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9"/>
  </p:notesMasterIdLst>
  <p:sldIdLst>
    <p:sldId id="267" r:id="rId4"/>
    <p:sldId id="257" r:id="rId5"/>
    <p:sldId id="258" r:id="rId6"/>
    <p:sldId id="259" r:id="rId7"/>
    <p:sldId id="264" r:id="rId8"/>
    <p:sldId id="266" r:id="rId9"/>
    <p:sldId id="265" r:id="rId10"/>
    <p:sldId id="262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2" autoAdjust="0"/>
    <p:restoredTop sz="94660"/>
  </p:normalViewPr>
  <p:slideViewPr>
    <p:cSldViewPr>
      <p:cViewPr varScale="1">
        <p:scale>
          <a:sx n="72" d="100"/>
          <a:sy n="72" d="100"/>
        </p:scale>
        <p:origin x="111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9C7F2-E828-4B71-AA97-D6E54FA8B9B7}" type="datetimeFigureOut">
              <a:rPr lang="en-US" smtClean="0"/>
              <a:t>1/23/2019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25CAC-5732-44D6-9090-47C0E014B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84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FD172-785E-4781-971D-056FAE42CE3B}" type="datetime1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02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C2D2A-09B4-4EA9-B7B4-23C6E472CEFC}" type="datetime1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709C2-CF81-4C13-BA6B-000BE94D1480}" type="datetime1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83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ADAF7-9B69-429C-B7AF-0F6AAE3F9BE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50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54D-85C0-4DD8-BBEA-3FE6CE0F8CD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80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8610C-DB39-4968-8748-F4879BABE0B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708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D47F-69C1-4293-8C48-1ADC627BCCD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239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4A645-549C-40F1-BB0A-56B6E403492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939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3C6EF-5754-46D1-A893-8244FEF55B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764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4AB51-B08E-4321-B2DC-AD8FDC3A274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629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68822-3385-40E4-B221-D06962E7FF3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03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933F-02DA-4E9F-81E6-BBA93AFB7AE6}" type="datetime1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915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2F52-FD0F-43C7-801D-1A84B7BAA03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4433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851A-6614-4EFC-A0F7-7831D713704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3012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37D11-F5B9-4768-B83C-19CEBE38EB0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227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02C5B-D460-421E-842B-05F9CA2B8C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6264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C0BF-42F9-4E6E-80CD-63910466A6D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565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C6F0B-3B0E-4EDB-AF40-E9B41DEEF40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305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E5619-447D-466C-AD61-7944FAE0BF5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385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F10D8-D77F-49F6-A8DE-D184C4E4876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129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AF1FF-9D7A-4005-A6AB-B5DEE9AC8C1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7672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E52B-997B-4265-8992-24556255941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006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21CBC-9416-4CBD-9305-A37DCCDB8967}" type="datetime1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9634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E2DF-A5EC-4298-98DA-2F3A2D861D3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867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38CF8-D25A-409A-A2CC-E0CFED834C1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1270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1BC10-91BA-4241-94A1-3754E89A178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9675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D6BE5-B160-435C-8D64-36075BC8038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666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BA29F-FA5D-4B5B-91A4-F885AA3BEA15}" type="datetime1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794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F1203-0083-4CFD-ADBE-4ED12CA4E97B}" type="datetime1">
              <a:rPr lang="en-US" smtClean="0"/>
              <a:t>1/23/2019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30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62D0-546A-41B3-8B76-B8FAC314B13D}" type="datetime1">
              <a:rPr lang="en-US" smtClean="0"/>
              <a:t>1/23/2019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22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7FC0C-62A6-4487-A3BD-1BE2D4B3CE74}" type="datetime1">
              <a:rPr lang="en-US" smtClean="0"/>
              <a:t>1/23/2019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44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C4D7-8503-46B3-B36A-77D9FD2413AE}" type="datetime1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793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6D909-AF44-4F64-83EF-3049FFE58192}" type="datetime1">
              <a:rPr lang="en-US" smtClean="0"/>
              <a:t>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453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5209B-D5E1-4F27-AFD0-0D6959D1A975}" type="datetime1">
              <a:rPr lang="en-US" smtClean="0"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8BE13-92BD-4553-925C-AFAA4B2B90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94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691D7-78D1-4C57-BAEA-A4918B38316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25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4E395-1758-45E6-9359-24E5F3AA568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6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533400"/>
            <a:ext cx="868680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55035" y="858078"/>
            <a:ext cx="6477000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Nyala" panose="02000504070300020003" pitchFamily="2" charset="0"/>
              </a:rPr>
              <a:t>INTEGATED BUSINESS PROCESSES WITH ERP SYSTEMS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52212" y="5733365"/>
            <a:ext cx="259077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b="1" dirty="0">
                <a:latin typeface="Nyala" panose="02000504070300020003" pitchFamily="2" charset="0"/>
              </a:rPr>
              <a:t>PRESENTED BY:</a:t>
            </a:r>
          </a:p>
          <a:p>
            <a:r>
              <a:rPr lang="en-US" b="1" dirty="0">
                <a:latin typeface="Nyala" panose="02000504070300020003" pitchFamily="2" charset="0"/>
              </a:rPr>
              <a:t>NEHA GAUTAM(15609076)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394792" y="4297496"/>
            <a:ext cx="6400800" cy="655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  <a:latin typeface="Nyala" panose="02000504070300020003" pitchFamily="2" charset="0"/>
              </a:rPr>
              <a:t>MATERIAL PLANNING PROCESS</a:t>
            </a:r>
          </a:p>
        </p:txBody>
      </p:sp>
      <p:pic>
        <p:nvPicPr>
          <p:cNvPr id="1028" name="Picture 4" descr="https://www.prlog.org/12526413-mrp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38610"/>
            <a:ext cx="7848600" cy="236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C093A-73C5-4701-8DAD-4EE3E582F410}" type="datetime1">
              <a:rPr lang="en-US" smtClean="0"/>
              <a:t>1/23/2019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85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1898" y="461227"/>
            <a:ext cx="7411453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STEP THREE : DEMAND MANAGEMENT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1187" y="1784666"/>
            <a:ext cx="7952873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solidFill>
                  <a:prstClr val="black"/>
                </a:solidFill>
              </a:rPr>
              <a:t>It calculates revised PIRs for the materials using the PIRs from SOP (after disaggregation), actual customer orders (CIRs) from the fulfillment process, and data from the material master regarding planning strategies.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1898" y="5759125"/>
            <a:ext cx="7682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Figure 8.14 ELEMENTS OF THE DEMAND MANAGEMENT STEP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42" y="3505199"/>
            <a:ext cx="7688180" cy="214162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96E0C-0129-40AB-85C5-B75B373C1A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360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8118" y="236637"/>
            <a:ext cx="815741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STEP FOUR : MATERIAL REQUIREMENT 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6975" y="1178913"/>
            <a:ext cx="7952873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</a:rPr>
              <a:t>It calculates the net requirements for materials and creates procurement proposals—to make or buy the necessary materials—that ensure that the organization will have sufficient material available to cover its requirements.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8118" y="5759125"/>
            <a:ext cx="7951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prstClr val="black"/>
                </a:solidFill>
              </a:rPr>
              <a:t>Figure 8.15 ELEMENTS OF THE MATERIAL REQUIREMENT </a:t>
            </a:r>
          </a:p>
          <a:p>
            <a:pPr algn="ctr"/>
            <a:r>
              <a:rPr lang="en-US" sz="1600" b="1" dirty="0">
                <a:solidFill>
                  <a:prstClr val="black"/>
                </a:solidFill>
              </a:rPr>
              <a:t>PLANNING STEP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71" y="3048000"/>
            <a:ext cx="7887846" cy="2456464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9E7C9-1B50-475A-B373-F7FA5045AD4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696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646" y="1143000"/>
            <a:ext cx="8221292" cy="257155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938464" y="4373170"/>
            <a:ext cx="7471611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000" dirty="0">
                <a:solidFill>
                  <a:prstClr val="black"/>
                </a:solidFill>
              </a:rPr>
              <a:t>Tasks in the MRP step. These steps are performed automatically by MRP.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E23A4-7442-4932-8663-782E57D9C56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494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8151" y="545440"/>
            <a:ext cx="7531769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REPORTING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565488" y="1538935"/>
            <a:ext cx="8037095" cy="329320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600" dirty="0">
                <a:solidFill>
                  <a:prstClr val="black"/>
                </a:solidFill>
              </a:rPr>
              <a:t>Important tools that convey information about the planning situation:</a:t>
            </a:r>
          </a:p>
          <a:p>
            <a:endParaRPr lang="en-US" sz="26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prstClr val="black"/>
                </a:solidFill>
              </a:rPr>
              <a:t>the stock/requirements list,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6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prstClr val="black"/>
                </a:solidFill>
              </a:rPr>
              <a:t>the MRP list, and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600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prstClr val="black"/>
                </a:solidFill>
              </a:rPr>
              <a:t>the planning result report.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1CBD5-CA7B-40AA-B7AF-B39CDF18696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953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1737" y="228600"/>
            <a:ext cx="7868654" cy="61247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prstClr val="black"/>
                </a:solidFill>
              </a:rPr>
              <a:t>CHAPTER SUMMARY</a:t>
            </a:r>
          </a:p>
          <a:p>
            <a:pPr algn="just"/>
            <a:endParaRPr lang="en-US" sz="1600" dirty="0">
              <a:solidFill>
                <a:prstClr val="black"/>
              </a:solidFill>
            </a:endParaRPr>
          </a:p>
          <a:p>
            <a:pPr algn="just"/>
            <a:r>
              <a:rPr lang="en-US" sz="1600" dirty="0">
                <a:solidFill>
                  <a:prstClr val="black"/>
                </a:solidFill>
              </a:rPr>
              <a:t>Material planning is one of the most complex processes in an organization. The main objective of material planning is to balance the supply of materials with the demand so that a sufficient supply of materials are available when they are needed. Material planning is concerned with answering three basic questions:</a:t>
            </a:r>
          </a:p>
          <a:p>
            <a:pPr marL="342900" indent="-342900" algn="just">
              <a:buFontTx/>
              <a:buAutoNum type="arabicParenBoth"/>
            </a:pPr>
            <a:r>
              <a:rPr lang="en-US" sz="1600" dirty="0">
                <a:solidFill>
                  <a:prstClr val="black"/>
                </a:solidFill>
              </a:rPr>
              <a:t>What materials are required; </a:t>
            </a:r>
          </a:p>
          <a:p>
            <a:pPr algn="just"/>
            <a:r>
              <a:rPr lang="en-US" sz="1600" dirty="0">
                <a:solidFill>
                  <a:prstClr val="black"/>
                </a:solidFill>
              </a:rPr>
              <a:t>(2) how many are required; and </a:t>
            </a:r>
          </a:p>
          <a:p>
            <a:pPr algn="just"/>
            <a:r>
              <a:rPr lang="en-US" sz="1600" dirty="0">
                <a:solidFill>
                  <a:prstClr val="black"/>
                </a:solidFill>
              </a:rPr>
              <a:t>(3) when are they required?</a:t>
            </a:r>
          </a:p>
          <a:p>
            <a:pPr algn="just"/>
            <a:endParaRPr lang="en-US" sz="1600" dirty="0">
              <a:solidFill>
                <a:prstClr val="black"/>
              </a:solidFill>
            </a:endParaRPr>
          </a:p>
          <a:p>
            <a:pPr algn="just"/>
            <a:r>
              <a:rPr lang="en-US" sz="1600" b="1" dirty="0">
                <a:solidFill>
                  <a:prstClr val="black"/>
                </a:solidFill>
              </a:rPr>
              <a:t>Material Planning Process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lphaLcParenR"/>
            </a:pPr>
            <a:r>
              <a:rPr lang="en-US" sz="1600" dirty="0">
                <a:solidFill>
                  <a:prstClr val="black"/>
                </a:solidFill>
              </a:rPr>
              <a:t>SOP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lphaLcParenR"/>
            </a:pPr>
            <a:r>
              <a:rPr lang="en-US" sz="1600" dirty="0">
                <a:solidFill>
                  <a:prstClr val="black"/>
                </a:solidFill>
              </a:rPr>
              <a:t>Disaggregation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lphaLcParenR"/>
            </a:pPr>
            <a:r>
              <a:rPr lang="en-US" sz="1600" dirty="0">
                <a:solidFill>
                  <a:prstClr val="black"/>
                </a:solidFill>
              </a:rPr>
              <a:t>Demand Management</a:t>
            </a:r>
          </a:p>
          <a:p>
            <a:pPr marL="342900" indent="-342900" algn="just">
              <a:lnSpc>
                <a:spcPct val="200000"/>
              </a:lnSpc>
              <a:buFont typeface="+mj-lt"/>
              <a:buAutoNum type="alphaLcParenR"/>
            </a:pPr>
            <a:r>
              <a:rPr lang="en-US" sz="1600" dirty="0">
                <a:solidFill>
                  <a:prstClr val="black"/>
                </a:solidFill>
              </a:rPr>
              <a:t>Material Planning Process</a:t>
            </a:r>
          </a:p>
          <a:p>
            <a:pPr algn="just"/>
            <a:endParaRPr lang="en-US" sz="1600" dirty="0">
              <a:solidFill>
                <a:prstClr val="black"/>
              </a:solidFill>
            </a:endParaRPr>
          </a:p>
          <a:p>
            <a:pPr algn="just"/>
            <a:r>
              <a:rPr lang="en-US" sz="1600" dirty="0">
                <a:solidFill>
                  <a:prstClr val="black"/>
                </a:solidFill>
              </a:rPr>
              <a:t>Reporting in material planning is limited to relatively few reports but includes three important tools to obtain information about the planning situation: the stock/requirements list, the MRP list, and the planning result report.</a:t>
            </a:r>
          </a:p>
          <a:p>
            <a:pPr algn="just"/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87D2-EFA4-49A3-A3E7-9E3967257A6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420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9412" y="2514600"/>
            <a:ext cx="66895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black"/>
                </a:solidFill>
              </a:rPr>
              <a:t>THANK YOU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645E7-6D12-4F71-9E9D-DC98E6C2582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973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/>
              <a:t>INTRODUCTION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00" y="1389793"/>
            <a:ext cx="3505200" cy="175432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dirty="0"/>
              <a:t>Material planning is concerned with answering three basic questions:</a:t>
            </a:r>
          </a:p>
          <a:p>
            <a:pPr marL="342900" indent="-342900" algn="just">
              <a:buAutoNum type="arabicParenBoth"/>
            </a:pPr>
            <a:r>
              <a:rPr lang="en-US" i="1" dirty="0"/>
              <a:t>What </a:t>
            </a:r>
            <a:r>
              <a:rPr lang="en-US" dirty="0"/>
              <a:t>materials are required</a:t>
            </a:r>
          </a:p>
          <a:p>
            <a:pPr marL="342900" indent="-342900" algn="just">
              <a:buAutoNum type="arabicParenBoth"/>
            </a:pPr>
            <a:r>
              <a:rPr lang="en-US" i="1" dirty="0"/>
              <a:t>How many </a:t>
            </a:r>
            <a:r>
              <a:rPr lang="en-US" dirty="0"/>
              <a:t>are required </a:t>
            </a:r>
          </a:p>
          <a:p>
            <a:pPr marL="342900" indent="-342900" algn="just">
              <a:buAutoNum type="arabicParenBoth"/>
            </a:pPr>
            <a:r>
              <a:rPr lang="en-US" i="1" dirty="0"/>
              <a:t>When </a:t>
            </a:r>
            <a:r>
              <a:rPr lang="en-US" dirty="0"/>
              <a:t>are they required?</a:t>
            </a: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04" y="3352800"/>
            <a:ext cx="7620000" cy="266700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4724400" y="1405892"/>
            <a:ext cx="3810000" cy="175432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b="1" dirty="0"/>
              <a:t>Objective:</a:t>
            </a:r>
          </a:p>
          <a:p>
            <a:pPr algn="just"/>
            <a:r>
              <a:rPr lang="en-US" dirty="0"/>
              <a:t>To balance the demand for materials with the supply of materials so that an appropriate quantity of materials is available when they are needed.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62200" y="6031537"/>
            <a:ext cx="34932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/>
              <a:t>Figure 8-1: A basic material planning process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9B553-A273-4204-89DA-1FB6A30E2C3E}" type="datetime1">
              <a:rPr lang="en-US" smtClean="0"/>
              <a:t>1/23/2019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79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477070" y="115840"/>
            <a:ext cx="335280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/>
              <a:t>MASTER DATA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180238" y="820910"/>
            <a:ext cx="1991966" cy="13542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600" dirty="0"/>
              <a:t>Master data includes: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Bill of material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Product routing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Material master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Product group.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499" y="697882"/>
            <a:ext cx="4650313" cy="3188318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430332" y="4012788"/>
            <a:ext cx="4419600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600" b="1" dirty="0"/>
              <a:t>Procurement Type - </a:t>
            </a:r>
            <a:r>
              <a:rPr lang="en-US" sz="1600" dirty="0"/>
              <a:t>indicates whether a material is produced in-house via the production process or obtained externally via the procurement process, both, or none.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9" y="2689887"/>
            <a:ext cx="3580394" cy="3313167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192332" y="682410"/>
            <a:ext cx="3657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  Figure 8-2: Material master data for material planning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784196" y="6110811"/>
            <a:ext cx="27760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Figure 8-3: Consumption-based planning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30332" y="5094294"/>
            <a:ext cx="4419600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600" b="1" dirty="0"/>
              <a:t>MRP type </a:t>
            </a:r>
            <a:r>
              <a:rPr lang="en-US" sz="1600" dirty="0"/>
              <a:t>specifies the production control technique used in planning.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Consumption-based planning,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Materials requirement planning2 (MRP)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Master production scheduling (MPS).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96767" y="858595"/>
            <a:ext cx="1915732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600" b="1" dirty="0"/>
              <a:t>MATERIAL MASTER </a:t>
            </a:r>
          </a:p>
          <a:p>
            <a:pPr algn="just"/>
            <a:r>
              <a:rPr lang="en-US" sz="1600" dirty="0"/>
              <a:t>Data related to MRP and work scheduling</a:t>
            </a:r>
          </a:p>
          <a:p>
            <a:pPr algn="just"/>
            <a:r>
              <a:rPr lang="en-US" sz="1600" dirty="0"/>
              <a:t>divided into four views.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29D69-33EC-47BD-AC09-2BE4D916A8AB}" type="datetime1">
              <a:rPr lang="en-US" smtClean="0"/>
              <a:t>1/23/2019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40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780891"/>
            <a:ext cx="7539440" cy="2420123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97683" y="388155"/>
            <a:ext cx="3733800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600" b="1" dirty="0"/>
              <a:t>Master production scheduling (MPS)</a:t>
            </a:r>
            <a:r>
              <a:rPr lang="en-US" sz="1600" dirty="0"/>
              <a:t>, which utilizes a process similar to MRP but focuses exclusively on the requirements for the top-level items in the BOM.</a:t>
            </a:r>
          </a:p>
        </p:txBody>
      </p:sp>
      <p:sp>
        <p:nvSpPr>
          <p:cNvPr id="4" name="Rectangle 3"/>
          <p:cNvSpPr/>
          <p:nvPr/>
        </p:nvSpPr>
        <p:spPr>
          <a:xfrm>
            <a:off x="4061720" y="6201017"/>
            <a:ext cx="17325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200" b="1" dirty="0"/>
              <a:t>Figure 8-5: MRP vs. MPS</a:t>
            </a:r>
            <a:endParaRPr lang="en-US" sz="1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038804" y="1799510"/>
            <a:ext cx="3698382" cy="181588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1600" b="1" dirty="0"/>
              <a:t>Scheduling Times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In-house production time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Setup time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Processing time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Interoperation time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Planned delivery time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GR (goods receipt) processing time.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38804" y="388152"/>
            <a:ext cx="3698382" cy="135421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b="1" dirty="0"/>
              <a:t>Planning</a:t>
            </a:r>
            <a:r>
              <a:rPr lang="en-US" sz="1600" b="1" dirty="0"/>
              <a:t> Time Fence</a:t>
            </a:r>
            <a:endParaRPr lang="en-US" sz="1600" dirty="0"/>
          </a:p>
          <a:p>
            <a:pPr algn="just"/>
            <a:r>
              <a:rPr lang="en-US" sz="1600" dirty="0"/>
              <a:t>Companies establish a period of time in which the ERP system is not allowed to automatically change procurement proposals.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7687" y="1817580"/>
            <a:ext cx="3745717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dirty="0"/>
              <a:t>Lot Size Key- </a:t>
            </a:r>
            <a:r>
              <a:rPr lang="en-US" sz="1600" dirty="0"/>
              <a:t>A </a:t>
            </a:r>
            <a:r>
              <a:rPr lang="en-US" sz="1600" b="1" dirty="0"/>
              <a:t>lot size </a:t>
            </a:r>
            <a:r>
              <a:rPr lang="en-US" sz="1600" dirty="0"/>
              <a:t>is the quantity of material that is specified in the procurement proposals generated by the material planning process.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64D8-D7DD-40B5-9F53-A5B583ACB4B4}" type="datetime1">
              <a:rPr lang="en-US" smtClean="0"/>
              <a:t>1/23/2019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498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4" y="838200"/>
            <a:ext cx="8229601" cy="5029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1600" b="1" dirty="0"/>
              <a:t>Bill of Material(BOM) </a:t>
            </a:r>
            <a:r>
              <a:rPr lang="en-US" sz="1600" dirty="0"/>
              <a:t>identifies the materials needed to produce a finished good.</a:t>
            </a:r>
            <a:endParaRPr lang="en-US" sz="1600" b="1" dirty="0"/>
          </a:p>
          <a:p>
            <a:r>
              <a:rPr lang="en-US" sz="1600" b="1" dirty="0"/>
              <a:t>Availability check group </a:t>
            </a:r>
            <a:r>
              <a:rPr lang="en-US" sz="1600" dirty="0"/>
              <a:t>defines the strategy the system uses to determine whether a quantity of material will be available on a specific date. The  most common method, called </a:t>
            </a:r>
            <a:r>
              <a:rPr lang="en-US" sz="1600" i="1" dirty="0"/>
              <a:t>available-to-promise </a:t>
            </a:r>
            <a:r>
              <a:rPr lang="en-US" sz="1600" dirty="0"/>
              <a:t>(ATP)</a:t>
            </a:r>
            <a:endParaRPr lang="en-US" sz="1600" b="1" dirty="0"/>
          </a:p>
          <a:p>
            <a:r>
              <a:rPr lang="en-US" sz="1600" b="1" dirty="0"/>
              <a:t>Strategy group </a:t>
            </a:r>
            <a:r>
              <a:rPr lang="en-US" sz="1600" dirty="0"/>
              <a:t>specifies the high-level planning strategy used in production. Production planning strategies fall into three broad categories: make-to-stock, make-to-order, and assemble-to-order.</a:t>
            </a:r>
          </a:p>
          <a:p>
            <a:pPr algn="just"/>
            <a:r>
              <a:rPr lang="en-US" sz="1600" b="1" dirty="0"/>
              <a:t>Consumption Mode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600" dirty="0"/>
              <a:t>When a CIR consumes PIRs, it reduces the quantity of PIRs by the quantity of the CIR. This process is called consumption.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600" dirty="0"/>
              <a:t>In backward consumption, customer requirements consume PIRs that are dated prior to the time of the customer requirements.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600" dirty="0"/>
              <a:t>In forward consumption, customer requirements consume PIRs that occur after the date of the CIR.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600" dirty="0"/>
              <a:t>The consumption period indicates the number of days, before or after, from the CIR that PIRs can be consumed.</a:t>
            </a:r>
          </a:p>
          <a:p>
            <a:pPr algn="just"/>
            <a:r>
              <a:rPr lang="en-US" sz="1600" b="1" dirty="0"/>
              <a:t>PRODUCT GROUPS- </a:t>
            </a:r>
            <a:r>
              <a:rPr lang="en-US" sz="1600" dirty="0"/>
              <a:t>products are aggregated into groups. A </a:t>
            </a:r>
            <a:r>
              <a:rPr lang="en-US" sz="1600" b="1" dirty="0"/>
              <a:t>proportion factor </a:t>
            </a:r>
            <a:r>
              <a:rPr lang="en-US" sz="1600" dirty="0"/>
              <a:t>is a measure of how much the item influences the product group. 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EF2D-F30B-4B6E-ABCA-B154D75DCA02}" type="datetime1">
              <a:rPr lang="en-US" smtClean="0"/>
              <a:t>1/23/2019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041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658122" y="3129622"/>
            <a:ext cx="21325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Figure 8-7: GBI product groups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37127"/>
            <a:ext cx="5029200" cy="3113369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316513" y="6264772"/>
            <a:ext cx="28147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Figure 8-9: The material planning process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8600" y="685800"/>
            <a:ext cx="3733800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The first step in the process is </a:t>
            </a:r>
            <a:r>
              <a:rPr lang="en-US" sz="1600" b="1" dirty="0">
                <a:solidFill>
                  <a:schemeClr val="tx1"/>
                </a:solidFill>
              </a:rPr>
              <a:t>sales and operations planning (SOP)</a:t>
            </a:r>
            <a:r>
              <a:rPr lang="en-US" sz="160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SOP is a forecasting and planning tool that businesses use to enter or generate a sales forecast.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SOP creates a production plan at the product group level.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90882" y="3627691"/>
            <a:ext cx="3581400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Requirements must be translated into PIRs for the individual materials in the product group (</a:t>
            </a:r>
            <a:r>
              <a:rPr lang="en-US" sz="1600" b="1" dirty="0">
                <a:solidFill>
                  <a:schemeClr val="tx1"/>
                </a:solidFill>
              </a:rPr>
              <a:t>Disaggregation</a:t>
            </a:r>
            <a:r>
              <a:rPr lang="en-US" sz="1600" dirty="0">
                <a:solidFill>
                  <a:schemeClr val="tx1"/>
                </a:solidFill>
              </a:rPr>
              <a:t>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The PIRs for the individual materials are then transferred to </a:t>
            </a:r>
            <a:r>
              <a:rPr lang="en-US" sz="1600" b="1" dirty="0">
                <a:solidFill>
                  <a:schemeClr val="tx1"/>
                </a:solidFill>
              </a:rPr>
              <a:t>demand management</a:t>
            </a:r>
            <a:r>
              <a:rPr lang="en-US" sz="1600" dirty="0">
                <a:solidFill>
                  <a:schemeClr val="tx1"/>
                </a:solidFill>
              </a:rPr>
              <a:t>, where they are revised and refined.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MRP, creates specific procurement proposals.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743200" y="37495"/>
            <a:ext cx="4134850" cy="4616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dirty="0"/>
              <a:t>MATERIAL PLANNING PROCESS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254" y="677214"/>
            <a:ext cx="4841028" cy="2446986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A624B-B5D8-4542-8516-A91B0B22EA30}" type="datetime1">
              <a:rPr lang="en-US" smtClean="0"/>
              <a:t>1/23/2019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26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19463" y="152400"/>
            <a:ext cx="612840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</a:rPr>
              <a:t>STEP ONE: SALES AND OPERATIONS PLANNING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30" y="833953"/>
            <a:ext cx="4605270" cy="2154724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06605" y="3200408"/>
            <a:ext cx="25776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prstClr val="black"/>
                </a:solidFill>
              </a:rPr>
              <a:t>Figure 8-10: Elements of the SOP step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307" y="3000710"/>
            <a:ext cx="4969669" cy="33528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490402" y="6324608"/>
            <a:ext cx="227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prstClr val="black"/>
                </a:solidFill>
              </a:rPr>
              <a:t>Figure 8-11: Data in the SOP step</a:t>
            </a:r>
          </a:p>
        </p:txBody>
      </p:sp>
      <p:sp>
        <p:nvSpPr>
          <p:cNvPr id="3" name="Rectangle 2"/>
          <p:cNvSpPr/>
          <p:nvPr/>
        </p:nvSpPr>
        <p:spPr>
          <a:xfrm>
            <a:off x="5186467" y="880267"/>
            <a:ext cx="3832903" cy="20621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SOP is triggered when the organization wishes to revise its production plan.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In standard planning a company uses predefined planning models.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/>
              <a:t>With flexible planning a company uses tools to develop more complex planning models that contain far greater levels of detail. </a:t>
            </a:r>
          </a:p>
        </p:txBody>
      </p:sp>
      <p:sp>
        <p:nvSpPr>
          <p:cNvPr id="9" name="Rectangle 8"/>
          <p:cNvSpPr/>
          <p:nvPr/>
        </p:nvSpPr>
        <p:spPr>
          <a:xfrm>
            <a:off x="274187" y="3706139"/>
            <a:ext cx="3352800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/>
              <a:t>Data</a:t>
            </a:r>
            <a:endParaRPr lang="en-US" sz="1600" dirty="0"/>
          </a:p>
          <a:p>
            <a:r>
              <a:rPr lang="en-US" sz="1600" dirty="0"/>
              <a:t>Most critical data are a sales plan, existing inventory levels, and inventory requirements.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EA2A3-FE6E-46D2-9EA9-4A86C1E201E7}" type="datetime1">
              <a:rPr lang="en-US" smtClean="0"/>
              <a:t>1/23/2019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05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57732" y="457203"/>
            <a:ext cx="7137713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</a:rPr>
              <a:t>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The tasks in the sales and operations planning step include creating the sales plan, specifying inventory requirements, and creating a production plan.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The interface to complete the tasks in SOP is a simple-to-use spreadsheet-like tool.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40" y="2514606"/>
            <a:ext cx="7115175" cy="3400425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19400" y="5927806"/>
            <a:ext cx="28006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Figure 8-12: Standard SOP planning table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2ACF9-8842-488C-B57C-0D1C20DDF0CB}" type="datetime1">
              <a:rPr lang="en-US" smtClean="0"/>
              <a:t>1/23/2019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8BE13-92BD-4553-925C-AFAA4B2B909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67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461227"/>
            <a:ext cx="624840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</a:rPr>
              <a:t>STEP TWO : DISAGGREGATION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1110" y="1447800"/>
            <a:ext cx="7952873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</a:rPr>
              <a:t>This step translates the plans into the plans for the finished goods in the product group hierarchy.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08" y="2916830"/>
            <a:ext cx="8537432" cy="25286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77691" y="5759125"/>
            <a:ext cx="5438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prstClr val="black"/>
                </a:solidFill>
              </a:rPr>
              <a:t>Figure 8.13 ELEMENTS OF THE DISAGGREGATION STEP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AE72A-31A2-4866-939A-2F040EF5ED4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1/23/2019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B76E3-6D4C-4FCD-9CDF-75309C3F896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60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1027</Words>
  <Application>Microsoft Office PowerPoint</Application>
  <PresentationFormat>On-screen Show (4:3)</PresentationFormat>
  <Paragraphs>135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Courier New</vt:lpstr>
      <vt:lpstr>Nyala</vt:lpstr>
      <vt:lpstr>Office Theme</vt:lpstr>
      <vt:lpstr>1_Office Theme</vt:lpstr>
      <vt:lpstr>2_Office Theme</vt:lpstr>
      <vt:lpstr> 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neha</dc:creator>
  <cp:lastModifiedBy>Mickael Quesnot</cp:lastModifiedBy>
  <cp:revision>54</cp:revision>
  <dcterms:created xsi:type="dcterms:W3CDTF">2016-07-03T16:23:09Z</dcterms:created>
  <dcterms:modified xsi:type="dcterms:W3CDTF">2019-01-23T15:55:04Z</dcterms:modified>
</cp:coreProperties>
</file>