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54" r:id="rId2"/>
    <p:sldMasterId id="2147483656" r:id="rId3"/>
  </p:sldMasterIdLst>
  <p:notesMasterIdLst>
    <p:notesMasterId r:id="rId25"/>
  </p:notesMasterIdLst>
  <p:handoutMasterIdLst>
    <p:handoutMasterId r:id="rId26"/>
  </p:handoutMasterIdLst>
  <p:sldIdLst>
    <p:sldId id="488" r:id="rId4"/>
    <p:sldId id="487" r:id="rId5"/>
    <p:sldId id="518" r:id="rId6"/>
    <p:sldId id="519" r:id="rId7"/>
    <p:sldId id="535" r:id="rId8"/>
    <p:sldId id="554" r:id="rId9"/>
    <p:sldId id="538" r:id="rId10"/>
    <p:sldId id="553" r:id="rId11"/>
    <p:sldId id="539" r:id="rId12"/>
    <p:sldId id="540" r:id="rId13"/>
    <p:sldId id="542" r:id="rId14"/>
    <p:sldId id="543" r:id="rId15"/>
    <p:sldId id="544" r:id="rId16"/>
    <p:sldId id="545" r:id="rId17"/>
    <p:sldId id="546" r:id="rId18"/>
    <p:sldId id="547" r:id="rId19"/>
    <p:sldId id="548" r:id="rId20"/>
    <p:sldId id="549" r:id="rId21"/>
    <p:sldId id="550" r:id="rId22"/>
    <p:sldId id="551" r:id="rId23"/>
    <p:sldId id="556" r:id="rId24"/>
  </p:sldIdLst>
  <p:sldSz cx="9144000" cy="6858000" type="screen4x3"/>
  <p:notesSz cx="7086600" cy="10223500"/>
  <p:defaultTextStyle>
    <a:defPPr>
      <a:defRPr lang="en-US"/>
    </a:defPPr>
    <a:lvl1pPr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457200"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914400"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371600"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828800"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286000" algn="l" defTabSz="914400" rtl="0" eaLnBrk="1" latinLnBrk="0" hangingPunct="1">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743200" algn="l" defTabSz="914400" rtl="0" eaLnBrk="1" latinLnBrk="0" hangingPunct="1">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200400" algn="l" defTabSz="914400" rtl="0" eaLnBrk="1" latinLnBrk="0" hangingPunct="1">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657600" algn="l" defTabSz="914400" rtl="0" eaLnBrk="1" latinLnBrk="0" hangingPunct="1">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p:defaultTextStyle>
  <p:extLst>
    <p:ext uri="{EFAFB233-063F-42B5-8137-9DF3F51BA10A}">
      <p15:sldGuideLst xmlns:p15="http://schemas.microsoft.com/office/powerpoint/2012/main">
        <p15:guide id="1" orient="horz">
          <p15:clr>
            <a:srgbClr val="A4A3A4"/>
          </p15:clr>
        </p15:guide>
        <p15:guide id="2" pos="5759">
          <p15:clr>
            <a:srgbClr val="A4A3A4"/>
          </p15:clr>
        </p15:guide>
      </p15:sldGuideLst>
    </p:ext>
    <p:ext uri="{2D200454-40CA-4A62-9FC3-DE9A4176ACB9}">
      <p15:notesGuideLst xmlns:p15="http://schemas.microsoft.com/office/powerpoint/2012/main">
        <p15:guide id="1" orient="horz" pos="3220">
          <p15:clr>
            <a:srgbClr val="A4A3A4"/>
          </p15:clr>
        </p15:guide>
        <p15:guide id="2" pos="223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D5E9"/>
    <a:srgbClr val="7A9BC0"/>
    <a:srgbClr val="A3B7D5"/>
    <a:srgbClr val="93AACD"/>
    <a:srgbClr val="B2B2B2"/>
    <a:srgbClr val="008000"/>
    <a:srgbClr val="DDDDDD"/>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9324" autoAdjust="0"/>
    <p:restoredTop sz="94549" autoAdjust="0"/>
  </p:normalViewPr>
  <p:slideViewPr>
    <p:cSldViewPr>
      <p:cViewPr varScale="1">
        <p:scale>
          <a:sx n="74" d="100"/>
          <a:sy n="74" d="100"/>
        </p:scale>
        <p:origin x="1668" y="72"/>
      </p:cViewPr>
      <p:guideLst>
        <p:guide orient="horz"/>
        <p:guide pos="5759"/>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2" d="100"/>
          <a:sy n="52" d="100"/>
        </p:scale>
        <p:origin x="-1854" y="-102"/>
      </p:cViewPr>
      <p:guideLst>
        <p:guide orient="horz" pos="3220"/>
        <p:guide pos="2232"/>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8" name="Rectangle 1032"/>
          <p:cNvSpPr>
            <a:spLocks noGrp="1" noChangeArrowheads="1"/>
          </p:cNvSpPr>
          <p:nvPr>
            <p:ph type="sldNum" sz="quarter" idx="3"/>
          </p:nvPr>
        </p:nvSpPr>
        <p:spPr bwMode="auto">
          <a:xfrm>
            <a:off x="0" y="9710738"/>
            <a:ext cx="7085013"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SzTx/>
              <a:buFontTx/>
              <a:buNone/>
              <a:defRPr sz="900"/>
            </a:lvl1pPr>
          </a:lstStyle>
          <a:p>
            <a:fld id="{7C27CEAB-F99E-40A3-ABDE-1B1E8777EF7F}" type="slidenum">
              <a:rPr lang="en-US" altLang="fr-FR"/>
              <a:pPr/>
              <a:t>‹N°›</a:t>
            </a:fld>
            <a:endParaRPr lang="en-US" altLang="fr-FR"/>
          </a:p>
        </p:txBody>
      </p:sp>
      <p:sp>
        <p:nvSpPr>
          <p:cNvPr id="15369" name="Rectangle 1033"/>
          <p:cNvSpPr>
            <a:spLocks noGrp="1" noChangeArrowheads="1"/>
          </p:cNvSpPr>
          <p:nvPr>
            <p:ph type="hdr" sz="quarter"/>
          </p:nvPr>
        </p:nvSpPr>
        <p:spPr bwMode="auto">
          <a:xfrm>
            <a:off x="0" y="0"/>
            <a:ext cx="7085013"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buClrTx/>
              <a:buSzTx/>
              <a:buFontTx/>
              <a:buNone/>
              <a:defRPr sz="900"/>
            </a:lvl1pPr>
          </a:lstStyle>
          <a:p>
            <a:endParaRPr lang="en-US" altLang="fr-FR"/>
          </a:p>
        </p:txBody>
      </p:sp>
    </p:spTree>
    <p:extLst>
      <p:ext uri="{BB962C8B-B14F-4D97-AF65-F5344CB8AC3E}">
        <p14:creationId xmlns:p14="http://schemas.microsoft.com/office/powerpoint/2010/main" val="25282142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20" name="Rectangle 2052"/>
          <p:cNvSpPr>
            <a:spLocks noChangeArrowheads="1" noTextEdit="1"/>
          </p:cNvSpPr>
          <p:nvPr>
            <p:ph type="sldImg" idx="2"/>
          </p:nvPr>
        </p:nvSpPr>
        <p:spPr bwMode="auto">
          <a:xfrm>
            <a:off x="533400" y="511175"/>
            <a:ext cx="6019800" cy="45148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4" name="Rectangle 2056"/>
          <p:cNvSpPr>
            <a:spLocks noGrp="1" noChangeArrowheads="1"/>
          </p:cNvSpPr>
          <p:nvPr>
            <p:ph type="body" sz="quarter" idx="3"/>
          </p:nvPr>
        </p:nvSpPr>
        <p:spPr bwMode="auto">
          <a:xfrm>
            <a:off x="550863" y="5538788"/>
            <a:ext cx="5905500" cy="406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89" tIns="45877" rIns="93389" bIns="45877" numCol="1" anchor="t" anchorCtr="0" compatLnSpc="1">
            <a:prstTxWarp prst="textNoShape">
              <a:avLst/>
            </a:prstTxWarp>
          </a:bodyPr>
          <a:lstStyle/>
          <a:p>
            <a:pPr lvl="0"/>
            <a:r>
              <a:rPr lang="en-US" altLang="fr-FR" smtClean="0"/>
              <a:t>Klicken Sie, um die Formate des Vorlagentextes zu bearbeiten</a:t>
            </a:r>
          </a:p>
          <a:p>
            <a:pPr lvl="1"/>
            <a:r>
              <a:rPr lang="en-US" altLang="fr-FR" smtClean="0"/>
              <a:t>Zweite Ebene</a:t>
            </a:r>
          </a:p>
          <a:p>
            <a:pPr lvl="2"/>
            <a:r>
              <a:rPr lang="en-US" altLang="fr-FR" smtClean="0"/>
              <a:t>Dritte Ebene</a:t>
            </a:r>
          </a:p>
        </p:txBody>
      </p:sp>
      <p:sp>
        <p:nvSpPr>
          <p:cNvPr id="9225" name="Rectangle 2057"/>
          <p:cNvSpPr>
            <a:spLocks noChangeArrowheads="1"/>
          </p:cNvSpPr>
          <p:nvPr/>
        </p:nvSpPr>
        <p:spPr bwMode="auto">
          <a:xfrm>
            <a:off x="76200" y="9829800"/>
            <a:ext cx="695483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389" tIns="45877" rIns="93389" bIns="45877">
            <a:spAutoFit/>
          </a:bodyPr>
          <a:lstStyle>
            <a:lvl1pPr algn="l" defTabSz="944563">
              <a:defRPr sz="2400">
                <a:solidFill>
                  <a:schemeClr val="tx1"/>
                </a:solidFill>
                <a:latin typeface="Times New Roman" panose="02020603050405020304" pitchFamily="18" charset="0"/>
              </a:defRPr>
            </a:lvl1pPr>
            <a:lvl2pPr marL="471488" algn="l" defTabSz="944563">
              <a:defRPr sz="2400">
                <a:solidFill>
                  <a:schemeClr val="tx1"/>
                </a:solidFill>
                <a:latin typeface="Times New Roman" panose="02020603050405020304" pitchFamily="18" charset="0"/>
              </a:defRPr>
            </a:lvl2pPr>
            <a:lvl3pPr marL="944563" algn="l" defTabSz="944563">
              <a:defRPr sz="2400">
                <a:solidFill>
                  <a:schemeClr val="tx1"/>
                </a:solidFill>
                <a:latin typeface="Times New Roman" panose="02020603050405020304" pitchFamily="18" charset="0"/>
              </a:defRPr>
            </a:lvl3pPr>
            <a:lvl4pPr marL="1416050" algn="l" defTabSz="944563">
              <a:defRPr sz="2400">
                <a:solidFill>
                  <a:schemeClr val="tx1"/>
                </a:solidFill>
                <a:latin typeface="Times New Roman" panose="02020603050405020304" pitchFamily="18" charset="0"/>
              </a:defRPr>
            </a:lvl4pPr>
            <a:lvl5pPr marL="1882775" algn="l" defTabSz="944563">
              <a:defRPr sz="2400">
                <a:solidFill>
                  <a:schemeClr val="tx1"/>
                </a:solidFill>
                <a:latin typeface="Times New Roman" panose="02020603050405020304" pitchFamily="18" charset="0"/>
              </a:defRPr>
            </a:lvl5pPr>
            <a:lvl6pPr marL="2339975" defTabSz="944563" fontAlgn="base">
              <a:spcBef>
                <a:spcPct val="0"/>
              </a:spcBef>
              <a:spcAft>
                <a:spcPct val="0"/>
              </a:spcAft>
              <a:defRPr sz="2400">
                <a:solidFill>
                  <a:schemeClr val="tx1"/>
                </a:solidFill>
                <a:latin typeface="Times New Roman" panose="02020603050405020304" pitchFamily="18" charset="0"/>
              </a:defRPr>
            </a:lvl6pPr>
            <a:lvl7pPr marL="2797175" defTabSz="944563" fontAlgn="base">
              <a:spcBef>
                <a:spcPct val="0"/>
              </a:spcBef>
              <a:spcAft>
                <a:spcPct val="0"/>
              </a:spcAft>
              <a:defRPr sz="2400">
                <a:solidFill>
                  <a:schemeClr val="tx1"/>
                </a:solidFill>
                <a:latin typeface="Times New Roman" panose="02020603050405020304" pitchFamily="18" charset="0"/>
              </a:defRPr>
            </a:lvl7pPr>
            <a:lvl8pPr marL="3254375" defTabSz="944563" fontAlgn="base">
              <a:spcBef>
                <a:spcPct val="0"/>
              </a:spcBef>
              <a:spcAft>
                <a:spcPct val="0"/>
              </a:spcAft>
              <a:defRPr sz="2400">
                <a:solidFill>
                  <a:schemeClr val="tx1"/>
                </a:solidFill>
                <a:latin typeface="Times New Roman" panose="02020603050405020304" pitchFamily="18" charset="0"/>
              </a:defRPr>
            </a:lvl8pPr>
            <a:lvl9pPr marL="3711575" defTabSz="944563"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en-US" altLang="fr-FR" sz="1000">
                <a:solidFill>
                  <a:srgbClr val="000000"/>
                </a:solidFill>
                <a:latin typeface="Arial" panose="020B0604020202020204" pitchFamily="34" charset="0"/>
                <a:sym typeface="Times New Roman" panose="02020603050405020304" pitchFamily="18" charset="0"/>
              </a:rPr>
              <a:t> </a:t>
            </a:r>
            <a:fld id="{4DEC85B8-7DF3-49F6-81CA-9A71C27C4764}" type="slidenum">
              <a:rPr lang="en-US" altLang="fr-FR" sz="1000">
                <a:solidFill>
                  <a:srgbClr val="000000"/>
                </a:solidFill>
                <a:latin typeface="Arial" panose="020B0604020202020204" pitchFamily="34" charset="0"/>
                <a:sym typeface="Times New Roman" panose="02020603050405020304" pitchFamily="18" charset="0"/>
              </a:rPr>
              <a:pPr algn="ctr">
                <a:buClrTx/>
                <a:buSzPct val="100000"/>
                <a:buFontTx/>
                <a:buNone/>
              </a:pPr>
              <a:t>‹N°›</a:t>
            </a:fld>
            <a:endParaRPr lang="en-US" altLang="fr-FR" sz="1000">
              <a:solidFill>
                <a:srgbClr val="000000"/>
              </a:solidFill>
              <a:latin typeface="Arial" panose="020B0604020202020204" pitchFamily="34" charset="0"/>
              <a:sym typeface="Times New Roman" panose="02020603050405020304" pitchFamily="18" charset="0"/>
            </a:endParaRPr>
          </a:p>
        </p:txBody>
      </p:sp>
    </p:spTree>
    <p:extLst>
      <p:ext uri="{BB962C8B-B14F-4D97-AF65-F5344CB8AC3E}">
        <p14:creationId xmlns:p14="http://schemas.microsoft.com/office/powerpoint/2010/main" val="4115609061"/>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0"/>
      </a:spcBef>
      <a:spcAft>
        <a:spcPct val="50000"/>
      </a:spcAft>
      <a:buSzPct val="100000"/>
      <a:buFont typeface="Wingdings" panose="05000000000000000000" pitchFamily="2" charset="2"/>
      <a:buChar char="n"/>
      <a:defRPr sz="1200" kern="1200">
        <a:solidFill>
          <a:schemeClr val="tx1"/>
        </a:solidFill>
        <a:latin typeface="Arial" panose="020B0604020202020204" pitchFamily="34" charset="0"/>
        <a:ea typeface="+mn-ea"/>
        <a:cs typeface="+mn-cs"/>
      </a:defRPr>
    </a:lvl1pPr>
    <a:lvl2pPr marL="400050" indent="-114300" algn="l" rtl="0" eaLnBrk="0" fontAlgn="base" hangingPunct="0">
      <a:spcBef>
        <a:spcPct val="0"/>
      </a:spcBef>
      <a:spcAft>
        <a:spcPct val="50000"/>
      </a:spcAft>
      <a:buSzPct val="100000"/>
      <a:buFont typeface="Wingdings" panose="05000000000000000000" pitchFamily="2" charset="2"/>
      <a:buChar char="u"/>
      <a:defRPr sz="1000" kern="1200">
        <a:solidFill>
          <a:schemeClr val="tx1"/>
        </a:solidFill>
        <a:latin typeface="Arial" panose="020B0604020202020204" pitchFamily="34" charset="0"/>
        <a:ea typeface="+mn-ea"/>
        <a:cs typeface="+mn-cs"/>
      </a:defRPr>
    </a:lvl2pPr>
    <a:lvl3pPr marL="628650" indent="-114300" algn="l" rtl="0" eaLnBrk="0" fontAlgn="base" hangingPunct="0">
      <a:spcBef>
        <a:spcPct val="0"/>
      </a:spcBef>
      <a:spcAft>
        <a:spcPct val="50000"/>
      </a:spcAft>
      <a:buSzPct val="100000"/>
      <a:buFont typeface="Wingdings" panose="05000000000000000000" pitchFamily="2" charset="2"/>
      <a:buChar char="l"/>
      <a:defRPr sz="8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5625"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p:cNvSpPr>
            <a:spLocks noChangeArrowheads="1" noTextEdit="1"/>
          </p:cNvSpPr>
          <p:nvPr>
            <p:ph type="sldImg"/>
          </p:nvPr>
        </p:nvSpPr>
        <p:spPr>
          <a:xfrm>
            <a:off x="533400" y="509588"/>
            <a:ext cx="6022975" cy="4516437"/>
          </a:xfrm>
          <a:ln/>
        </p:spPr>
      </p:sp>
      <p:sp>
        <p:nvSpPr>
          <p:cNvPr id="547843" name="Rectangle 3"/>
          <p:cNvSpPr>
            <a:spLocks noGrp="1" noChangeArrowheads="1"/>
          </p:cNvSpPr>
          <p:nvPr>
            <p:ph type="body" idx="1"/>
          </p:nvPr>
        </p:nvSpPr>
        <p:spPr/>
        <p:txBody>
          <a:bodyPr/>
          <a:lstStyle/>
          <a:p>
            <a:endParaRPr lang="de-DE" altLang="fr-FR"/>
          </a:p>
        </p:txBody>
      </p:sp>
    </p:spTree>
    <p:extLst>
      <p:ext uri="{BB962C8B-B14F-4D97-AF65-F5344CB8AC3E}">
        <p14:creationId xmlns:p14="http://schemas.microsoft.com/office/powerpoint/2010/main" val="1447363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ChangeArrowheads="1" noTextEdit="1"/>
          </p:cNvSpPr>
          <p:nvPr>
            <p:ph type="sldImg"/>
          </p:nvPr>
        </p:nvSpPr>
        <p:spPr>
          <a:xfrm>
            <a:off x="995363" y="773113"/>
            <a:ext cx="5094287" cy="3821112"/>
          </a:xfrm>
          <a:ln w="12700" cap="flat">
            <a:solidFill>
              <a:schemeClr val="tx1"/>
            </a:solidFill>
          </a:ln>
          <a:extLst>
            <a:ext uri="{909E8E84-426E-40DD-AFC4-6F175D3DCCD1}">
              <a14:hiddenFill xmlns:a14="http://schemas.microsoft.com/office/drawing/2010/main">
                <a:noFill/>
              </a14:hiddenFill>
            </a:ext>
          </a:extLst>
        </p:spPr>
      </p:sp>
      <p:sp>
        <p:nvSpPr>
          <p:cNvPr id="654339" name="Rectangle 3"/>
          <p:cNvSpPr>
            <a:spLocks noGrp="1" noChangeArrowheads="1"/>
          </p:cNvSpPr>
          <p:nvPr>
            <p:ph type="body" idx="1"/>
          </p:nvPr>
        </p:nvSpPr>
        <p:spPr>
          <a:xfrm>
            <a:off x="488950" y="6046788"/>
            <a:ext cx="6102350" cy="3686175"/>
          </a:xfrm>
          <a:ln/>
        </p:spPr>
        <p:txBody>
          <a:bodyPr lIns="0" tIns="49799" rIns="0" bIns="49799"/>
          <a:lstStyle/>
          <a:p>
            <a:pPr marL="152400" indent="-152400">
              <a:lnSpc>
                <a:spcPts val="1300"/>
              </a:lnSpc>
              <a:spcAft>
                <a:spcPct val="40000"/>
              </a:spcAft>
              <a:buClr>
                <a:srgbClr val="919191"/>
              </a:buClr>
              <a:buSzPct val="80000"/>
              <a:buFont typeface="Wingdings" panose="05000000000000000000" pitchFamily="2" charset="2"/>
              <a:buNone/>
            </a:pPr>
            <a:endParaRPr lang="de-DE" altLang="fr-FR"/>
          </a:p>
        </p:txBody>
      </p:sp>
    </p:spTree>
    <p:extLst>
      <p:ext uri="{BB962C8B-B14F-4D97-AF65-F5344CB8AC3E}">
        <p14:creationId xmlns:p14="http://schemas.microsoft.com/office/powerpoint/2010/main" val="2518560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6" name="Rectangle 2"/>
          <p:cNvSpPr>
            <a:spLocks noChangeArrowheads="1" noTextEdit="1"/>
          </p:cNvSpPr>
          <p:nvPr>
            <p:ph type="sldImg"/>
          </p:nvPr>
        </p:nvSpPr>
        <p:spPr>
          <a:ln/>
        </p:spPr>
      </p:sp>
      <p:sp>
        <p:nvSpPr>
          <p:cNvPr id="687107" name="Rectangle 3"/>
          <p:cNvSpPr>
            <a:spLocks noGrp="1" noChangeArrowheads="1"/>
          </p:cNvSpPr>
          <p:nvPr>
            <p:ph type="body" idx="1"/>
          </p:nvPr>
        </p:nvSpPr>
        <p:spPr/>
        <p:txBody>
          <a:bodyPr/>
          <a:lstStyle/>
          <a:p>
            <a:pPr>
              <a:buFont typeface="Wingdings" panose="05000000000000000000" pitchFamily="2" charset="2"/>
              <a:buNone/>
            </a:pPr>
            <a:endParaRPr lang="de-DE" altLang="fr-FR"/>
          </a:p>
        </p:txBody>
      </p:sp>
    </p:spTree>
    <p:extLst>
      <p:ext uri="{BB962C8B-B14F-4D97-AF65-F5344CB8AC3E}">
        <p14:creationId xmlns:p14="http://schemas.microsoft.com/office/powerpoint/2010/main" val="3871646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ChangeArrowheads="1" noTextEdit="1"/>
          </p:cNvSpPr>
          <p:nvPr>
            <p:ph type="sldImg"/>
          </p:nvPr>
        </p:nvSpPr>
        <p:spPr>
          <a:xfrm>
            <a:off x="457200" y="422275"/>
            <a:ext cx="6165850" cy="4624388"/>
          </a:xfrm>
          <a:ln/>
        </p:spPr>
      </p:sp>
      <p:sp>
        <p:nvSpPr>
          <p:cNvPr id="658435" name="Rectangle 3"/>
          <p:cNvSpPr>
            <a:spLocks noGrp="1" noChangeArrowheads="1"/>
          </p:cNvSpPr>
          <p:nvPr>
            <p:ph type="body" idx="1"/>
          </p:nvPr>
        </p:nvSpPr>
        <p:spPr>
          <a:xfrm>
            <a:off x="488950" y="6046788"/>
            <a:ext cx="6102350" cy="3686175"/>
          </a:xfrm>
        </p:spPr>
        <p:txBody>
          <a:bodyPr lIns="98911" tIns="49455" rIns="98911" bIns="49455"/>
          <a:lstStyle/>
          <a:p>
            <a:pPr>
              <a:buFont typeface="Wingdings" panose="05000000000000000000" pitchFamily="2" charset="2"/>
              <a:buNone/>
            </a:pPr>
            <a:endParaRPr lang="de-DE" altLang="fr-FR"/>
          </a:p>
        </p:txBody>
      </p:sp>
    </p:spTree>
    <p:extLst>
      <p:ext uri="{BB962C8B-B14F-4D97-AF65-F5344CB8AC3E}">
        <p14:creationId xmlns:p14="http://schemas.microsoft.com/office/powerpoint/2010/main" val="179020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2" name="Rectangle 2"/>
          <p:cNvSpPr>
            <a:spLocks noChangeArrowheads="1" noTextEdit="1"/>
          </p:cNvSpPr>
          <p:nvPr>
            <p:ph type="sldImg"/>
          </p:nvPr>
        </p:nvSpPr>
        <p:spPr>
          <a:xfrm>
            <a:off x="457200" y="422275"/>
            <a:ext cx="6165850" cy="4624388"/>
          </a:xfrm>
          <a:ln/>
        </p:spPr>
      </p:sp>
      <p:sp>
        <p:nvSpPr>
          <p:cNvPr id="660483" name="Rectangle 3"/>
          <p:cNvSpPr>
            <a:spLocks noGrp="1" noChangeArrowheads="1"/>
          </p:cNvSpPr>
          <p:nvPr>
            <p:ph type="body" idx="1"/>
          </p:nvPr>
        </p:nvSpPr>
        <p:spPr>
          <a:xfrm>
            <a:off x="488950" y="6046788"/>
            <a:ext cx="6102350" cy="3686175"/>
          </a:xfrm>
        </p:spPr>
        <p:txBody>
          <a:bodyPr lIns="98911" tIns="49455" rIns="98911" bIns="49455"/>
          <a:lstStyle/>
          <a:p>
            <a:pPr>
              <a:buFont typeface="Wingdings" panose="05000000000000000000" pitchFamily="2" charset="2"/>
              <a:buNone/>
            </a:pPr>
            <a:endParaRPr lang="de-DE" altLang="fr-FR"/>
          </a:p>
        </p:txBody>
      </p:sp>
    </p:spTree>
    <p:extLst>
      <p:ext uri="{BB962C8B-B14F-4D97-AF65-F5344CB8AC3E}">
        <p14:creationId xmlns:p14="http://schemas.microsoft.com/office/powerpoint/2010/main" val="1945049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Grp="1" noChangeArrowheads="1"/>
          </p:cNvSpPr>
          <p:nvPr>
            <p:ph type="body" idx="1"/>
          </p:nvPr>
        </p:nvSpPr>
        <p:spPr>
          <a:xfrm>
            <a:off x="488950" y="6046788"/>
            <a:ext cx="6102350" cy="3684587"/>
          </a:xfrm>
          <a:ln/>
        </p:spPr>
        <p:txBody>
          <a:bodyPr lIns="0" tIns="49799" rIns="0" bIns="49799"/>
          <a:lstStyle/>
          <a:p>
            <a:pPr marL="152400" indent="-152400">
              <a:lnSpc>
                <a:spcPts val="1300"/>
              </a:lnSpc>
              <a:spcAft>
                <a:spcPct val="40000"/>
              </a:spcAft>
              <a:buClr>
                <a:srgbClr val="919191"/>
              </a:buClr>
              <a:buSzPct val="80000"/>
              <a:buFont typeface="Wingdings" panose="05000000000000000000" pitchFamily="2" charset="2"/>
              <a:buNone/>
            </a:pPr>
            <a:endParaRPr lang="de-DE" altLang="fr-FR"/>
          </a:p>
        </p:txBody>
      </p:sp>
      <p:sp>
        <p:nvSpPr>
          <p:cNvPr id="662531" name="Rectangle 3"/>
          <p:cNvSpPr>
            <a:spLocks noChangeArrowheads="1" noTextEdit="1"/>
          </p:cNvSpPr>
          <p:nvPr>
            <p:ph type="sldImg"/>
          </p:nvPr>
        </p:nvSpPr>
        <p:spPr>
          <a:xfrm>
            <a:off x="995363" y="773113"/>
            <a:ext cx="5094287" cy="3821112"/>
          </a:xfrm>
          <a:ln w="12700" cap="flat">
            <a:solidFill>
              <a:schemeClr val="tx1"/>
            </a:solidFill>
          </a:ln>
          <a:extLst>
            <a:ext uri="{909E8E84-426E-40DD-AFC4-6F175D3DCCD1}">
              <a14:hiddenFill xmlns:a14="http://schemas.microsoft.com/office/drawing/2010/main">
                <a:noFill/>
              </a14:hiddenFill>
            </a:ext>
          </a:extLst>
        </p:spPr>
      </p:sp>
    </p:spTree>
    <p:extLst>
      <p:ext uri="{BB962C8B-B14F-4D97-AF65-F5344CB8AC3E}">
        <p14:creationId xmlns:p14="http://schemas.microsoft.com/office/powerpoint/2010/main" val="1942225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ChangeArrowheads="1"/>
          </p:cNvSpPr>
          <p:nvPr>
            <p:ph type="body" idx="1"/>
          </p:nvPr>
        </p:nvSpPr>
        <p:spPr>
          <a:xfrm>
            <a:off x="488950" y="6046788"/>
            <a:ext cx="6102350" cy="3684587"/>
          </a:xfrm>
          <a:ln/>
        </p:spPr>
        <p:txBody>
          <a:bodyPr lIns="0" tIns="49799" rIns="0" bIns="49799"/>
          <a:lstStyle/>
          <a:p>
            <a:pPr marL="152400" indent="-152400">
              <a:lnSpc>
                <a:spcPts val="1300"/>
              </a:lnSpc>
              <a:spcAft>
                <a:spcPct val="40000"/>
              </a:spcAft>
              <a:buClr>
                <a:srgbClr val="919191"/>
              </a:buClr>
              <a:buSzPct val="80000"/>
              <a:buFont typeface="Wingdings" panose="05000000000000000000" pitchFamily="2" charset="2"/>
              <a:buNone/>
            </a:pPr>
            <a:endParaRPr lang="de-DE" altLang="fr-FR"/>
          </a:p>
        </p:txBody>
      </p:sp>
      <p:sp>
        <p:nvSpPr>
          <p:cNvPr id="664579" name="Rectangle 3"/>
          <p:cNvSpPr>
            <a:spLocks noChangeArrowheads="1" noTextEdit="1"/>
          </p:cNvSpPr>
          <p:nvPr>
            <p:ph type="sldImg"/>
          </p:nvPr>
        </p:nvSpPr>
        <p:spPr>
          <a:xfrm>
            <a:off x="995363" y="773113"/>
            <a:ext cx="5094287" cy="3821112"/>
          </a:xfrm>
          <a:ln w="12700" cap="flat">
            <a:solidFill>
              <a:schemeClr val="tx1"/>
            </a:solidFill>
          </a:ln>
          <a:extLst>
            <a:ext uri="{909E8E84-426E-40DD-AFC4-6F175D3DCCD1}">
              <a14:hiddenFill xmlns:a14="http://schemas.microsoft.com/office/drawing/2010/main">
                <a:noFill/>
              </a14:hiddenFill>
            </a:ext>
          </a:extLst>
        </p:spPr>
      </p:sp>
    </p:spTree>
    <p:extLst>
      <p:ext uri="{BB962C8B-B14F-4D97-AF65-F5344CB8AC3E}">
        <p14:creationId xmlns:p14="http://schemas.microsoft.com/office/powerpoint/2010/main" val="1899912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ChangeArrowheads="1" noTextEdit="1"/>
          </p:cNvSpPr>
          <p:nvPr>
            <p:ph type="sldImg"/>
          </p:nvPr>
        </p:nvSpPr>
        <p:spPr>
          <a:xfrm>
            <a:off x="457200" y="422275"/>
            <a:ext cx="6165850" cy="4624388"/>
          </a:xfrm>
          <a:ln/>
        </p:spPr>
      </p:sp>
      <p:sp>
        <p:nvSpPr>
          <p:cNvPr id="666627" name="Rectangle 3"/>
          <p:cNvSpPr>
            <a:spLocks noGrp="1" noChangeArrowheads="1"/>
          </p:cNvSpPr>
          <p:nvPr>
            <p:ph type="body" idx="1"/>
          </p:nvPr>
        </p:nvSpPr>
        <p:spPr>
          <a:xfrm>
            <a:off x="488950" y="6046788"/>
            <a:ext cx="6102350" cy="3686175"/>
          </a:xfrm>
        </p:spPr>
        <p:txBody>
          <a:bodyPr lIns="98911" tIns="49455" rIns="98911" bIns="49455"/>
          <a:lstStyle/>
          <a:p>
            <a:pPr>
              <a:buFont typeface="Wingdings" panose="05000000000000000000" pitchFamily="2" charset="2"/>
              <a:buNone/>
            </a:pPr>
            <a:endParaRPr lang="de-DE" altLang="fr-FR"/>
          </a:p>
        </p:txBody>
      </p:sp>
    </p:spTree>
    <p:extLst>
      <p:ext uri="{BB962C8B-B14F-4D97-AF65-F5344CB8AC3E}">
        <p14:creationId xmlns:p14="http://schemas.microsoft.com/office/powerpoint/2010/main" val="33397954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ChangeArrowheads="1" noTextEdit="1"/>
          </p:cNvSpPr>
          <p:nvPr>
            <p:ph type="sldImg"/>
          </p:nvPr>
        </p:nvSpPr>
        <p:spPr>
          <a:xfrm>
            <a:off x="457200" y="422275"/>
            <a:ext cx="6165850" cy="4624388"/>
          </a:xfrm>
          <a:ln/>
        </p:spPr>
      </p:sp>
      <p:sp>
        <p:nvSpPr>
          <p:cNvPr id="668675" name="Rectangle 3"/>
          <p:cNvSpPr>
            <a:spLocks noGrp="1" noChangeArrowheads="1"/>
          </p:cNvSpPr>
          <p:nvPr>
            <p:ph type="body" idx="1"/>
          </p:nvPr>
        </p:nvSpPr>
        <p:spPr>
          <a:xfrm>
            <a:off x="488950" y="6048375"/>
            <a:ext cx="6100763" cy="3689350"/>
          </a:xfrm>
        </p:spPr>
        <p:txBody>
          <a:bodyPr lIns="95486" tIns="47745" rIns="95486" bIns="47745"/>
          <a:lstStyle/>
          <a:p>
            <a:pPr marL="0" indent="0">
              <a:buFont typeface="Wingdings" panose="05000000000000000000" pitchFamily="2" charset="2"/>
              <a:buNone/>
            </a:pPr>
            <a:endParaRPr lang="de-DE" altLang="fr-FR"/>
          </a:p>
        </p:txBody>
      </p:sp>
    </p:spTree>
    <p:extLst>
      <p:ext uri="{BB962C8B-B14F-4D97-AF65-F5344CB8AC3E}">
        <p14:creationId xmlns:p14="http://schemas.microsoft.com/office/powerpoint/2010/main" val="25926424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ChangeArrowheads="1" noTextEdit="1"/>
          </p:cNvSpPr>
          <p:nvPr>
            <p:ph type="sldImg"/>
          </p:nvPr>
        </p:nvSpPr>
        <p:spPr>
          <a:xfrm>
            <a:off x="457200" y="422275"/>
            <a:ext cx="6165850" cy="4624388"/>
          </a:xfrm>
          <a:ln/>
        </p:spPr>
      </p:sp>
      <p:sp>
        <p:nvSpPr>
          <p:cNvPr id="670723" name="Rectangle 3"/>
          <p:cNvSpPr>
            <a:spLocks noGrp="1" noChangeArrowheads="1"/>
          </p:cNvSpPr>
          <p:nvPr>
            <p:ph type="body" idx="1"/>
          </p:nvPr>
        </p:nvSpPr>
        <p:spPr>
          <a:xfrm>
            <a:off x="488950" y="6046788"/>
            <a:ext cx="6102350" cy="3686175"/>
          </a:xfrm>
        </p:spPr>
        <p:txBody>
          <a:bodyPr lIns="98911" tIns="49455" rIns="98911" bIns="49455"/>
          <a:lstStyle/>
          <a:p>
            <a:pPr>
              <a:buFont typeface="Wingdings" panose="05000000000000000000" pitchFamily="2" charset="2"/>
              <a:buNone/>
            </a:pPr>
            <a:endParaRPr lang="de-DE" altLang="fr-FR"/>
          </a:p>
        </p:txBody>
      </p:sp>
    </p:spTree>
    <p:extLst>
      <p:ext uri="{BB962C8B-B14F-4D97-AF65-F5344CB8AC3E}">
        <p14:creationId xmlns:p14="http://schemas.microsoft.com/office/powerpoint/2010/main" val="3767578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ChangeArrowheads="1" noTextEdit="1"/>
          </p:cNvSpPr>
          <p:nvPr>
            <p:ph type="sldImg"/>
          </p:nvPr>
        </p:nvSpPr>
        <p:spPr>
          <a:xfrm>
            <a:off x="385763" y="315913"/>
            <a:ext cx="6305550" cy="4729162"/>
          </a:xfrm>
          <a:ln/>
        </p:spPr>
      </p:sp>
    </p:spTree>
    <p:extLst>
      <p:ext uri="{BB962C8B-B14F-4D97-AF65-F5344CB8AC3E}">
        <p14:creationId xmlns:p14="http://schemas.microsoft.com/office/powerpoint/2010/main" val="1266560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p:cNvSpPr>
            <a:spLocks noChangeArrowheads="1" noTextEdit="1"/>
          </p:cNvSpPr>
          <p:nvPr>
            <p:ph type="sldImg"/>
          </p:nvPr>
        </p:nvSpPr>
        <p:spPr>
          <a:ln/>
        </p:spPr>
      </p:sp>
      <p:sp>
        <p:nvSpPr>
          <p:cNvPr id="526339" name="Rectangle 3"/>
          <p:cNvSpPr>
            <a:spLocks noGrp="1" noChangeArrowheads="1"/>
          </p:cNvSpPr>
          <p:nvPr>
            <p:ph type="body" idx="1"/>
          </p:nvPr>
        </p:nvSpPr>
        <p:spPr/>
        <p:txBody>
          <a:bodyPr/>
          <a:lstStyle/>
          <a:p>
            <a:endParaRPr lang="de-DE" altLang="fr-FR"/>
          </a:p>
        </p:txBody>
      </p:sp>
    </p:spTree>
    <p:extLst>
      <p:ext uri="{BB962C8B-B14F-4D97-AF65-F5344CB8AC3E}">
        <p14:creationId xmlns:p14="http://schemas.microsoft.com/office/powerpoint/2010/main" val="218940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ChangeArrowheads="1" noTextEdit="1"/>
          </p:cNvSpPr>
          <p:nvPr>
            <p:ph type="sldImg"/>
          </p:nvPr>
        </p:nvSpPr>
        <p:spPr>
          <a:xfrm>
            <a:off x="457200" y="422275"/>
            <a:ext cx="6165850" cy="4624388"/>
          </a:xfrm>
          <a:ln/>
        </p:spPr>
      </p:sp>
      <p:sp>
        <p:nvSpPr>
          <p:cNvPr id="674819" name="Rectangle 3"/>
          <p:cNvSpPr>
            <a:spLocks noGrp="1" noChangeArrowheads="1"/>
          </p:cNvSpPr>
          <p:nvPr>
            <p:ph type="body" idx="1"/>
          </p:nvPr>
        </p:nvSpPr>
        <p:spPr>
          <a:xfrm>
            <a:off x="487363" y="6046788"/>
            <a:ext cx="6103937" cy="3686175"/>
          </a:xfrm>
          <a:ln/>
        </p:spPr>
        <p:txBody>
          <a:bodyPr lIns="97922" tIns="48961" rIns="97922" bIns="48961"/>
          <a:lstStyle/>
          <a:p>
            <a:pPr>
              <a:buFont typeface="Wingdings" panose="05000000000000000000" pitchFamily="2" charset="2"/>
              <a:buNone/>
            </a:pPr>
            <a:endParaRPr lang="en-US" altLang="ja-JP"/>
          </a:p>
        </p:txBody>
      </p:sp>
    </p:spTree>
    <p:extLst>
      <p:ext uri="{BB962C8B-B14F-4D97-AF65-F5344CB8AC3E}">
        <p14:creationId xmlns:p14="http://schemas.microsoft.com/office/powerpoint/2010/main" val="132501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Rectangle 2"/>
          <p:cNvSpPr>
            <a:spLocks noChangeArrowheads="1" noTextEdit="1"/>
          </p:cNvSpPr>
          <p:nvPr>
            <p:ph type="sldImg"/>
          </p:nvPr>
        </p:nvSpPr>
        <p:spPr>
          <a:xfrm>
            <a:off x="517525" y="573088"/>
            <a:ext cx="5829300" cy="4371975"/>
          </a:xfrm>
          <a:ln/>
        </p:spPr>
      </p:sp>
      <p:sp>
        <p:nvSpPr>
          <p:cNvPr id="695299" name="Rectangle 3"/>
          <p:cNvSpPr>
            <a:spLocks noGrp="1" noChangeArrowheads="1"/>
          </p:cNvSpPr>
          <p:nvPr>
            <p:ph type="body" idx="1"/>
          </p:nvPr>
        </p:nvSpPr>
        <p:spPr>
          <a:xfrm>
            <a:off x="550863" y="5538788"/>
            <a:ext cx="5905500" cy="4059237"/>
          </a:xfrm>
        </p:spPr>
        <p:txBody>
          <a:bodyPr/>
          <a:lstStyle/>
          <a:p>
            <a:endParaRPr lang="fr-FR" altLang="fr-FR"/>
          </a:p>
        </p:txBody>
      </p:sp>
    </p:spTree>
    <p:extLst>
      <p:ext uri="{BB962C8B-B14F-4D97-AF65-F5344CB8AC3E}">
        <p14:creationId xmlns:p14="http://schemas.microsoft.com/office/powerpoint/2010/main" val="2826902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ChangeArrowheads="1" noTextEdit="1"/>
          </p:cNvSpPr>
          <p:nvPr>
            <p:ph type="sldImg"/>
          </p:nvPr>
        </p:nvSpPr>
        <p:spPr>
          <a:ln/>
        </p:spPr>
      </p:sp>
      <p:sp>
        <p:nvSpPr>
          <p:cNvPr id="613379" name="Rectangle 3"/>
          <p:cNvSpPr>
            <a:spLocks noGrp="1" noChangeArrowheads="1"/>
          </p:cNvSpPr>
          <p:nvPr>
            <p:ph type="body" idx="1"/>
          </p:nvPr>
        </p:nvSpPr>
        <p:spPr/>
        <p:txBody>
          <a:bodyPr/>
          <a:lstStyle/>
          <a:p>
            <a:endParaRPr lang="de-DE" altLang="fr-FR"/>
          </a:p>
        </p:txBody>
      </p:sp>
    </p:spTree>
    <p:extLst>
      <p:ext uri="{BB962C8B-B14F-4D97-AF65-F5344CB8AC3E}">
        <p14:creationId xmlns:p14="http://schemas.microsoft.com/office/powerpoint/2010/main" val="1601160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ChangeArrowheads="1" noTextEdit="1"/>
          </p:cNvSpPr>
          <p:nvPr>
            <p:ph type="sldImg"/>
          </p:nvPr>
        </p:nvSpPr>
        <p:spPr>
          <a:ln/>
        </p:spPr>
      </p:sp>
      <p:sp>
        <p:nvSpPr>
          <p:cNvPr id="615427" name="Rectangle 3"/>
          <p:cNvSpPr>
            <a:spLocks noGrp="1" noChangeArrowheads="1"/>
          </p:cNvSpPr>
          <p:nvPr>
            <p:ph type="body" idx="1"/>
          </p:nvPr>
        </p:nvSpPr>
        <p:spPr/>
        <p:txBody>
          <a:bodyPr/>
          <a:lstStyle/>
          <a:p>
            <a:endParaRPr lang="de-DE" altLang="fr-FR"/>
          </a:p>
        </p:txBody>
      </p:sp>
    </p:spTree>
    <p:extLst>
      <p:ext uri="{BB962C8B-B14F-4D97-AF65-F5344CB8AC3E}">
        <p14:creationId xmlns:p14="http://schemas.microsoft.com/office/powerpoint/2010/main" val="3936023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p:cNvSpPr>
            <a:spLocks noChangeArrowheads="1" noTextEdit="1"/>
          </p:cNvSpPr>
          <p:nvPr>
            <p:ph type="sldImg"/>
          </p:nvPr>
        </p:nvSpPr>
        <p:spPr>
          <a:ln/>
        </p:spPr>
      </p:sp>
      <p:sp>
        <p:nvSpPr>
          <p:cNvPr id="646147" name="Rectangle 3"/>
          <p:cNvSpPr>
            <a:spLocks noGrp="1" noChangeArrowheads="1"/>
          </p:cNvSpPr>
          <p:nvPr>
            <p:ph type="body" idx="1"/>
          </p:nvPr>
        </p:nvSpPr>
        <p:spPr/>
        <p:txBody>
          <a:bodyPr/>
          <a:lstStyle/>
          <a:p>
            <a:endParaRPr lang="de-DE" altLang="fr-FR"/>
          </a:p>
        </p:txBody>
      </p:sp>
    </p:spTree>
    <p:extLst>
      <p:ext uri="{BB962C8B-B14F-4D97-AF65-F5344CB8AC3E}">
        <p14:creationId xmlns:p14="http://schemas.microsoft.com/office/powerpoint/2010/main" val="3110353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4" name="Rectangle 2"/>
          <p:cNvSpPr>
            <a:spLocks noChangeArrowheads="1" noTextEdit="1"/>
          </p:cNvSpPr>
          <p:nvPr>
            <p:ph type="sldImg"/>
          </p:nvPr>
        </p:nvSpPr>
        <p:spPr>
          <a:ln/>
        </p:spPr>
      </p:sp>
      <p:sp>
        <p:nvSpPr>
          <p:cNvPr id="684035" name="Rectangle 3"/>
          <p:cNvSpPr>
            <a:spLocks noGrp="1" noChangeArrowheads="1"/>
          </p:cNvSpPr>
          <p:nvPr>
            <p:ph type="body" idx="1"/>
          </p:nvPr>
        </p:nvSpPr>
        <p:spPr/>
        <p:txBody>
          <a:bodyPr/>
          <a:lstStyle/>
          <a:p>
            <a:endParaRPr lang="de-DE" altLang="fr-FR"/>
          </a:p>
        </p:txBody>
      </p:sp>
    </p:spTree>
    <p:extLst>
      <p:ext uri="{BB962C8B-B14F-4D97-AF65-F5344CB8AC3E}">
        <p14:creationId xmlns:p14="http://schemas.microsoft.com/office/powerpoint/2010/main" val="270659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p:cNvSpPr>
            <a:spLocks noChangeArrowheads="1" noTextEdit="1"/>
          </p:cNvSpPr>
          <p:nvPr>
            <p:ph type="sldImg"/>
          </p:nvPr>
        </p:nvSpPr>
        <p:spPr>
          <a:ln/>
        </p:spPr>
      </p:sp>
      <p:sp>
        <p:nvSpPr>
          <p:cNvPr id="685059" name="Rectangle 3"/>
          <p:cNvSpPr>
            <a:spLocks noGrp="1" noChangeArrowheads="1"/>
          </p:cNvSpPr>
          <p:nvPr>
            <p:ph type="body" idx="1"/>
          </p:nvPr>
        </p:nvSpPr>
        <p:spPr/>
        <p:txBody>
          <a:bodyPr/>
          <a:lstStyle/>
          <a:p>
            <a:endParaRPr lang="de-DE" altLang="fr-FR"/>
          </a:p>
        </p:txBody>
      </p:sp>
    </p:spTree>
    <p:extLst>
      <p:ext uri="{BB962C8B-B14F-4D97-AF65-F5344CB8AC3E}">
        <p14:creationId xmlns:p14="http://schemas.microsoft.com/office/powerpoint/2010/main" val="516112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ChangeArrowheads="1" noTextEdit="1"/>
          </p:cNvSpPr>
          <p:nvPr>
            <p:ph type="sldImg"/>
          </p:nvPr>
        </p:nvSpPr>
        <p:spPr>
          <a:ln/>
        </p:spPr>
      </p:sp>
      <p:sp>
        <p:nvSpPr>
          <p:cNvPr id="686083" name="Rectangle 3"/>
          <p:cNvSpPr>
            <a:spLocks noGrp="1" noChangeArrowheads="1"/>
          </p:cNvSpPr>
          <p:nvPr>
            <p:ph type="body" idx="1"/>
          </p:nvPr>
        </p:nvSpPr>
        <p:spPr/>
        <p:txBody>
          <a:bodyPr/>
          <a:lstStyle/>
          <a:p>
            <a:endParaRPr lang="de-DE" altLang="fr-FR"/>
          </a:p>
        </p:txBody>
      </p:sp>
    </p:spTree>
    <p:extLst>
      <p:ext uri="{BB962C8B-B14F-4D97-AF65-F5344CB8AC3E}">
        <p14:creationId xmlns:p14="http://schemas.microsoft.com/office/powerpoint/2010/main" val="2147618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ChangeArrowheads="1" noTextEdit="1"/>
          </p:cNvSpPr>
          <p:nvPr>
            <p:ph type="sldImg"/>
          </p:nvPr>
        </p:nvSpPr>
        <p:spPr>
          <a:xfrm>
            <a:off x="457200" y="422275"/>
            <a:ext cx="6165850" cy="4624388"/>
          </a:xfrm>
          <a:ln/>
        </p:spPr>
      </p:sp>
      <p:sp>
        <p:nvSpPr>
          <p:cNvPr id="652291" name="Rectangle 3"/>
          <p:cNvSpPr>
            <a:spLocks noGrp="1" noChangeArrowheads="1"/>
          </p:cNvSpPr>
          <p:nvPr>
            <p:ph type="body" idx="1"/>
          </p:nvPr>
        </p:nvSpPr>
        <p:spPr>
          <a:xfrm>
            <a:off x="488950" y="6046788"/>
            <a:ext cx="6102350" cy="3686175"/>
          </a:xfrm>
        </p:spPr>
        <p:txBody>
          <a:bodyPr lIns="98911" tIns="49455" rIns="98911" bIns="49455"/>
          <a:lstStyle/>
          <a:p>
            <a:endParaRPr lang="de-DE" altLang="fr-FR"/>
          </a:p>
        </p:txBody>
      </p:sp>
    </p:spTree>
    <p:extLst>
      <p:ext uri="{BB962C8B-B14F-4D97-AF65-F5344CB8AC3E}">
        <p14:creationId xmlns:p14="http://schemas.microsoft.com/office/powerpoint/2010/main" val="25544745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bwMode="gray">
      <p:bgPr>
        <a:solidFill>
          <a:srgbClr val="CCCCCC"/>
        </a:solidFill>
        <a:effectLst/>
      </p:bgPr>
    </p:bg>
    <p:spTree>
      <p:nvGrpSpPr>
        <p:cNvPr id="1" name=""/>
        <p:cNvGrpSpPr/>
        <p:nvPr/>
      </p:nvGrpSpPr>
      <p:grpSpPr>
        <a:xfrm>
          <a:off x="0" y="0"/>
          <a:ext cx="0" cy="0"/>
          <a:chOff x="0" y="0"/>
          <a:chExt cx="0" cy="0"/>
        </a:xfrm>
      </p:grpSpPr>
      <p:sp>
        <p:nvSpPr>
          <p:cNvPr id="680962" name="Rectangle 2"/>
          <p:cNvSpPr>
            <a:spLocks noChangeArrowheads="1"/>
          </p:cNvSpPr>
          <p:nvPr/>
        </p:nvSpPr>
        <p:spPr bwMode="gray">
          <a:xfrm>
            <a:off x="152400" y="2987675"/>
            <a:ext cx="8839200" cy="3713163"/>
          </a:xfrm>
          <a:prstGeom prst="rect">
            <a:avLst/>
          </a:prstGeom>
          <a:solidFill>
            <a:schemeClr val="bg1"/>
          </a:solidFill>
          <a:ln>
            <a:noFill/>
          </a:ln>
          <a:extLst>
            <a:ext uri="{91240B29-F687-4F45-9708-019B960494DF}">
              <a14:hiddenLine xmlns:a14="http://schemas.microsoft.com/office/drawing/2010/main" w="9525">
                <a:solidFill>
                  <a:srgbClr val="6EA3CD"/>
                </a:solidFill>
                <a:prstDash val="sysDot"/>
                <a:miter lim="800000"/>
                <a:headEnd/>
                <a:tailEnd/>
              </a14:hiddenLine>
            </a:ext>
          </a:extLst>
        </p:spPr>
        <p:txBody>
          <a:bodyPr wrap="none" anchor="ctr"/>
          <a:lstStyle/>
          <a:p>
            <a:endParaRPr lang="fr-FR"/>
          </a:p>
        </p:txBody>
      </p:sp>
      <p:sp>
        <p:nvSpPr>
          <p:cNvPr id="680963" name="Rectangle 3"/>
          <p:cNvSpPr>
            <a:spLocks noChangeArrowheads="1"/>
          </p:cNvSpPr>
          <p:nvPr/>
        </p:nvSpPr>
        <p:spPr bwMode="gray">
          <a:xfrm>
            <a:off x="152400" y="152400"/>
            <a:ext cx="8839200" cy="2738438"/>
          </a:xfrm>
          <a:prstGeom prst="rect">
            <a:avLst/>
          </a:prstGeom>
          <a:solidFill>
            <a:schemeClr val="accent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680964" name="Rectangle 4"/>
          <p:cNvSpPr>
            <a:spLocks noGrp="1" noChangeArrowheads="1"/>
          </p:cNvSpPr>
          <p:nvPr>
            <p:ph type="subTitle" idx="1"/>
          </p:nvPr>
        </p:nvSpPr>
        <p:spPr>
          <a:xfrm>
            <a:off x="249238" y="3108325"/>
            <a:ext cx="8643937" cy="1752600"/>
          </a:xfrm>
          <a:extLst>
            <a:ext uri="{909E8E84-426E-40DD-AFC4-6F175D3DCCD1}">
              <a14:hiddenFill xmlns:a14="http://schemas.microsoft.com/office/drawing/2010/main">
                <a:solidFill>
                  <a:srgbClr val="6666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Bef>
                <a:spcPct val="0"/>
              </a:spcBef>
              <a:buClrTx/>
              <a:buSzTx/>
              <a:buFontTx/>
              <a:buNone/>
              <a:defRPr sz="2000">
                <a:solidFill>
                  <a:srgbClr val="666666"/>
                </a:solidFill>
              </a:defRPr>
            </a:lvl1pPr>
          </a:lstStyle>
          <a:p>
            <a:pPr lvl="0"/>
            <a:r>
              <a:rPr lang="en-US" altLang="fr-FR" noProof="0" smtClean="0"/>
              <a:t>Click to edit Master subtitle style</a:t>
            </a:r>
          </a:p>
          <a:p>
            <a:pPr lvl="0"/>
            <a:endParaRPr lang="en-US" altLang="fr-FR" noProof="0" smtClean="0"/>
          </a:p>
        </p:txBody>
      </p:sp>
      <p:sp>
        <p:nvSpPr>
          <p:cNvPr id="680965" name="Rectangle 5"/>
          <p:cNvSpPr>
            <a:spLocks noGrp="1" noChangeArrowheads="1"/>
          </p:cNvSpPr>
          <p:nvPr>
            <p:ph type="ctrTitle"/>
          </p:nvPr>
        </p:nvSpPr>
        <p:spPr>
          <a:xfrm>
            <a:off x="249238" y="200025"/>
            <a:ext cx="8643937" cy="2559050"/>
          </a:xfrm>
        </p:spPr>
        <p:txBody>
          <a:bodyPr/>
          <a:lstStyle>
            <a:lvl1pPr>
              <a:defRPr/>
            </a:lvl1pPr>
          </a:lstStyle>
          <a:p>
            <a:pPr lvl="0"/>
            <a:r>
              <a:rPr lang="en-US" altLang="fr-FR" noProof="0" smtClean="0"/>
              <a:t>Click to edit Master title style</a:t>
            </a:r>
          </a:p>
        </p:txBody>
      </p:sp>
      <p:sp>
        <p:nvSpPr>
          <p:cNvPr id="680966" name="Freeform 6"/>
          <p:cNvSpPr>
            <a:spLocks/>
          </p:cNvSpPr>
          <p:nvPr/>
        </p:nvSpPr>
        <p:spPr bwMode="gray">
          <a:xfrm>
            <a:off x="8545513" y="6259513"/>
            <a:ext cx="457200" cy="457200"/>
          </a:xfrm>
          <a:custGeom>
            <a:avLst/>
            <a:gdLst>
              <a:gd name="T0" fmla="*/ 288 w 288"/>
              <a:gd name="T1" fmla="*/ 0 h 288"/>
              <a:gd name="T2" fmla="*/ 0 w 288"/>
              <a:gd name="T3" fmla="*/ 288 h 288"/>
              <a:gd name="T4" fmla="*/ 288 w 288"/>
              <a:gd name="T5" fmla="*/ 288 h 288"/>
              <a:gd name="T6" fmla="*/ 288 w 288"/>
              <a:gd name="T7" fmla="*/ 0 h 288"/>
            </a:gdLst>
            <a:ahLst/>
            <a:cxnLst>
              <a:cxn ang="0">
                <a:pos x="T0" y="T1"/>
              </a:cxn>
              <a:cxn ang="0">
                <a:pos x="T2" y="T3"/>
              </a:cxn>
              <a:cxn ang="0">
                <a:pos x="T4" y="T5"/>
              </a:cxn>
              <a:cxn ang="0">
                <a:pos x="T6" y="T7"/>
              </a:cxn>
            </a:cxnLst>
            <a:rect l="0" t="0" r="r" b="b"/>
            <a:pathLst>
              <a:path w="288" h="288">
                <a:moveTo>
                  <a:pt x="288" y="0"/>
                </a:moveTo>
                <a:lnTo>
                  <a:pt x="0" y="288"/>
                </a:lnTo>
                <a:lnTo>
                  <a:pt x="288" y="288"/>
                </a:lnTo>
                <a:lnTo>
                  <a:pt x="288" y="0"/>
                </a:lnTo>
                <a:close/>
              </a:path>
            </a:pathLst>
          </a:custGeom>
          <a:solidFill>
            <a:srgbClr val="CCCCCC"/>
          </a:solidFill>
          <a:ln>
            <a:noFill/>
          </a:ln>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fr-FR"/>
          </a:p>
        </p:txBody>
      </p:sp>
      <p:pic>
        <p:nvPicPr>
          <p:cNvPr id="680967" name="Picture 7" descr="sap_tagstra_rgb_tm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2975" y="6269038"/>
            <a:ext cx="4238625" cy="4333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2007 / Page </a:t>
            </a:r>
            <a:fld id="{A5BB4E6E-995F-4503-A52E-5FA110D318CB}" type="slidenum">
              <a:rPr lang="en-US" altLang="fr-FR"/>
              <a:pPr/>
              <a:t>‹N°›</a:t>
            </a:fld>
            <a:endParaRPr lang="en-US" altLang="fr-FR"/>
          </a:p>
        </p:txBody>
      </p:sp>
    </p:spTree>
    <p:extLst>
      <p:ext uri="{BB962C8B-B14F-4D97-AF65-F5344CB8AC3E}">
        <p14:creationId xmlns:p14="http://schemas.microsoft.com/office/powerpoint/2010/main" val="2096541706"/>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34175" y="201613"/>
            <a:ext cx="2160588" cy="59150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249238" y="201613"/>
            <a:ext cx="6332537" cy="59150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2007 / Page </a:t>
            </a:r>
            <a:fld id="{1D51728B-919B-41F3-8291-208D64C8FF07}" type="slidenum">
              <a:rPr lang="en-US" altLang="fr-FR"/>
              <a:pPr/>
              <a:t>‹N°›</a:t>
            </a:fld>
            <a:endParaRPr lang="en-US" altLang="fr-FR"/>
          </a:p>
        </p:txBody>
      </p:sp>
    </p:spTree>
    <p:extLst>
      <p:ext uri="{BB962C8B-B14F-4D97-AF65-F5344CB8AC3E}">
        <p14:creationId xmlns:p14="http://schemas.microsoft.com/office/powerpoint/2010/main" val="931294415"/>
      </p:ext>
    </p:extLst>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249238" y="201613"/>
            <a:ext cx="7156450" cy="715962"/>
          </a:xfrm>
        </p:spPr>
        <p:txBody>
          <a:bodyPr/>
          <a:lstStyle/>
          <a:p>
            <a:r>
              <a:rPr lang="fr-FR" smtClean="0"/>
              <a:t>Modifiez le style du titre</a:t>
            </a:r>
            <a:endParaRPr lang="fr-FR"/>
          </a:p>
        </p:txBody>
      </p:sp>
      <p:sp>
        <p:nvSpPr>
          <p:cNvPr id="3" name="Espace réservé du tableau 2"/>
          <p:cNvSpPr>
            <a:spLocks noGrp="1"/>
          </p:cNvSpPr>
          <p:nvPr>
            <p:ph type="tbl" idx="1"/>
          </p:nvPr>
        </p:nvSpPr>
        <p:spPr>
          <a:xfrm>
            <a:off x="249238" y="1292225"/>
            <a:ext cx="8645525" cy="4824413"/>
          </a:xfrm>
        </p:spPr>
        <p:txBody>
          <a:bodyPr/>
          <a:lstStyle/>
          <a:p>
            <a:endParaRPr lang="fr-FR"/>
          </a:p>
        </p:txBody>
      </p:sp>
      <p:sp>
        <p:nvSpPr>
          <p:cNvPr id="4" name="Espace réservé du numéro de diapositive 3"/>
          <p:cNvSpPr>
            <a:spLocks noGrp="1"/>
          </p:cNvSpPr>
          <p:nvPr>
            <p:ph type="sldNum" sz="quarter" idx="10"/>
          </p:nvPr>
        </p:nvSpPr>
        <p:spPr>
          <a:xfrm>
            <a:off x="152400" y="6721475"/>
            <a:ext cx="906463" cy="106363"/>
          </a:xfrm>
        </p:spPr>
        <p:txBody>
          <a:bodyPr/>
          <a:lstStyle>
            <a:lvl1pPr>
              <a:defRPr/>
            </a:lvl1pPr>
          </a:lstStyle>
          <a:p>
            <a:r>
              <a:rPr lang="en-US" altLang="fr-FR"/>
              <a:t>© SAP 2007 / Page </a:t>
            </a:r>
            <a:fld id="{8AC23753-485C-4BD6-92B0-D6205DB178D6}" type="slidenum">
              <a:rPr lang="en-US" altLang="fr-FR"/>
              <a:pPr/>
              <a:t>‹N°›</a:t>
            </a:fld>
            <a:endParaRPr lang="en-US" altLang="fr-FR"/>
          </a:p>
        </p:txBody>
      </p:sp>
    </p:spTree>
    <p:extLst>
      <p:ext uri="{BB962C8B-B14F-4D97-AF65-F5344CB8AC3E}">
        <p14:creationId xmlns:p14="http://schemas.microsoft.com/office/powerpoint/2010/main" val="831040829"/>
      </p:ext>
    </p:extLst>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691202" name="Group 2"/>
          <p:cNvGrpSpPr>
            <a:grpSpLocks/>
          </p:cNvGrpSpPr>
          <p:nvPr/>
        </p:nvGrpSpPr>
        <p:grpSpPr bwMode="auto">
          <a:xfrm>
            <a:off x="0" y="0"/>
            <a:ext cx="9144000" cy="3163888"/>
            <a:chOff x="0" y="0"/>
            <a:chExt cx="5760" cy="1993"/>
          </a:xfrm>
        </p:grpSpPr>
        <p:sp>
          <p:nvSpPr>
            <p:cNvPr id="691203" name="Rectangle 3"/>
            <p:cNvSpPr>
              <a:spLocks noChangeArrowheads="1"/>
            </p:cNvSpPr>
            <p:nvPr userDrawn="1"/>
          </p:nvSpPr>
          <p:spPr bwMode="auto">
            <a:xfrm>
              <a:off x="0" y="0"/>
              <a:ext cx="1767" cy="1993"/>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91204" name="Rectangle 4"/>
            <p:cNvSpPr>
              <a:spLocks noChangeArrowheads="1"/>
            </p:cNvSpPr>
            <p:nvPr userDrawn="1"/>
          </p:nvSpPr>
          <p:spPr bwMode="auto">
            <a:xfrm>
              <a:off x="1767" y="0"/>
              <a:ext cx="3993" cy="1993"/>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91205" name="Rectangle 5"/>
            <p:cNvSpPr>
              <a:spLocks noChangeArrowheads="1"/>
            </p:cNvSpPr>
            <p:nvPr userDrawn="1"/>
          </p:nvSpPr>
          <p:spPr bwMode="auto">
            <a:xfrm>
              <a:off x="1545" y="678"/>
              <a:ext cx="222" cy="22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691206" name="Rectangle 6"/>
          <p:cNvSpPr>
            <a:spLocks noGrp="1" noChangeArrowheads="1"/>
          </p:cNvSpPr>
          <p:nvPr>
            <p:ph type="ctrTitle"/>
          </p:nvPr>
        </p:nvSpPr>
        <p:spPr>
          <a:xfrm>
            <a:off x="3140075" y="1004888"/>
            <a:ext cx="5805488" cy="19780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bIns="45720" anchor="t"/>
          <a:lstStyle>
            <a:lvl1pPr>
              <a:defRPr sz="4200"/>
            </a:lvl1pPr>
          </a:lstStyle>
          <a:p>
            <a:pPr lvl="0"/>
            <a:r>
              <a:rPr lang="en-US" altLang="fr-FR" noProof="0" smtClean="0"/>
              <a:t>Title</a:t>
            </a:r>
            <a:endParaRPr lang="de-DE" altLang="fr-FR" noProof="0" smtClean="0"/>
          </a:p>
        </p:txBody>
      </p:sp>
      <p:sp>
        <p:nvSpPr>
          <p:cNvPr id="691207" name="Rectangle 7"/>
          <p:cNvSpPr>
            <a:spLocks noGrp="1" noChangeArrowheads="1"/>
          </p:cNvSpPr>
          <p:nvPr>
            <p:ph type="subTitle" idx="1"/>
          </p:nvPr>
        </p:nvSpPr>
        <p:spPr>
          <a:xfrm>
            <a:off x="3140075" y="3713163"/>
            <a:ext cx="5805488" cy="21669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2600">
                <a:solidFill>
                  <a:schemeClr val="accent2"/>
                </a:solidFill>
              </a:defRPr>
            </a:lvl1pPr>
          </a:lstStyle>
          <a:p>
            <a:pPr lvl="0"/>
            <a:r>
              <a:rPr lang="en-US" altLang="fr-FR" noProof="0" smtClean="0"/>
              <a:t>Name</a:t>
            </a:r>
            <a:endParaRPr lang="de-DE" altLang="fr-FR" noProof="0" smtClean="0"/>
          </a:p>
        </p:txBody>
      </p:sp>
      <p:pic>
        <p:nvPicPr>
          <p:cNvPr id="691208" name="Picture 8" descr="tagline_gray_rgb_tm_r_V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0825" y="6357938"/>
            <a:ext cx="3611563" cy="400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449062170"/>
      </p:ext>
    </p:extLst>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8"/>
            <a:ext cx="78867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fr-FR" smtClean="0"/>
              <a:t>Modifiez les styles du texte du masque</a:t>
            </a:r>
          </a:p>
        </p:txBody>
      </p:sp>
    </p:spTree>
    <p:extLst>
      <p:ext uri="{BB962C8B-B14F-4D97-AF65-F5344CB8AC3E}">
        <p14:creationId xmlns:p14="http://schemas.microsoft.com/office/powerpoint/2010/main" val="2524017476"/>
      </p:ext>
    </p:extLst>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669925" y="914400"/>
            <a:ext cx="4060825" cy="5205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883150" y="914400"/>
            <a:ext cx="4060825" cy="5205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343943369"/>
      </p:ext>
    </p:extLst>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365125"/>
            <a:ext cx="78867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630238" y="2505075"/>
            <a:ext cx="386873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29150" y="2505075"/>
            <a:ext cx="38877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711157815"/>
      </p:ext>
    </p:extLst>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1075424014"/>
      </p:ext>
    </p:extLst>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7928269"/>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2007 / Page </a:t>
            </a:r>
            <a:fld id="{541C41E1-6423-4330-A0C8-D0CD46EA085A}" type="slidenum">
              <a:rPr lang="en-US" altLang="fr-FR"/>
              <a:pPr/>
              <a:t>‹N°›</a:t>
            </a:fld>
            <a:endParaRPr lang="en-US" altLang="fr-FR"/>
          </a:p>
        </p:txBody>
      </p:sp>
    </p:spTree>
    <p:extLst>
      <p:ext uri="{BB962C8B-B14F-4D97-AF65-F5344CB8AC3E}">
        <p14:creationId xmlns:p14="http://schemas.microsoft.com/office/powerpoint/2010/main" val="2503678003"/>
      </p:ext>
    </p:extLst>
  </p:cSld>
  <p:clrMapOvr>
    <a:masterClrMapping/>
  </p:clrMapOvr>
  <p:transition>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2925841881"/>
      </p:ext>
    </p:extLst>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2449643621"/>
      </p:ext>
    </p:extLst>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431753732"/>
      </p:ext>
    </p:extLst>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77050" y="107950"/>
            <a:ext cx="2068513" cy="6011863"/>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669925" y="107950"/>
            <a:ext cx="6054725" cy="6011863"/>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077037232"/>
      </p:ext>
    </p:extLst>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bwMode="gray">
      <p:bgPr>
        <a:solidFill>
          <a:srgbClr val="CCCCCC"/>
        </a:solidFill>
        <a:effectLst/>
      </p:bgPr>
    </p:bg>
    <p:spTree>
      <p:nvGrpSpPr>
        <p:cNvPr id="1" name=""/>
        <p:cNvGrpSpPr/>
        <p:nvPr/>
      </p:nvGrpSpPr>
      <p:grpSpPr>
        <a:xfrm>
          <a:off x="0" y="0"/>
          <a:ext cx="0" cy="0"/>
          <a:chOff x="0" y="0"/>
          <a:chExt cx="0" cy="0"/>
        </a:xfrm>
      </p:grpSpPr>
      <p:sp>
        <p:nvSpPr>
          <p:cNvPr id="693250" name="Rectangle 2"/>
          <p:cNvSpPr>
            <a:spLocks noChangeArrowheads="1"/>
          </p:cNvSpPr>
          <p:nvPr/>
        </p:nvSpPr>
        <p:spPr bwMode="gray">
          <a:xfrm>
            <a:off x="152400" y="2987675"/>
            <a:ext cx="8839200" cy="3713163"/>
          </a:xfrm>
          <a:prstGeom prst="rect">
            <a:avLst/>
          </a:prstGeom>
          <a:solidFill>
            <a:schemeClr val="bg1"/>
          </a:solidFill>
          <a:ln>
            <a:noFill/>
          </a:ln>
          <a:extLst>
            <a:ext uri="{91240B29-F687-4F45-9708-019B960494DF}">
              <a14:hiddenLine xmlns:a14="http://schemas.microsoft.com/office/drawing/2010/main" w="9525">
                <a:solidFill>
                  <a:srgbClr val="6EA3CD"/>
                </a:solidFill>
                <a:prstDash val="sysDot"/>
                <a:miter lim="800000"/>
                <a:headEnd/>
                <a:tailEnd/>
              </a14:hiddenLine>
            </a:ext>
          </a:extLst>
        </p:spPr>
        <p:txBody>
          <a:bodyPr wrap="none" anchor="ctr"/>
          <a:lstStyle/>
          <a:p>
            <a:endParaRPr lang="fr-FR"/>
          </a:p>
        </p:txBody>
      </p:sp>
      <p:sp>
        <p:nvSpPr>
          <p:cNvPr id="693251" name="Rectangle 3"/>
          <p:cNvSpPr>
            <a:spLocks noChangeArrowheads="1"/>
          </p:cNvSpPr>
          <p:nvPr/>
        </p:nvSpPr>
        <p:spPr bwMode="gray">
          <a:xfrm>
            <a:off x="152400" y="152400"/>
            <a:ext cx="8839200" cy="2738438"/>
          </a:xfrm>
          <a:prstGeom prst="rect">
            <a:avLst/>
          </a:prstGeom>
          <a:solidFill>
            <a:schemeClr val="accent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693252" name="Rectangle 4"/>
          <p:cNvSpPr>
            <a:spLocks noGrp="1" noChangeArrowheads="1"/>
          </p:cNvSpPr>
          <p:nvPr>
            <p:ph type="subTitle" idx="1"/>
          </p:nvPr>
        </p:nvSpPr>
        <p:spPr>
          <a:xfrm>
            <a:off x="249238" y="3108325"/>
            <a:ext cx="8643937" cy="1752600"/>
          </a:xfrm>
          <a:extLst>
            <a:ext uri="{909E8E84-426E-40DD-AFC4-6F175D3DCCD1}">
              <a14:hiddenFill xmlns:a14="http://schemas.microsoft.com/office/drawing/2010/main">
                <a:solidFill>
                  <a:srgbClr val="6666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Bef>
                <a:spcPct val="0"/>
              </a:spcBef>
              <a:buClrTx/>
              <a:buSzTx/>
              <a:buFontTx/>
              <a:buNone/>
              <a:defRPr sz="2000">
                <a:solidFill>
                  <a:srgbClr val="666666"/>
                </a:solidFill>
              </a:defRPr>
            </a:lvl1pPr>
          </a:lstStyle>
          <a:p>
            <a:pPr lvl="0"/>
            <a:r>
              <a:rPr lang="en-US" altLang="fr-FR" noProof="0" smtClean="0"/>
              <a:t>Click to edit Master subtitle style</a:t>
            </a:r>
          </a:p>
          <a:p>
            <a:pPr lvl="0"/>
            <a:endParaRPr lang="en-US" altLang="fr-FR" noProof="0" smtClean="0"/>
          </a:p>
        </p:txBody>
      </p:sp>
      <p:grpSp>
        <p:nvGrpSpPr>
          <p:cNvPr id="693253" name="Group 5"/>
          <p:cNvGrpSpPr>
            <a:grpSpLocks/>
          </p:cNvGrpSpPr>
          <p:nvPr/>
        </p:nvGrpSpPr>
        <p:grpSpPr bwMode="auto">
          <a:xfrm>
            <a:off x="4776788" y="6272213"/>
            <a:ext cx="4217987" cy="458787"/>
            <a:chOff x="3009" y="3950"/>
            <a:chExt cx="2657" cy="289"/>
          </a:xfrm>
        </p:grpSpPr>
        <p:sp>
          <p:nvSpPr>
            <p:cNvPr id="693254" name="Freeform 6"/>
            <p:cNvSpPr>
              <a:spLocks/>
            </p:cNvSpPr>
            <p:nvPr/>
          </p:nvSpPr>
          <p:spPr bwMode="gray">
            <a:xfrm>
              <a:off x="5378" y="3951"/>
              <a:ext cx="288" cy="288"/>
            </a:xfrm>
            <a:custGeom>
              <a:avLst/>
              <a:gdLst>
                <a:gd name="T0" fmla="*/ 288 w 288"/>
                <a:gd name="T1" fmla="*/ 0 h 288"/>
                <a:gd name="T2" fmla="*/ 0 w 288"/>
                <a:gd name="T3" fmla="*/ 288 h 288"/>
                <a:gd name="T4" fmla="*/ 288 w 288"/>
                <a:gd name="T5" fmla="*/ 288 h 288"/>
                <a:gd name="T6" fmla="*/ 288 w 288"/>
                <a:gd name="T7" fmla="*/ 0 h 288"/>
              </a:gdLst>
              <a:ahLst/>
              <a:cxnLst>
                <a:cxn ang="0">
                  <a:pos x="T0" y="T1"/>
                </a:cxn>
                <a:cxn ang="0">
                  <a:pos x="T2" y="T3"/>
                </a:cxn>
                <a:cxn ang="0">
                  <a:pos x="T4" y="T5"/>
                </a:cxn>
                <a:cxn ang="0">
                  <a:pos x="T6" y="T7"/>
                </a:cxn>
              </a:cxnLst>
              <a:rect l="0" t="0" r="r" b="b"/>
              <a:pathLst>
                <a:path w="288" h="288">
                  <a:moveTo>
                    <a:pt x="288" y="0"/>
                  </a:moveTo>
                  <a:lnTo>
                    <a:pt x="0" y="288"/>
                  </a:lnTo>
                  <a:lnTo>
                    <a:pt x="288" y="288"/>
                  </a:lnTo>
                  <a:lnTo>
                    <a:pt x="288" y="0"/>
                  </a:lnTo>
                  <a:close/>
                </a:path>
              </a:pathLst>
            </a:custGeom>
            <a:solidFill>
              <a:srgbClr val="CCCCCC"/>
            </a:solidFill>
            <a:ln>
              <a:noFill/>
            </a:ln>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fr-FR"/>
            </a:p>
          </p:txBody>
        </p:sp>
        <p:pic>
          <p:nvPicPr>
            <p:cNvPr id="693255" name="Picture 7" descr="Logo_gross"/>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gray">
            <a:xfrm>
              <a:off x="3009" y="3950"/>
              <a:ext cx="265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93256" name="Rectangle 8"/>
          <p:cNvSpPr>
            <a:spLocks noGrp="1" noChangeArrowheads="1"/>
          </p:cNvSpPr>
          <p:nvPr>
            <p:ph type="ctrTitle"/>
          </p:nvPr>
        </p:nvSpPr>
        <p:spPr>
          <a:xfrm>
            <a:off x="249238" y="200025"/>
            <a:ext cx="8643937" cy="2559050"/>
          </a:xfrm>
        </p:spPr>
        <p:txBody>
          <a:bodyPr/>
          <a:lstStyle>
            <a:lvl1pPr>
              <a:defRPr/>
            </a:lvl1pPr>
          </a:lstStyle>
          <a:p>
            <a:pPr lvl="0"/>
            <a:r>
              <a:rPr lang="en-US" altLang="fr-FR" noProof="0" smtClean="0"/>
              <a:t>Click to edit Master title style</a:t>
            </a:r>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2008 / Page </a:t>
            </a:r>
            <a:fld id="{C791F765-AE2F-41E5-ACCF-2C6AAF646CCF}" type="slidenum">
              <a:rPr lang="en-US" altLang="fr-FR"/>
              <a:pPr/>
              <a:t>‹N°›</a:t>
            </a:fld>
            <a:endParaRPr lang="en-US" altLang="fr-FR"/>
          </a:p>
        </p:txBody>
      </p:sp>
    </p:spTree>
    <p:extLst>
      <p:ext uri="{BB962C8B-B14F-4D97-AF65-F5344CB8AC3E}">
        <p14:creationId xmlns:p14="http://schemas.microsoft.com/office/powerpoint/2010/main" val="1176834683"/>
      </p:ext>
    </p:extLst>
  </p:cSld>
  <p:clrMapOvr>
    <a:masterClrMapping/>
  </p:clrMapOvr>
  <p:transition>
    <p:zo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8"/>
            <a:ext cx="78867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fr-FR" smtClean="0"/>
              <a:t>Modifiez les styles du texte du masque</a:t>
            </a: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2008 / Page </a:t>
            </a:r>
            <a:fld id="{A60C3D7A-85B4-4111-A690-CE33B70033EF}" type="slidenum">
              <a:rPr lang="en-US" altLang="fr-FR"/>
              <a:pPr/>
              <a:t>‹N°›</a:t>
            </a:fld>
            <a:endParaRPr lang="en-US" altLang="fr-FR"/>
          </a:p>
        </p:txBody>
      </p:sp>
    </p:spTree>
    <p:extLst>
      <p:ext uri="{BB962C8B-B14F-4D97-AF65-F5344CB8AC3E}">
        <p14:creationId xmlns:p14="http://schemas.microsoft.com/office/powerpoint/2010/main" val="2993189193"/>
      </p:ext>
    </p:extLst>
  </p:cSld>
  <p:clrMapOvr>
    <a:masterClrMapping/>
  </p:clrMapOvr>
  <p:transition>
    <p:zo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249238" y="1292225"/>
            <a:ext cx="4246562" cy="4824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292225"/>
            <a:ext cx="4246563" cy="4824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numéro de diapositive 4"/>
          <p:cNvSpPr>
            <a:spLocks noGrp="1"/>
          </p:cNvSpPr>
          <p:nvPr>
            <p:ph type="sldNum" sz="quarter" idx="10"/>
          </p:nvPr>
        </p:nvSpPr>
        <p:spPr/>
        <p:txBody>
          <a:bodyPr/>
          <a:lstStyle>
            <a:lvl1pPr>
              <a:defRPr/>
            </a:lvl1pPr>
          </a:lstStyle>
          <a:p>
            <a:r>
              <a:rPr lang="en-US" altLang="fr-FR"/>
              <a:t>© SAP 2008 / Page </a:t>
            </a:r>
            <a:fld id="{1269C062-DF2D-4556-9AA3-5ED277F1C63C}" type="slidenum">
              <a:rPr lang="en-US" altLang="fr-FR"/>
              <a:pPr/>
              <a:t>‹N°›</a:t>
            </a:fld>
            <a:endParaRPr lang="en-US" altLang="fr-FR"/>
          </a:p>
        </p:txBody>
      </p:sp>
    </p:spTree>
    <p:extLst>
      <p:ext uri="{BB962C8B-B14F-4D97-AF65-F5344CB8AC3E}">
        <p14:creationId xmlns:p14="http://schemas.microsoft.com/office/powerpoint/2010/main" val="3715424433"/>
      </p:ext>
    </p:extLst>
  </p:cSld>
  <p:clrMapOvr>
    <a:masterClrMapping/>
  </p:clrMapOvr>
  <p:transition>
    <p:zo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365125"/>
            <a:ext cx="78867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630238" y="2505075"/>
            <a:ext cx="386873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29150" y="2505075"/>
            <a:ext cx="38877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u numéro de diapositive 6"/>
          <p:cNvSpPr>
            <a:spLocks noGrp="1"/>
          </p:cNvSpPr>
          <p:nvPr>
            <p:ph type="sldNum" sz="quarter" idx="10"/>
          </p:nvPr>
        </p:nvSpPr>
        <p:spPr/>
        <p:txBody>
          <a:bodyPr/>
          <a:lstStyle>
            <a:lvl1pPr>
              <a:defRPr/>
            </a:lvl1pPr>
          </a:lstStyle>
          <a:p>
            <a:r>
              <a:rPr lang="en-US" altLang="fr-FR"/>
              <a:t>© SAP 2008 / Page </a:t>
            </a:r>
            <a:fld id="{4418E760-8CFC-4046-BD88-5DA48585E69E}" type="slidenum">
              <a:rPr lang="en-US" altLang="fr-FR"/>
              <a:pPr/>
              <a:t>‹N°›</a:t>
            </a:fld>
            <a:endParaRPr lang="en-US" altLang="fr-FR"/>
          </a:p>
        </p:txBody>
      </p:sp>
    </p:spTree>
    <p:extLst>
      <p:ext uri="{BB962C8B-B14F-4D97-AF65-F5344CB8AC3E}">
        <p14:creationId xmlns:p14="http://schemas.microsoft.com/office/powerpoint/2010/main" val="1893089775"/>
      </p:ext>
    </p:extLst>
  </p:cSld>
  <p:clrMapOvr>
    <a:masterClrMapping/>
  </p:clrMapOvr>
  <p:transition>
    <p:zo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numéro de diapositive 2"/>
          <p:cNvSpPr>
            <a:spLocks noGrp="1"/>
          </p:cNvSpPr>
          <p:nvPr>
            <p:ph type="sldNum" sz="quarter" idx="10"/>
          </p:nvPr>
        </p:nvSpPr>
        <p:spPr/>
        <p:txBody>
          <a:bodyPr/>
          <a:lstStyle>
            <a:lvl1pPr>
              <a:defRPr/>
            </a:lvl1pPr>
          </a:lstStyle>
          <a:p>
            <a:r>
              <a:rPr lang="en-US" altLang="fr-FR"/>
              <a:t>© SAP 2008 / Page </a:t>
            </a:r>
            <a:fld id="{17001348-0EB8-4B4D-9C54-2A2E9D7AE539}" type="slidenum">
              <a:rPr lang="en-US" altLang="fr-FR"/>
              <a:pPr/>
              <a:t>‹N°›</a:t>
            </a:fld>
            <a:endParaRPr lang="en-US" altLang="fr-FR"/>
          </a:p>
        </p:txBody>
      </p:sp>
    </p:spTree>
    <p:extLst>
      <p:ext uri="{BB962C8B-B14F-4D97-AF65-F5344CB8AC3E}">
        <p14:creationId xmlns:p14="http://schemas.microsoft.com/office/powerpoint/2010/main" val="3049350000"/>
      </p:ext>
    </p:extLst>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8"/>
            <a:ext cx="78867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fr-FR" smtClean="0"/>
              <a:t>Modifiez les styles du texte du masque</a:t>
            </a: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2007 / Page </a:t>
            </a:r>
            <a:fld id="{13DE04F6-B80F-4B22-8464-F02EF07BF517}" type="slidenum">
              <a:rPr lang="en-US" altLang="fr-FR"/>
              <a:pPr/>
              <a:t>‹N°›</a:t>
            </a:fld>
            <a:endParaRPr lang="en-US" altLang="fr-FR"/>
          </a:p>
        </p:txBody>
      </p:sp>
    </p:spTree>
    <p:extLst>
      <p:ext uri="{BB962C8B-B14F-4D97-AF65-F5344CB8AC3E}">
        <p14:creationId xmlns:p14="http://schemas.microsoft.com/office/powerpoint/2010/main" val="226595962"/>
      </p:ext>
    </p:extLst>
  </p:cSld>
  <p:clrMapOvr>
    <a:masterClrMapping/>
  </p:clrMapOvr>
  <p:transition>
    <p:zo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lvl1pPr>
              <a:defRPr/>
            </a:lvl1pPr>
          </a:lstStyle>
          <a:p>
            <a:r>
              <a:rPr lang="en-US" altLang="fr-FR"/>
              <a:t>© SAP 2008 / Page </a:t>
            </a:r>
            <a:fld id="{552D6324-C818-4DB5-8CE3-07644BF261B3}" type="slidenum">
              <a:rPr lang="en-US" altLang="fr-FR"/>
              <a:pPr/>
              <a:t>‹N°›</a:t>
            </a:fld>
            <a:endParaRPr lang="en-US" altLang="fr-FR"/>
          </a:p>
        </p:txBody>
      </p:sp>
    </p:spTree>
    <p:extLst>
      <p:ext uri="{BB962C8B-B14F-4D97-AF65-F5344CB8AC3E}">
        <p14:creationId xmlns:p14="http://schemas.microsoft.com/office/powerpoint/2010/main" val="2945269184"/>
      </p:ext>
    </p:extLst>
  </p:cSld>
  <p:clrMapOvr>
    <a:masterClrMapping/>
  </p:clrMapOvr>
  <p:transition>
    <p:zo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u numéro de diapositive 4"/>
          <p:cNvSpPr>
            <a:spLocks noGrp="1"/>
          </p:cNvSpPr>
          <p:nvPr>
            <p:ph type="sldNum" sz="quarter" idx="10"/>
          </p:nvPr>
        </p:nvSpPr>
        <p:spPr/>
        <p:txBody>
          <a:bodyPr/>
          <a:lstStyle>
            <a:lvl1pPr>
              <a:defRPr/>
            </a:lvl1pPr>
          </a:lstStyle>
          <a:p>
            <a:r>
              <a:rPr lang="en-US" altLang="fr-FR"/>
              <a:t>© SAP 2008 / Page </a:t>
            </a:r>
            <a:fld id="{8797B0C7-7466-4A3A-9154-F2E47717A753}" type="slidenum">
              <a:rPr lang="en-US" altLang="fr-FR"/>
              <a:pPr/>
              <a:t>‹N°›</a:t>
            </a:fld>
            <a:endParaRPr lang="en-US" altLang="fr-FR"/>
          </a:p>
        </p:txBody>
      </p:sp>
    </p:spTree>
    <p:extLst>
      <p:ext uri="{BB962C8B-B14F-4D97-AF65-F5344CB8AC3E}">
        <p14:creationId xmlns:p14="http://schemas.microsoft.com/office/powerpoint/2010/main" val="3668914572"/>
      </p:ext>
    </p:extLst>
  </p:cSld>
  <p:clrMapOvr>
    <a:masterClrMapping/>
  </p:clrMapOvr>
  <p:transition>
    <p:zo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u numéro de diapositive 4"/>
          <p:cNvSpPr>
            <a:spLocks noGrp="1"/>
          </p:cNvSpPr>
          <p:nvPr>
            <p:ph type="sldNum" sz="quarter" idx="10"/>
          </p:nvPr>
        </p:nvSpPr>
        <p:spPr/>
        <p:txBody>
          <a:bodyPr/>
          <a:lstStyle>
            <a:lvl1pPr>
              <a:defRPr/>
            </a:lvl1pPr>
          </a:lstStyle>
          <a:p>
            <a:r>
              <a:rPr lang="en-US" altLang="fr-FR"/>
              <a:t>© SAP 2008 / Page </a:t>
            </a:r>
            <a:fld id="{778949A9-6280-49B6-90ED-DFA452EE0832}" type="slidenum">
              <a:rPr lang="en-US" altLang="fr-FR"/>
              <a:pPr/>
              <a:t>‹N°›</a:t>
            </a:fld>
            <a:endParaRPr lang="en-US" altLang="fr-FR"/>
          </a:p>
        </p:txBody>
      </p:sp>
    </p:spTree>
    <p:extLst>
      <p:ext uri="{BB962C8B-B14F-4D97-AF65-F5344CB8AC3E}">
        <p14:creationId xmlns:p14="http://schemas.microsoft.com/office/powerpoint/2010/main" val="3196848067"/>
      </p:ext>
    </p:extLst>
  </p:cSld>
  <p:clrMapOvr>
    <a:masterClrMapping/>
  </p:clrMapOvr>
  <p:transition>
    <p:zo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2008 / Page </a:t>
            </a:r>
            <a:fld id="{7ED0B3DC-D203-4513-861C-1E14B278BF64}" type="slidenum">
              <a:rPr lang="en-US" altLang="fr-FR"/>
              <a:pPr/>
              <a:t>‹N°›</a:t>
            </a:fld>
            <a:endParaRPr lang="en-US" altLang="fr-FR"/>
          </a:p>
        </p:txBody>
      </p:sp>
    </p:spTree>
    <p:extLst>
      <p:ext uri="{BB962C8B-B14F-4D97-AF65-F5344CB8AC3E}">
        <p14:creationId xmlns:p14="http://schemas.microsoft.com/office/powerpoint/2010/main" val="1859191769"/>
      </p:ext>
    </p:extLst>
  </p:cSld>
  <p:clrMapOvr>
    <a:masterClrMapping/>
  </p:clrMapOvr>
  <p:transition>
    <p:zo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34175" y="201613"/>
            <a:ext cx="2160588" cy="59150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249238" y="201613"/>
            <a:ext cx="6332537" cy="59150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2008 / Page </a:t>
            </a:r>
            <a:fld id="{C87A3734-4CC2-4267-8E08-10B45CB278CE}" type="slidenum">
              <a:rPr lang="en-US" altLang="fr-FR"/>
              <a:pPr/>
              <a:t>‹N°›</a:t>
            </a:fld>
            <a:endParaRPr lang="en-US" altLang="fr-FR"/>
          </a:p>
        </p:txBody>
      </p:sp>
    </p:spTree>
    <p:extLst>
      <p:ext uri="{BB962C8B-B14F-4D97-AF65-F5344CB8AC3E}">
        <p14:creationId xmlns:p14="http://schemas.microsoft.com/office/powerpoint/2010/main" val="357060642"/>
      </p:ext>
    </p:extLst>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249238" y="1292225"/>
            <a:ext cx="4246562" cy="4824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292225"/>
            <a:ext cx="4246563" cy="4824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numéro de diapositive 4"/>
          <p:cNvSpPr>
            <a:spLocks noGrp="1"/>
          </p:cNvSpPr>
          <p:nvPr>
            <p:ph type="sldNum" sz="quarter" idx="10"/>
          </p:nvPr>
        </p:nvSpPr>
        <p:spPr/>
        <p:txBody>
          <a:bodyPr/>
          <a:lstStyle>
            <a:lvl1pPr>
              <a:defRPr/>
            </a:lvl1pPr>
          </a:lstStyle>
          <a:p>
            <a:r>
              <a:rPr lang="en-US" altLang="fr-FR"/>
              <a:t>© SAP 2007 / Page </a:t>
            </a:r>
            <a:fld id="{7CDED53F-688B-4796-9AAE-CFF84EBEA6A3}" type="slidenum">
              <a:rPr lang="en-US" altLang="fr-FR"/>
              <a:pPr/>
              <a:t>‹N°›</a:t>
            </a:fld>
            <a:endParaRPr lang="en-US" altLang="fr-FR"/>
          </a:p>
        </p:txBody>
      </p:sp>
    </p:spTree>
    <p:extLst>
      <p:ext uri="{BB962C8B-B14F-4D97-AF65-F5344CB8AC3E}">
        <p14:creationId xmlns:p14="http://schemas.microsoft.com/office/powerpoint/2010/main" val="2250649334"/>
      </p:ext>
    </p:extLst>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365125"/>
            <a:ext cx="78867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630238" y="2505075"/>
            <a:ext cx="386873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29150" y="2505075"/>
            <a:ext cx="38877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u numéro de diapositive 6"/>
          <p:cNvSpPr>
            <a:spLocks noGrp="1"/>
          </p:cNvSpPr>
          <p:nvPr>
            <p:ph type="sldNum" sz="quarter" idx="10"/>
          </p:nvPr>
        </p:nvSpPr>
        <p:spPr/>
        <p:txBody>
          <a:bodyPr/>
          <a:lstStyle>
            <a:lvl1pPr>
              <a:defRPr/>
            </a:lvl1pPr>
          </a:lstStyle>
          <a:p>
            <a:r>
              <a:rPr lang="en-US" altLang="fr-FR"/>
              <a:t>© SAP 2007 / Page </a:t>
            </a:r>
            <a:fld id="{DD698442-B25E-400B-B6D4-94BF45263B6A}" type="slidenum">
              <a:rPr lang="en-US" altLang="fr-FR"/>
              <a:pPr/>
              <a:t>‹N°›</a:t>
            </a:fld>
            <a:endParaRPr lang="en-US" altLang="fr-FR"/>
          </a:p>
        </p:txBody>
      </p:sp>
    </p:spTree>
    <p:extLst>
      <p:ext uri="{BB962C8B-B14F-4D97-AF65-F5344CB8AC3E}">
        <p14:creationId xmlns:p14="http://schemas.microsoft.com/office/powerpoint/2010/main" val="2672089511"/>
      </p:ext>
    </p:extLst>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numéro de diapositive 2"/>
          <p:cNvSpPr>
            <a:spLocks noGrp="1"/>
          </p:cNvSpPr>
          <p:nvPr>
            <p:ph type="sldNum" sz="quarter" idx="10"/>
          </p:nvPr>
        </p:nvSpPr>
        <p:spPr/>
        <p:txBody>
          <a:bodyPr/>
          <a:lstStyle>
            <a:lvl1pPr>
              <a:defRPr/>
            </a:lvl1pPr>
          </a:lstStyle>
          <a:p>
            <a:r>
              <a:rPr lang="en-US" altLang="fr-FR"/>
              <a:t>© SAP 2007 / Page </a:t>
            </a:r>
            <a:fld id="{129C7AE5-7051-4FE5-AA95-9A41D1E5FCB1}" type="slidenum">
              <a:rPr lang="en-US" altLang="fr-FR"/>
              <a:pPr/>
              <a:t>‹N°›</a:t>
            </a:fld>
            <a:endParaRPr lang="en-US" altLang="fr-FR"/>
          </a:p>
        </p:txBody>
      </p:sp>
    </p:spTree>
    <p:extLst>
      <p:ext uri="{BB962C8B-B14F-4D97-AF65-F5344CB8AC3E}">
        <p14:creationId xmlns:p14="http://schemas.microsoft.com/office/powerpoint/2010/main" val="1798023908"/>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lvl1pPr>
              <a:defRPr/>
            </a:lvl1pPr>
          </a:lstStyle>
          <a:p>
            <a:r>
              <a:rPr lang="en-US" altLang="fr-FR"/>
              <a:t>© SAP 2007 / Page </a:t>
            </a:r>
            <a:fld id="{D48733D3-0FC9-40F6-8D14-DD7F6A6BFFA4}" type="slidenum">
              <a:rPr lang="en-US" altLang="fr-FR"/>
              <a:pPr/>
              <a:t>‹N°›</a:t>
            </a:fld>
            <a:endParaRPr lang="en-US" altLang="fr-FR"/>
          </a:p>
        </p:txBody>
      </p:sp>
    </p:spTree>
    <p:extLst>
      <p:ext uri="{BB962C8B-B14F-4D97-AF65-F5344CB8AC3E}">
        <p14:creationId xmlns:p14="http://schemas.microsoft.com/office/powerpoint/2010/main" val="3915053894"/>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u numéro de diapositive 4"/>
          <p:cNvSpPr>
            <a:spLocks noGrp="1"/>
          </p:cNvSpPr>
          <p:nvPr>
            <p:ph type="sldNum" sz="quarter" idx="10"/>
          </p:nvPr>
        </p:nvSpPr>
        <p:spPr/>
        <p:txBody>
          <a:bodyPr/>
          <a:lstStyle>
            <a:lvl1pPr>
              <a:defRPr/>
            </a:lvl1pPr>
          </a:lstStyle>
          <a:p>
            <a:r>
              <a:rPr lang="en-US" altLang="fr-FR"/>
              <a:t>© SAP 2007 / Page </a:t>
            </a:r>
            <a:fld id="{760EFAF1-9973-4FF9-A8A3-B3B6073829CB}" type="slidenum">
              <a:rPr lang="en-US" altLang="fr-FR"/>
              <a:pPr/>
              <a:t>‹N°›</a:t>
            </a:fld>
            <a:endParaRPr lang="en-US" altLang="fr-FR"/>
          </a:p>
        </p:txBody>
      </p:sp>
    </p:spTree>
    <p:extLst>
      <p:ext uri="{BB962C8B-B14F-4D97-AF65-F5344CB8AC3E}">
        <p14:creationId xmlns:p14="http://schemas.microsoft.com/office/powerpoint/2010/main" val="316747771"/>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u numéro de diapositive 4"/>
          <p:cNvSpPr>
            <a:spLocks noGrp="1"/>
          </p:cNvSpPr>
          <p:nvPr>
            <p:ph type="sldNum" sz="quarter" idx="10"/>
          </p:nvPr>
        </p:nvSpPr>
        <p:spPr/>
        <p:txBody>
          <a:bodyPr/>
          <a:lstStyle>
            <a:lvl1pPr>
              <a:defRPr/>
            </a:lvl1pPr>
          </a:lstStyle>
          <a:p>
            <a:r>
              <a:rPr lang="en-US" altLang="fr-FR"/>
              <a:t>© SAP 2007 / Page </a:t>
            </a:r>
            <a:fld id="{44EF6189-8E2D-4099-AA4D-DFBA617E1D05}" type="slidenum">
              <a:rPr lang="en-US" altLang="fr-FR"/>
              <a:pPr/>
              <a:t>‹N°›</a:t>
            </a:fld>
            <a:endParaRPr lang="en-US" altLang="fr-FR"/>
          </a:p>
        </p:txBody>
      </p:sp>
    </p:spTree>
    <p:extLst>
      <p:ext uri="{BB962C8B-B14F-4D97-AF65-F5344CB8AC3E}">
        <p14:creationId xmlns:p14="http://schemas.microsoft.com/office/powerpoint/2010/main" val="748610091"/>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5.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79938" name="Picture 2" descr="logo_fläch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99363" y="152400"/>
            <a:ext cx="1392237" cy="835025"/>
          </a:xfrm>
          <a:prstGeom prst="rect">
            <a:avLst/>
          </a:prstGeom>
          <a:noFill/>
          <a:extLst>
            <a:ext uri="{909E8E84-426E-40DD-AFC4-6F175D3DCCD1}">
              <a14:hiddenFill xmlns:a14="http://schemas.microsoft.com/office/drawing/2010/main">
                <a:solidFill>
                  <a:srgbClr val="FFFFFF"/>
                </a:solidFill>
              </a14:hiddenFill>
            </a:ext>
          </a:extLst>
        </p:spPr>
      </p:pic>
      <p:sp>
        <p:nvSpPr>
          <p:cNvPr id="679939" name="Rectangle 3"/>
          <p:cNvSpPr>
            <a:spLocks noChangeArrowheads="1"/>
          </p:cNvSpPr>
          <p:nvPr/>
        </p:nvSpPr>
        <p:spPr bwMode="gray">
          <a:xfrm>
            <a:off x="152400" y="152400"/>
            <a:ext cx="7350125" cy="835025"/>
          </a:xfrm>
          <a:prstGeom prst="rect">
            <a:avLst/>
          </a:prstGeom>
          <a:solidFill>
            <a:srgbClr val="CCCCCC"/>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679940" name="Rectangle 4"/>
          <p:cNvSpPr>
            <a:spLocks noGrp="1" noChangeArrowheads="1"/>
          </p:cNvSpPr>
          <p:nvPr>
            <p:ph type="body" idx="1"/>
          </p:nvPr>
        </p:nvSpPr>
        <p:spPr bwMode="gray">
          <a:xfrm>
            <a:off x="249238" y="1292225"/>
            <a:ext cx="8645525" cy="482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679941" name="SAP_Footnote_2007_1"/>
          <p:cNvSpPr>
            <a:spLocks noGrp="1" noChangeArrowheads="1"/>
          </p:cNvSpPr>
          <p:nvPr>
            <p:ph type="sldNum" sz="quarter" idx="4"/>
          </p:nvPr>
        </p:nvSpPr>
        <p:spPr bwMode="gray">
          <a:xfrm>
            <a:off x="152400" y="6721475"/>
            <a:ext cx="906463" cy="106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0" tIns="0" rIns="0" bIns="0" numCol="1" anchor="t" anchorCtr="0" compatLnSpc="1">
            <a:prstTxWarp prst="textNoShape">
              <a:avLst/>
            </a:prstTxWarp>
            <a:spAutoFit/>
          </a:bodyPr>
          <a:lstStyle>
            <a:lvl1pPr algn="l" eaLnBrk="0" hangingPunct="0">
              <a:buClrTx/>
              <a:buSzTx/>
              <a:buFontTx/>
              <a:buNone/>
              <a:defRPr sz="700">
                <a:solidFill>
                  <a:srgbClr val="666666"/>
                </a:solidFill>
              </a:defRPr>
            </a:lvl1pPr>
          </a:lstStyle>
          <a:p>
            <a:r>
              <a:rPr lang="en-US" altLang="fr-FR"/>
              <a:t>© SAP 2007 / Page </a:t>
            </a:r>
            <a:fld id="{F57CCD4B-5BAB-4FD3-B426-B08B249C1DD7}" type="slidenum">
              <a:rPr lang="en-US" altLang="fr-FR"/>
              <a:pPr/>
              <a:t>‹N°›</a:t>
            </a:fld>
            <a:endParaRPr lang="en-US" altLang="fr-FR"/>
          </a:p>
        </p:txBody>
      </p:sp>
      <p:sp>
        <p:nvSpPr>
          <p:cNvPr id="679942" name="Rectangle 6"/>
          <p:cNvSpPr>
            <a:spLocks noGrp="1" noChangeArrowheads="1"/>
          </p:cNvSpPr>
          <p:nvPr>
            <p:ph type="title"/>
          </p:nvPr>
        </p:nvSpPr>
        <p:spPr bwMode="gray">
          <a:xfrm>
            <a:off x="249238" y="201613"/>
            <a:ext cx="7156450" cy="71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fr-FR" smtClean="0"/>
              <a:t>Click to edit Master title style</a:t>
            </a:r>
          </a:p>
        </p:txBody>
      </p:sp>
      <p:sp>
        <p:nvSpPr>
          <p:cNvPr id="679943" name="Freeform 7"/>
          <p:cNvSpPr>
            <a:spLocks/>
          </p:cNvSpPr>
          <p:nvPr userDrawn="1"/>
        </p:nvSpPr>
        <p:spPr bwMode="auto">
          <a:xfrm>
            <a:off x="8188325" y="6391275"/>
            <a:ext cx="698500" cy="327025"/>
          </a:xfrm>
          <a:custGeom>
            <a:avLst/>
            <a:gdLst>
              <a:gd name="T0" fmla="*/ 0 w 440"/>
              <a:gd name="T1" fmla="*/ 196 h 206"/>
              <a:gd name="T2" fmla="*/ 2 w 440"/>
              <a:gd name="T3" fmla="*/ 0 h 206"/>
              <a:gd name="T4" fmla="*/ 440 w 440"/>
              <a:gd name="T5" fmla="*/ 6 h 206"/>
              <a:gd name="T6" fmla="*/ 246 w 440"/>
              <a:gd name="T7" fmla="*/ 206 h 206"/>
              <a:gd name="T8" fmla="*/ 0 w 440"/>
              <a:gd name="T9" fmla="*/ 196 h 206"/>
            </a:gdLst>
            <a:ahLst/>
            <a:cxnLst>
              <a:cxn ang="0">
                <a:pos x="T0" y="T1"/>
              </a:cxn>
              <a:cxn ang="0">
                <a:pos x="T2" y="T3"/>
              </a:cxn>
              <a:cxn ang="0">
                <a:pos x="T4" y="T5"/>
              </a:cxn>
              <a:cxn ang="0">
                <a:pos x="T6" y="T7"/>
              </a:cxn>
              <a:cxn ang="0">
                <a:pos x="T8" y="T9"/>
              </a:cxn>
            </a:cxnLst>
            <a:rect l="0" t="0" r="r" b="b"/>
            <a:pathLst>
              <a:path w="440" h="206">
                <a:moveTo>
                  <a:pt x="0" y="196"/>
                </a:moveTo>
                <a:lnTo>
                  <a:pt x="2" y="0"/>
                </a:lnTo>
                <a:lnTo>
                  <a:pt x="440" y="6"/>
                </a:lnTo>
                <a:lnTo>
                  <a:pt x="246" y="206"/>
                </a:lnTo>
                <a:lnTo>
                  <a:pt x="0" y="196"/>
                </a:lnTo>
                <a:close/>
              </a:path>
            </a:pathLst>
          </a:custGeom>
          <a:solidFill>
            <a:schemeClr val="bg1"/>
          </a:soli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fr-FR"/>
          </a:p>
        </p:txBody>
      </p:sp>
      <p:pic>
        <p:nvPicPr>
          <p:cNvPr id="679944" name="Picture 8" descr="tagline_gray_ppt_xx"/>
          <p:cNvPicPr>
            <a:picLocks noChangeAspect="1" noChangeArrowheads="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79199"/>
          <a:stretch>
            <a:fillRect/>
          </a:stretch>
        </p:blipFill>
        <p:spPr bwMode="auto">
          <a:xfrm>
            <a:off x="8188325" y="6365875"/>
            <a:ext cx="750888" cy="373063"/>
          </a:xfrm>
          <a:prstGeom prst="rect">
            <a:avLst/>
          </a:prstGeom>
          <a:noFill/>
          <a:extLst>
            <a:ext uri="{909E8E84-426E-40DD-AFC4-6F175D3DCCD1}">
              <a14:hiddenFill xmlns:a14="http://schemas.microsoft.com/office/drawing/2010/main">
                <a:solidFill>
                  <a:schemeClr val="bg1"/>
                </a:solidFill>
              </a14:hiddenFill>
            </a:ext>
          </a:extLst>
        </p:spPr>
      </p:pic>
      <p:grpSp>
        <p:nvGrpSpPr>
          <p:cNvPr id="679945" name="Group 9"/>
          <p:cNvGrpSpPr>
            <a:grpSpLocks/>
          </p:cNvGrpSpPr>
          <p:nvPr userDrawn="1"/>
        </p:nvGrpSpPr>
        <p:grpSpPr bwMode="auto">
          <a:xfrm>
            <a:off x="8188325" y="6372225"/>
            <a:ext cx="752475" cy="373063"/>
            <a:chOff x="5169" y="4010"/>
            <a:chExt cx="474" cy="235"/>
          </a:xfrm>
        </p:grpSpPr>
        <p:sp>
          <p:nvSpPr>
            <p:cNvPr id="679946" name="Freeform 10"/>
            <p:cNvSpPr>
              <a:spLocks/>
            </p:cNvSpPr>
            <p:nvPr/>
          </p:nvSpPr>
          <p:spPr bwMode="auto">
            <a:xfrm>
              <a:off x="5175" y="4014"/>
              <a:ext cx="456" cy="225"/>
            </a:xfrm>
            <a:custGeom>
              <a:avLst/>
              <a:gdLst>
                <a:gd name="T0" fmla="*/ 0 w 456"/>
                <a:gd name="T1" fmla="*/ 225 h 225"/>
                <a:gd name="T2" fmla="*/ 0 w 456"/>
                <a:gd name="T3" fmla="*/ 0 h 225"/>
                <a:gd name="T4" fmla="*/ 456 w 456"/>
                <a:gd name="T5" fmla="*/ 6 h 225"/>
                <a:gd name="T6" fmla="*/ 237 w 456"/>
                <a:gd name="T7" fmla="*/ 219 h 225"/>
                <a:gd name="T8" fmla="*/ 0 w 456"/>
                <a:gd name="T9" fmla="*/ 225 h 225"/>
              </a:gdLst>
              <a:ahLst/>
              <a:cxnLst>
                <a:cxn ang="0">
                  <a:pos x="T0" y="T1"/>
                </a:cxn>
                <a:cxn ang="0">
                  <a:pos x="T2" y="T3"/>
                </a:cxn>
                <a:cxn ang="0">
                  <a:pos x="T4" y="T5"/>
                </a:cxn>
                <a:cxn ang="0">
                  <a:pos x="T6" y="T7"/>
                </a:cxn>
                <a:cxn ang="0">
                  <a:pos x="T8" y="T9"/>
                </a:cxn>
              </a:cxnLst>
              <a:rect l="0" t="0" r="r" b="b"/>
              <a:pathLst>
                <a:path w="456" h="225">
                  <a:moveTo>
                    <a:pt x="0" y="225"/>
                  </a:moveTo>
                  <a:lnTo>
                    <a:pt x="0" y="0"/>
                  </a:lnTo>
                  <a:lnTo>
                    <a:pt x="456" y="6"/>
                  </a:lnTo>
                  <a:lnTo>
                    <a:pt x="237" y="219"/>
                  </a:lnTo>
                  <a:lnTo>
                    <a:pt x="0" y="225"/>
                  </a:lnTo>
                  <a:close/>
                </a:path>
              </a:pathLst>
            </a:custGeom>
            <a:solidFill>
              <a:schemeClr val="bg1"/>
            </a:soli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fr-FR"/>
            </a:p>
          </p:txBody>
        </p:sp>
        <p:pic>
          <p:nvPicPr>
            <p:cNvPr id="679947" name="Picture 11" descr="tagline_gray_ppt_xx"/>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79155"/>
            <a:stretch>
              <a:fillRect/>
            </a:stretch>
          </p:blipFill>
          <p:spPr bwMode="auto">
            <a:xfrm>
              <a:off x="5169" y="4010"/>
              <a:ext cx="474" cy="235"/>
            </a:xfrm>
            <a:prstGeom prst="rect">
              <a:avLst/>
            </a:prstGeom>
            <a:noFill/>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53"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88" r:id="rId12"/>
  </p:sldLayoutIdLst>
  <p:transition>
    <p:zoom/>
  </p:transition>
  <p:txStyles>
    <p:titleStyle>
      <a:lvl1pPr algn="l" rtl="0" fontAlgn="base">
        <a:spcBef>
          <a:spcPct val="0"/>
        </a:spcBef>
        <a:spcAft>
          <a:spcPct val="0"/>
        </a:spcAft>
        <a:defRPr sz="2200" kern="1200">
          <a:solidFill>
            <a:schemeClr val="tx2"/>
          </a:solidFill>
          <a:latin typeface="+mj-lt"/>
          <a:ea typeface="+mj-ea"/>
          <a:cs typeface="+mj-cs"/>
        </a:defRPr>
      </a:lvl1pPr>
      <a:lvl2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2pPr>
      <a:lvl3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3pPr>
      <a:lvl4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4pPr>
      <a:lvl5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5pPr>
      <a:lvl6pPr marL="4572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6pPr>
      <a:lvl7pPr marL="9144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7pPr>
      <a:lvl8pPr marL="13716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8pPr>
      <a:lvl9pPr marL="18288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9pPr>
    </p:titleStyle>
    <p:bodyStyle>
      <a:lvl1pPr algn="l" rtl="0" fontAlgn="base">
        <a:spcBef>
          <a:spcPct val="75000"/>
        </a:spcBef>
        <a:spcAft>
          <a:spcPct val="0"/>
        </a:spcAft>
        <a:buClr>
          <a:schemeClr val="tx1"/>
        </a:buClr>
        <a:buSzPct val="80000"/>
        <a:buFont typeface="Wingdings" panose="05000000000000000000" pitchFamily="2" charset="2"/>
        <a:defRPr kern="1200">
          <a:solidFill>
            <a:schemeClr val="tx1"/>
          </a:solidFill>
          <a:latin typeface="+mn-lt"/>
          <a:ea typeface="+mn-ea"/>
          <a:cs typeface="+mn-cs"/>
        </a:defRPr>
      </a:lvl1pPr>
      <a:lvl2pPr marL="184150" indent="-182563" algn="l" rtl="0" fontAlgn="base">
        <a:spcBef>
          <a:spcPct val="25000"/>
        </a:spcBef>
        <a:spcAft>
          <a:spcPct val="0"/>
        </a:spcAft>
        <a:buClr>
          <a:srgbClr val="F0AB00"/>
        </a:buClr>
        <a:buSzPct val="80000"/>
        <a:buFont typeface="Wingdings" panose="05000000000000000000" pitchFamily="2" charset="2"/>
        <a:buChar char="n"/>
        <a:defRPr sz="1600" kern="1200">
          <a:solidFill>
            <a:schemeClr val="tx1"/>
          </a:solidFill>
          <a:latin typeface="+mn-lt"/>
          <a:ea typeface="+mn-ea"/>
          <a:cs typeface="+mn-cs"/>
        </a:defRPr>
      </a:lvl2pPr>
      <a:lvl3pPr marL="541338" indent="-195263" algn="l" rtl="0" fontAlgn="base">
        <a:spcBef>
          <a:spcPct val="25000"/>
        </a:spcBef>
        <a:spcAft>
          <a:spcPct val="0"/>
        </a:spcAft>
        <a:buClr>
          <a:srgbClr val="666666"/>
        </a:buClr>
        <a:buSzPct val="80000"/>
        <a:buFont typeface="Wingdings" panose="05000000000000000000" pitchFamily="2" charset="2"/>
        <a:buChar char="n"/>
        <a:defRPr sz="1600" kern="1200">
          <a:solidFill>
            <a:schemeClr val="tx1"/>
          </a:solidFill>
          <a:latin typeface="+mn-lt"/>
          <a:ea typeface="+mn-ea"/>
          <a:cs typeface="+mn-cs"/>
        </a:defRPr>
      </a:lvl3pPr>
      <a:lvl4pPr marL="708025" indent="-165100" algn="l" rtl="0" fontAlgn="base">
        <a:spcBef>
          <a:spcPct val="25000"/>
        </a:spcBef>
        <a:spcAft>
          <a:spcPct val="0"/>
        </a:spcAft>
        <a:buClr>
          <a:srgbClr val="666666"/>
        </a:buClr>
        <a:buSzPct val="80000"/>
        <a:buFont typeface="Arial" panose="020B0604020202020204" pitchFamily="34" charset="0"/>
        <a:buChar char="–"/>
        <a:defRPr sz="1600" kern="1200">
          <a:solidFill>
            <a:schemeClr val="tx1"/>
          </a:solidFill>
          <a:latin typeface="+mn-lt"/>
          <a:ea typeface="+mn-ea"/>
          <a:cs typeface="+mn-cs"/>
        </a:defRPr>
      </a:lvl4pPr>
      <a:lvl5pPr marL="904875" indent="-195263" algn="l" rtl="0" fontAlgn="base">
        <a:spcBef>
          <a:spcPct val="15000"/>
        </a:spcBef>
        <a:spcAft>
          <a:spcPct val="0"/>
        </a:spcAft>
        <a:buClr>
          <a:srgbClr val="666666"/>
        </a:buClr>
        <a:buSzPct val="8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690178" name="Group 2"/>
          <p:cNvGrpSpPr>
            <a:grpSpLocks/>
          </p:cNvGrpSpPr>
          <p:nvPr/>
        </p:nvGrpSpPr>
        <p:grpSpPr bwMode="auto">
          <a:xfrm>
            <a:off x="0" y="0"/>
            <a:ext cx="9144000" cy="596900"/>
            <a:chOff x="0" y="0"/>
            <a:chExt cx="5760" cy="376"/>
          </a:xfrm>
        </p:grpSpPr>
        <p:sp>
          <p:nvSpPr>
            <p:cNvPr id="690179" name="Rectangle 3"/>
            <p:cNvSpPr>
              <a:spLocks noChangeArrowheads="1"/>
            </p:cNvSpPr>
            <p:nvPr userDrawn="1"/>
          </p:nvSpPr>
          <p:spPr bwMode="auto">
            <a:xfrm>
              <a:off x="0" y="0"/>
              <a:ext cx="376" cy="376"/>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90180" name="Rectangle 4"/>
            <p:cNvSpPr>
              <a:spLocks noChangeArrowheads="1"/>
            </p:cNvSpPr>
            <p:nvPr userDrawn="1"/>
          </p:nvSpPr>
          <p:spPr bwMode="auto">
            <a:xfrm>
              <a:off x="376" y="0"/>
              <a:ext cx="5384" cy="376"/>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90181" name="Rectangle 5"/>
            <p:cNvSpPr>
              <a:spLocks noChangeArrowheads="1"/>
            </p:cNvSpPr>
            <p:nvPr userDrawn="1"/>
          </p:nvSpPr>
          <p:spPr bwMode="auto">
            <a:xfrm>
              <a:off x="251" y="125"/>
              <a:ext cx="125" cy="12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pic>
        <p:nvPicPr>
          <p:cNvPr id="690182" name="Picture 6" descr="tagline_gray_rgb_tm_r_V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30825" y="6357938"/>
            <a:ext cx="3611563" cy="400050"/>
          </a:xfrm>
          <a:prstGeom prst="rect">
            <a:avLst/>
          </a:prstGeom>
          <a:noFill/>
          <a:extLst>
            <a:ext uri="{909E8E84-426E-40DD-AFC4-6F175D3DCCD1}">
              <a14:hiddenFill xmlns:a14="http://schemas.microsoft.com/office/drawing/2010/main">
                <a:solidFill>
                  <a:srgbClr val="FFFFFF"/>
                </a:solidFill>
              </a14:hiddenFill>
            </a:ext>
          </a:extLst>
        </p:spPr>
      </p:pic>
      <p:sp>
        <p:nvSpPr>
          <p:cNvPr id="690184" name="Rectangle 8"/>
          <p:cNvSpPr>
            <a:spLocks noGrp="1" noChangeArrowheads="1"/>
          </p:cNvSpPr>
          <p:nvPr>
            <p:ph type="title"/>
          </p:nvPr>
        </p:nvSpPr>
        <p:spPr bwMode="gray">
          <a:xfrm>
            <a:off x="669925" y="107950"/>
            <a:ext cx="827563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US" altLang="fr-FR" smtClean="0"/>
              <a:t>Headline (Arial Black 20pt.)</a:t>
            </a:r>
          </a:p>
        </p:txBody>
      </p:sp>
      <p:sp>
        <p:nvSpPr>
          <p:cNvPr id="690185" name="Rectangle 9"/>
          <p:cNvSpPr>
            <a:spLocks noGrp="1" noChangeArrowheads="1"/>
          </p:cNvSpPr>
          <p:nvPr>
            <p:ph type="body" idx="1"/>
          </p:nvPr>
        </p:nvSpPr>
        <p:spPr bwMode="gray">
          <a:xfrm>
            <a:off x="669925" y="914400"/>
            <a:ext cx="8274050" cy="5205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smtClean="0"/>
              <a:t>Text (Arial 20)</a:t>
            </a:r>
          </a:p>
          <a:p>
            <a:pPr lvl="1"/>
            <a:r>
              <a:rPr lang="en-US" altLang="fr-FR" smtClean="0"/>
              <a:t>2nd level text (Arial 18)</a:t>
            </a:r>
          </a:p>
          <a:p>
            <a:pPr lvl="2"/>
            <a:r>
              <a:rPr lang="en-US" altLang="fr-FR" smtClean="0"/>
              <a:t>3rd level text (Arial 16)</a:t>
            </a:r>
          </a:p>
          <a:p>
            <a:pPr lvl="3"/>
            <a:r>
              <a:rPr lang="en-US" altLang="fr-FR" smtClean="0"/>
              <a:t>4th level text (Arial 14)</a:t>
            </a:r>
          </a:p>
        </p:txBody>
      </p:sp>
      <p:sp>
        <p:nvSpPr>
          <p:cNvPr id="690186" name="Freeform 10"/>
          <p:cNvSpPr>
            <a:spLocks/>
          </p:cNvSpPr>
          <p:nvPr userDrawn="1"/>
        </p:nvSpPr>
        <p:spPr bwMode="auto">
          <a:xfrm>
            <a:off x="8188325" y="6391275"/>
            <a:ext cx="698500" cy="327025"/>
          </a:xfrm>
          <a:custGeom>
            <a:avLst/>
            <a:gdLst>
              <a:gd name="T0" fmla="*/ 0 w 440"/>
              <a:gd name="T1" fmla="*/ 196 h 206"/>
              <a:gd name="T2" fmla="*/ 2 w 440"/>
              <a:gd name="T3" fmla="*/ 0 h 206"/>
              <a:gd name="T4" fmla="*/ 440 w 440"/>
              <a:gd name="T5" fmla="*/ 6 h 206"/>
              <a:gd name="T6" fmla="*/ 246 w 440"/>
              <a:gd name="T7" fmla="*/ 206 h 206"/>
              <a:gd name="T8" fmla="*/ 0 w 440"/>
              <a:gd name="T9" fmla="*/ 196 h 206"/>
            </a:gdLst>
            <a:ahLst/>
            <a:cxnLst>
              <a:cxn ang="0">
                <a:pos x="T0" y="T1"/>
              </a:cxn>
              <a:cxn ang="0">
                <a:pos x="T2" y="T3"/>
              </a:cxn>
              <a:cxn ang="0">
                <a:pos x="T4" y="T5"/>
              </a:cxn>
              <a:cxn ang="0">
                <a:pos x="T6" y="T7"/>
              </a:cxn>
              <a:cxn ang="0">
                <a:pos x="T8" y="T9"/>
              </a:cxn>
            </a:cxnLst>
            <a:rect l="0" t="0" r="r" b="b"/>
            <a:pathLst>
              <a:path w="440" h="206">
                <a:moveTo>
                  <a:pt x="0" y="196"/>
                </a:moveTo>
                <a:lnTo>
                  <a:pt x="2" y="0"/>
                </a:lnTo>
                <a:lnTo>
                  <a:pt x="440" y="6"/>
                </a:lnTo>
                <a:lnTo>
                  <a:pt x="246" y="206"/>
                </a:lnTo>
                <a:lnTo>
                  <a:pt x="0" y="196"/>
                </a:lnTo>
                <a:close/>
              </a:path>
            </a:pathLst>
          </a:custGeom>
          <a:solidFill>
            <a:schemeClr val="bg1"/>
          </a:soli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fr-FR"/>
          </a:p>
        </p:txBody>
      </p:sp>
      <p:pic>
        <p:nvPicPr>
          <p:cNvPr id="690187" name="Picture 11" descr="tagline_gray_ppt_xx"/>
          <p:cNvPicPr>
            <a:picLocks noChangeAspect="1" noChangeArrowheads="1"/>
          </p:cNvPicPr>
          <p:nvPr userDrawn="1"/>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l="79199"/>
          <a:stretch>
            <a:fillRect/>
          </a:stretch>
        </p:blipFill>
        <p:spPr bwMode="auto">
          <a:xfrm>
            <a:off x="8188325" y="6365875"/>
            <a:ext cx="750888" cy="373063"/>
          </a:xfrm>
          <a:prstGeom prst="rect">
            <a:avLst/>
          </a:prstGeom>
          <a:noFill/>
          <a:extLst>
            <a:ext uri="{909E8E84-426E-40DD-AFC4-6F175D3DCCD1}">
              <a14:hiddenFill xmlns:a14="http://schemas.microsoft.com/office/drawing/2010/main">
                <a:solidFill>
                  <a:schemeClr val="bg1"/>
                </a:solidFill>
              </a14:hiddenFill>
            </a:ext>
          </a:extLst>
        </p:spPr>
      </p:pic>
      <p:grpSp>
        <p:nvGrpSpPr>
          <p:cNvPr id="690188" name="Group 12"/>
          <p:cNvGrpSpPr>
            <a:grpSpLocks/>
          </p:cNvGrpSpPr>
          <p:nvPr userDrawn="1"/>
        </p:nvGrpSpPr>
        <p:grpSpPr bwMode="auto">
          <a:xfrm>
            <a:off x="8188325" y="6372225"/>
            <a:ext cx="752475" cy="373063"/>
            <a:chOff x="5169" y="4010"/>
            <a:chExt cx="474" cy="235"/>
          </a:xfrm>
        </p:grpSpPr>
        <p:sp>
          <p:nvSpPr>
            <p:cNvPr id="690189" name="Freeform 13"/>
            <p:cNvSpPr>
              <a:spLocks/>
            </p:cNvSpPr>
            <p:nvPr/>
          </p:nvSpPr>
          <p:spPr bwMode="auto">
            <a:xfrm>
              <a:off x="5175" y="4014"/>
              <a:ext cx="456" cy="225"/>
            </a:xfrm>
            <a:custGeom>
              <a:avLst/>
              <a:gdLst>
                <a:gd name="T0" fmla="*/ 0 w 456"/>
                <a:gd name="T1" fmla="*/ 225 h 225"/>
                <a:gd name="T2" fmla="*/ 0 w 456"/>
                <a:gd name="T3" fmla="*/ 0 h 225"/>
                <a:gd name="T4" fmla="*/ 456 w 456"/>
                <a:gd name="T5" fmla="*/ 6 h 225"/>
                <a:gd name="T6" fmla="*/ 237 w 456"/>
                <a:gd name="T7" fmla="*/ 219 h 225"/>
                <a:gd name="T8" fmla="*/ 0 w 456"/>
                <a:gd name="T9" fmla="*/ 225 h 225"/>
              </a:gdLst>
              <a:ahLst/>
              <a:cxnLst>
                <a:cxn ang="0">
                  <a:pos x="T0" y="T1"/>
                </a:cxn>
                <a:cxn ang="0">
                  <a:pos x="T2" y="T3"/>
                </a:cxn>
                <a:cxn ang="0">
                  <a:pos x="T4" y="T5"/>
                </a:cxn>
                <a:cxn ang="0">
                  <a:pos x="T6" y="T7"/>
                </a:cxn>
                <a:cxn ang="0">
                  <a:pos x="T8" y="T9"/>
                </a:cxn>
              </a:cxnLst>
              <a:rect l="0" t="0" r="r" b="b"/>
              <a:pathLst>
                <a:path w="456" h="225">
                  <a:moveTo>
                    <a:pt x="0" y="225"/>
                  </a:moveTo>
                  <a:lnTo>
                    <a:pt x="0" y="0"/>
                  </a:lnTo>
                  <a:lnTo>
                    <a:pt x="456" y="6"/>
                  </a:lnTo>
                  <a:lnTo>
                    <a:pt x="237" y="219"/>
                  </a:lnTo>
                  <a:lnTo>
                    <a:pt x="0" y="225"/>
                  </a:lnTo>
                  <a:close/>
                </a:path>
              </a:pathLst>
            </a:custGeom>
            <a:solidFill>
              <a:schemeClr val="bg1"/>
            </a:soli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fr-FR"/>
            </a:p>
          </p:txBody>
        </p:sp>
        <p:pic>
          <p:nvPicPr>
            <p:cNvPr id="690190" name="Picture 14" descr="tagline_gray_ppt_xx"/>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l="79155"/>
            <a:stretch>
              <a:fillRect/>
            </a:stretch>
          </p:blipFill>
          <p:spPr bwMode="auto">
            <a:xfrm>
              <a:off x="5169" y="4010"/>
              <a:ext cx="474" cy="235"/>
            </a:xfrm>
            <a:prstGeom prst="rect">
              <a:avLst/>
            </a:prstGeom>
            <a:noFill/>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55"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ransition>
    <p:zoom/>
  </p:transition>
  <p:timing>
    <p:tnLst>
      <p:par>
        <p:cTn id="1" dur="indefinite" restart="never" nodeType="tmRoot"/>
      </p:par>
    </p:tnLst>
  </p:timing>
  <p:txStyles>
    <p:titleStyle>
      <a:lvl1pPr algn="l" rtl="0" fontAlgn="base">
        <a:lnSpc>
          <a:spcPct val="90000"/>
        </a:lnSpc>
        <a:spcBef>
          <a:spcPct val="0"/>
        </a:spcBef>
        <a:spcAft>
          <a:spcPct val="0"/>
        </a:spcAft>
        <a:defRPr sz="2000" kern="1200">
          <a:solidFill>
            <a:schemeClr val="tx1"/>
          </a:solidFill>
          <a:latin typeface="+mj-lt"/>
          <a:ea typeface="+mj-ea"/>
          <a:cs typeface="+mj-cs"/>
        </a:defRPr>
      </a:lvl1pPr>
      <a:lvl2pPr algn="l" rtl="0" fontAlgn="base">
        <a:lnSpc>
          <a:spcPct val="90000"/>
        </a:lnSpc>
        <a:spcBef>
          <a:spcPct val="0"/>
        </a:spcBef>
        <a:spcAft>
          <a:spcPct val="0"/>
        </a:spcAft>
        <a:defRPr sz="2000">
          <a:solidFill>
            <a:schemeClr val="tx1"/>
          </a:solidFill>
          <a:latin typeface="Arial Black" panose="020B0A04020102020204" pitchFamily="34" charset="0"/>
        </a:defRPr>
      </a:lvl2pPr>
      <a:lvl3pPr algn="l" rtl="0" fontAlgn="base">
        <a:lnSpc>
          <a:spcPct val="90000"/>
        </a:lnSpc>
        <a:spcBef>
          <a:spcPct val="0"/>
        </a:spcBef>
        <a:spcAft>
          <a:spcPct val="0"/>
        </a:spcAft>
        <a:defRPr sz="2000">
          <a:solidFill>
            <a:schemeClr val="tx1"/>
          </a:solidFill>
          <a:latin typeface="Arial Black" panose="020B0A04020102020204" pitchFamily="34" charset="0"/>
        </a:defRPr>
      </a:lvl3pPr>
      <a:lvl4pPr algn="l" rtl="0" fontAlgn="base">
        <a:lnSpc>
          <a:spcPct val="90000"/>
        </a:lnSpc>
        <a:spcBef>
          <a:spcPct val="0"/>
        </a:spcBef>
        <a:spcAft>
          <a:spcPct val="0"/>
        </a:spcAft>
        <a:defRPr sz="2000">
          <a:solidFill>
            <a:schemeClr val="tx1"/>
          </a:solidFill>
          <a:latin typeface="Arial Black" panose="020B0A04020102020204" pitchFamily="34" charset="0"/>
        </a:defRPr>
      </a:lvl4pPr>
      <a:lvl5pPr algn="l" rtl="0" fontAlgn="base">
        <a:lnSpc>
          <a:spcPct val="90000"/>
        </a:lnSpc>
        <a:spcBef>
          <a:spcPct val="0"/>
        </a:spcBef>
        <a:spcAft>
          <a:spcPct val="0"/>
        </a:spcAft>
        <a:defRPr sz="2000">
          <a:solidFill>
            <a:schemeClr val="tx1"/>
          </a:solidFill>
          <a:latin typeface="Arial Black" panose="020B0A04020102020204" pitchFamily="34" charset="0"/>
        </a:defRPr>
      </a:lvl5pPr>
      <a:lvl6pPr marL="457200" algn="l" rtl="0" fontAlgn="base">
        <a:lnSpc>
          <a:spcPct val="90000"/>
        </a:lnSpc>
        <a:spcBef>
          <a:spcPct val="0"/>
        </a:spcBef>
        <a:spcAft>
          <a:spcPct val="0"/>
        </a:spcAft>
        <a:defRPr sz="2000">
          <a:solidFill>
            <a:schemeClr val="tx1"/>
          </a:solidFill>
          <a:latin typeface="Arial Black" panose="020B0A04020102020204" pitchFamily="34" charset="0"/>
        </a:defRPr>
      </a:lvl6pPr>
      <a:lvl7pPr marL="914400" algn="l" rtl="0" fontAlgn="base">
        <a:lnSpc>
          <a:spcPct val="90000"/>
        </a:lnSpc>
        <a:spcBef>
          <a:spcPct val="0"/>
        </a:spcBef>
        <a:spcAft>
          <a:spcPct val="0"/>
        </a:spcAft>
        <a:defRPr sz="2000">
          <a:solidFill>
            <a:schemeClr val="tx1"/>
          </a:solidFill>
          <a:latin typeface="Arial Black" panose="020B0A04020102020204" pitchFamily="34" charset="0"/>
        </a:defRPr>
      </a:lvl7pPr>
      <a:lvl8pPr marL="1371600" algn="l" rtl="0" fontAlgn="base">
        <a:lnSpc>
          <a:spcPct val="90000"/>
        </a:lnSpc>
        <a:spcBef>
          <a:spcPct val="0"/>
        </a:spcBef>
        <a:spcAft>
          <a:spcPct val="0"/>
        </a:spcAft>
        <a:defRPr sz="2000">
          <a:solidFill>
            <a:schemeClr val="tx1"/>
          </a:solidFill>
          <a:latin typeface="Arial Black" panose="020B0A04020102020204" pitchFamily="34" charset="0"/>
        </a:defRPr>
      </a:lvl8pPr>
      <a:lvl9pPr marL="1828800" algn="l" rtl="0" fontAlgn="base">
        <a:lnSpc>
          <a:spcPct val="90000"/>
        </a:lnSpc>
        <a:spcBef>
          <a:spcPct val="0"/>
        </a:spcBef>
        <a:spcAft>
          <a:spcPct val="0"/>
        </a:spcAft>
        <a:defRPr sz="2000">
          <a:solidFill>
            <a:schemeClr val="tx1"/>
          </a:solidFill>
          <a:latin typeface="Arial Black" panose="020B0A04020102020204" pitchFamily="34" charset="0"/>
        </a:defRPr>
      </a:lvl9pPr>
    </p:titleStyle>
    <p:bodyStyle>
      <a:lvl1pPr algn="l" rtl="0" fontAlgn="base">
        <a:spcBef>
          <a:spcPct val="75000"/>
        </a:spcBef>
        <a:spcAft>
          <a:spcPct val="0"/>
        </a:spcAft>
        <a:buClr>
          <a:schemeClr val="tx1"/>
        </a:buClr>
        <a:buFont typeface="Wingdings" panose="05000000000000000000" pitchFamily="2" charset="2"/>
        <a:defRPr sz="2000" b="1" kern="1200">
          <a:solidFill>
            <a:schemeClr val="tx1"/>
          </a:solidFill>
          <a:latin typeface="+mn-lt"/>
          <a:ea typeface="+mn-ea"/>
          <a:cs typeface="+mn-cs"/>
        </a:defRPr>
      </a:lvl1pPr>
      <a:lvl2pPr marL="358775" indent="-269875" algn="l" rtl="0" fontAlgn="base">
        <a:spcBef>
          <a:spcPct val="35000"/>
        </a:spcBef>
        <a:spcAft>
          <a:spcPct val="0"/>
        </a:spcAft>
        <a:buClr>
          <a:schemeClr val="tx2"/>
        </a:buClr>
        <a:buFont typeface="Wingdings" panose="05000000000000000000" pitchFamily="2" charset="2"/>
        <a:buChar char="n"/>
        <a:defRPr b="1" kern="1200">
          <a:solidFill>
            <a:schemeClr val="tx1"/>
          </a:solidFill>
          <a:latin typeface="+mn-lt"/>
          <a:ea typeface="+mn-ea"/>
          <a:cs typeface="+mn-cs"/>
        </a:defRPr>
      </a:lvl2pPr>
      <a:lvl3pPr marL="685800" indent="-238125" algn="l" rtl="0" fontAlgn="base">
        <a:spcBef>
          <a:spcPct val="25000"/>
        </a:spcBef>
        <a:spcAft>
          <a:spcPct val="0"/>
        </a:spcAft>
        <a:buClr>
          <a:schemeClr val="tx1"/>
        </a:buClr>
        <a:buFont typeface="Arial" panose="020B0604020202020204" pitchFamily="34" charset="0"/>
        <a:buChar char="–"/>
        <a:defRPr sz="1600" b="1" kern="1200">
          <a:solidFill>
            <a:schemeClr val="tx1"/>
          </a:solidFill>
          <a:latin typeface="+mn-lt"/>
          <a:ea typeface="+mn-ea"/>
          <a:cs typeface="+mn-cs"/>
        </a:defRPr>
      </a:lvl3pPr>
      <a:lvl4pPr marL="981075" indent="-185738" algn="l" rtl="0" fontAlgn="base">
        <a:spcBef>
          <a:spcPct val="15000"/>
        </a:spcBef>
        <a:spcAft>
          <a:spcPct val="0"/>
        </a:spcAft>
        <a:buClr>
          <a:schemeClr val="tx1"/>
        </a:buClr>
        <a:buChar char="-"/>
        <a:defRPr sz="1400" b="1" kern="1200">
          <a:solidFill>
            <a:schemeClr val="tx1"/>
          </a:solidFill>
          <a:latin typeface="+mn-lt"/>
          <a:ea typeface="+mn-ea"/>
          <a:cs typeface="+mn-cs"/>
        </a:defRPr>
      </a:lvl4pPr>
      <a:lvl5pPr marL="1420813" indent="-165100" algn="l" rtl="0" fontAlgn="base">
        <a:spcBef>
          <a:spcPct val="15000"/>
        </a:spcBef>
        <a:spcAft>
          <a:spcPct val="0"/>
        </a:spcAft>
        <a:buClr>
          <a:schemeClr val="tx1"/>
        </a:buClr>
        <a:buChar char="-"/>
        <a:defRPr sz="14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92226" name="Rectangle 2"/>
          <p:cNvSpPr>
            <a:spLocks noChangeArrowheads="1"/>
          </p:cNvSpPr>
          <p:nvPr/>
        </p:nvSpPr>
        <p:spPr bwMode="gray">
          <a:xfrm>
            <a:off x="152400" y="152400"/>
            <a:ext cx="7350125" cy="835025"/>
          </a:xfrm>
          <a:prstGeom prst="rect">
            <a:avLst/>
          </a:prstGeom>
          <a:solidFill>
            <a:srgbClr val="CCCCCC"/>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692227" name="Rectangle 3"/>
          <p:cNvSpPr>
            <a:spLocks noGrp="1" noChangeArrowheads="1"/>
          </p:cNvSpPr>
          <p:nvPr>
            <p:ph type="body" idx="1"/>
          </p:nvPr>
        </p:nvSpPr>
        <p:spPr bwMode="gray">
          <a:xfrm>
            <a:off x="249238" y="1292225"/>
            <a:ext cx="8645525" cy="482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692228" name="Rectangle 4"/>
          <p:cNvSpPr>
            <a:spLocks noGrp="1" noChangeArrowheads="1"/>
          </p:cNvSpPr>
          <p:nvPr>
            <p:ph type="sldNum" sz="quarter" idx="4"/>
          </p:nvPr>
        </p:nvSpPr>
        <p:spPr bwMode="gray">
          <a:xfrm>
            <a:off x="152400" y="6721475"/>
            <a:ext cx="1905000" cy="106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spAutoFit/>
          </a:bodyPr>
          <a:lstStyle>
            <a:lvl1pPr algn="l" eaLnBrk="0" hangingPunct="0">
              <a:buClrTx/>
              <a:buSzTx/>
              <a:buFontTx/>
              <a:buNone/>
              <a:defRPr sz="700">
                <a:solidFill>
                  <a:srgbClr val="666666"/>
                </a:solidFill>
              </a:defRPr>
            </a:lvl1pPr>
          </a:lstStyle>
          <a:p>
            <a:r>
              <a:rPr lang="en-US" altLang="fr-FR"/>
              <a:t>© SAP 2008 / Page </a:t>
            </a:r>
            <a:fld id="{5B7103FF-5573-4BE8-9A79-851F8EDC88FC}" type="slidenum">
              <a:rPr lang="en-US" altLang="fr-FR"/>
              <a:pPr/>
              <a:t>‹N°›</a:t>
            </a:fld>
            <a:endParaRPr lang="en-US" altLang="fr-FR"/>
          </a:p>
        </p:txBody>
      </p:sp>
      <p:sp>
        <p:nvSpPr>
          <p:cNvPr id="692229" name="Rectangle 5"/>
          <p:cNvSpPr>
            <a:spLocks noChangeArrowheads="1"/>
          </p:cNvSpPr>
          <p:nvPr/>
        </p:nvSpPr>
        <p:spPr bwMode="gray">
          <a:xfrm>
            <a:off x="7599363" y="152400"/>
            <a:ext cx="1392237" cy="835025"/>
          </a:xfrm>
          <a:prstGeom prst="rect">
            <a:avLst/>
          </a:prstGeom>
          <a:solidFill>
            <a:srgbClr val="F0AB00"/>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692230" name="Rectangle 6"/>
          <p:cNvSpPr>
            <a:spLocks noGrp="1" noChangeArrowheads="1"/>
          </p:cNvSpPr>
          <p:nvPr>
            <p:ph type="title"/>
          </p:nvPr>
        </p:nvSpPr>
        <p:spPr bwMode="gray">
          <a:xfrm>
            <a:off x="249238" y="201613"/>
            <a:ext cx="7156450" cy="71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fr-FR" smtClean="0"/>
              <a:t>Click to edit Master title style</a:t>
            </a:r>
          </a:p>
        </p:txBody>
      </p:sp>
      <p:pic>
        <p:nvPicPr>
          <p:cNvPr id="692231" name="Picture 7" descr="06_tagline_CG10_RGB"/>
          <p:cNvPicPr>
            <a:picLocks noChangeAspect="1" noChangeArrowheads="1"/>
          </p:cNvPicPr>
          <p:nvPr/>
        </p:nvPicPr>
        <p:blipFill>
          <a:blip r:embed="rId13">
            <a:extLst>
              <a:ext uri="{28A0092B-C50C-407E-A947-70E740481C1C}">
                <a14:useLocalDpi xmlns:a14="http://schemas.microsoft.com/office/drawing/2010/main" val="0"/>
              </a:ext>
            </a:extLst>
          </a:blip>
          <a:srcRect l="79268"/>
          <a:stretch>
            <a:fillRect/>
          </a:stretch>
        </p:blipFill>
        <p:spPr bwMode="gray">
          <a:xfrm>
            <a:off x="8399463" y="695325"/>
            <a:ext cx="592137" cy="292100"/>
          </a:xfrm>
          <a:prstGeom prst="rect">
            <a:avLst/>
          </a:prstGeom>
          <a:solidFill>
            <a:schemeClr val="bg1"/>
          </a:solidFill>
        </p:spPr>
      </p:pic>
    </p:spTree>
  </p:cSld>
  <p:clrMap bg1="lt1" tx1="dk1" bg2="lt2" tx2="dk2" accent1="accent1" accent2="accent2" accent3="accent3" accent4="accent4" accent5="accent5" accent6="accent6" hlink="hlink" folHlink="folHlink"/>
  <p:sldLayoutIdLst>
    <p:sldLayoutId id="214748365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zoom/>
  </p:transition>
  <p:txStyles>
    <p:titleStyle>
      <a:lvl1pPr algn="l" rtl="0" fontAlgn="base">
        <a:spcBef>
          <a:spcPct val="0"/>
        </a:spcBef>
        <a:spcAft>
          <a:spcPct val="0"/>
        </a:spcAft>
        <a:defRPr sz="2200" kern="1200">
          <a:solidFill>
            <a:schemeClr val="tx2"/>
          </a:solidFill>
          <a:latin typeface="+mj-lt"/>
          <a:ea typeface="+mj-ea"/>
          <a:cs typeface="+mj-cs"/>
        </a:defRPr>
      </a:lvl1pPr>
      <a:lvl2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2pPr>
      <a:lvl3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3pPr>
      <a:lvl4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4pPr>
      <a:lvl5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5pPr>
      <a:lvl6pPr marL="4572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6pPr>
      <a:lvl7pPr marL="9144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7pPr>
      <a:lvl8pPr marL="13716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8pPr>
      <a:lvl9pPr marL="18288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9pPr>
    </p:titleStyle>
    <p:bodyStyle>
      <a:lvl1pPr algn="l" rtl="0" fontAlgn="base">
        <a:spcBef>
          <a:spcPct val="75000"/>
        </a:spcBef>
        <a:spcAft>
          <a:spcPct val="0"/>
        </a:spcAft>
        <a:buClr>
          <a:schemeClr val="tx1"/>
        </a:buClr>
        <a:buSzPct val="80000"/>
        <a:buFont typeface="Wingdings" panose="05000000000000000000" pitchFamily="2" charset="2"/>
        <a:defRPr kern="1200">
          <a:solidFill>
            <a:schemeClr val="tx1"/>
          </a:solidFill>
          <a:latin typeface="+mn-lt"/>
          <a:ea typeface="+mn-ea"/>
          <a:cs typeface="+mn-cs"/>
        </a:defRPr>
      </a:lvl1pPr>
      <a:lvl2pPr marL="184150" indent="-182563" algn="l" rtl="0" fontAlgn="base">
        <a:spcBef>
          <a:spcPct val="25000"/>
        </a:spcBef>
        <a:spcAft>
          <a:spcPct val="0"/>
        </a:spcAft>
        <a:buClr>
          <a:srgbClr val="F0AB00"/>
        </a:buClr>
        <a:buSzPct val="80000"/>
        <a:buFont typeface="Wingdings" panose="05000000000000000000" pitchFamily="2" charset="2"/>
        <a:buChar char="n"/>
        <a:defRPr sz="1600" kern="1200">
          <a:solidFill>
            <a:schemeClr val="tx1"/>
          </a:solidFill>
          <a:latin typeface="+mn-lt"/>
          <a:ea typeface="+mn-ea"/>
          <a:cs typeface="+mn-cs"/>
        </a:defRPr>
      </a:lvl2pPr>
      <a:lvl3pPr marL="541338" indent="-195263" algn="l" rtl="0" fontAlgn="base">
        <a:spcBef>
          <a:spcPct val="25000"/>
        </a:spcBef>
        <a:spcAft>
          <a:spcPct val="0"/>
        </a:spcAft>
        <a:buClr>
          <a:srgbClr val="666666"/>
        </a:buClr>
        <a:buSzPct val="80000"/>
        <a:buFont typeface="Wingdings" panose="05000000000000000000" pitchFamily="2" charset="2"/>
        <a:buChar char="n"/>
        <a:defRPr sz="1600" kern="1200">
          <a:solidFill>
            <a:schemeClr val="tx1"/>
          </a:solidFill>
          <a:latin typeface="+mn-lt"/>
          <a:ea typeface="+mn-ea"/>
          <a:cs typeface="+mn-cs"/>
        </a:defRPr>
      </a:lvl3pPr>
      <a:lvl4pPr marL="708025" indent="-165100" algn="l" rtl="0" fontAlgn="base">
        <a:spcBef>
          <a:spcPct val="25000"/>
        </a:spcBef>
        <a:spcAft>
          <a:spcPct val="0"/>
        </a:spcAft>
        <a:buClr>
          <a:srgbClr val="666666"/>
        </a:buClr>
        <a:buSzPct val="80000"/>
        <a:buFont typeface="Arial" panose="020B0604020202020204" pitchFamily="34" charset="0"/>
        <a:buChar char="–"/>
        <a:defRPr sz="1600" kern="1200">
          <a:solidFill>
            <a:schemeClr val="tx1"/>
          </a:solidFill>
          <a:latin typeface="+mn-lt"/>
          <a:ea typeface="+mn-ea"/>
          <a:cs typeface="+mn-cs"/>
        </a:defRPr>
      </a:lvl4pPr>
      <a:lvl5pPr marL="904875" indent="-195263" algn="l" rtl="0" fontAlgn="base">
        <a:spcBef>
          <a:spcPct val="15000"/>
        </a:spcBef>
        <a:spcAft>
          <a:spcPct val="0"/>
        </a:spcAft>
        <a:buClr>
          <a:srgbClr val="666666"/>
        </a:buClr>
        <a:buSzPct val="8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22" name="Rectangle 6"/>
          <p:cNvSpPr>
            <a:spLocks noGrp="1" noChangeArrowheads="1"/>
          </p:cNvSpPr>
          <p:nvPr>
            <p:ph type="ctrTitle"/>
          </p:nvPr>
        </p:nvSpPr>
        <p:spPr>
          <a:xfrm>
            <a:off x="249238" y="200025"/>
            <a:ext cx="4862512" cy="2559050"/>
          </a:xfrm>
          <a:noFill/>
          <a:ln/>
        </p:spPr>
        <p:txBody>
          <a:bodyPr/>
          <a:lstStyle/>
          <a:p>
            <a:r>
              <a:rPr lang="fr-FR" altLang="fr-FR" b="1" dirty="0">
                <a:sym typeface="Times New Roman" panose="02020603050405020304" pitchFamily="18" charset="0"/>
              </a:rPr>
              <a:t>Production sur Stock – Production avec articles configurés (MTS)</a:t>
            </a:r>
            <a:br>
              <a:rPr lang="fr-FR" altLang="fr-FR" b="1" dirty="0">
                <a:sym typeface="Times New Roman" panose="02020603050405020304" pitchFamily="18" charset="0"/>
              </a:rPr>
            </a:br>
            <a:r>
              <a:rPr lang="fr-FR" altLang="fr-FR" dirty="0">
                <a:sym typeface="Times New Roman" panose="02020603050405020304" pitchFamily="18" charset="0"/>
              </a:rPr>
              <a:t/>
            </a:r>
            <a:br>
              <a:rPr lang="fr-FR" altLang="fr-FR" dirty="0">
                <a:sym typeface="Times New Roman" panose="02020603050405020304" pitchFamily="18" charset="0"/>
              </a:rPr>
            </a:br>
            <a:r>
              <a:rPr lang="en-US" altLang="fr-FR" sz="2000" dirty="0">
                <a:solidFill>
                  <a:schemeClr val="bg1"/>
                </a:solidFill>
                <a:latin typeface="Arial" panose="020B0604020202020204" pitchFamily="34" charset="0"/>
              </a:rPr>
              <a:t>SAP Best Practices for</a:t>
            </a:r>
            <a:br>
              <a:rPr lang="en-US" altLang="fr-FR" sz="2000" dirty="0">
                <a:solidFill>
                  <a:schemeClr val="bg1"/>
                </a:solidFill>
                <a:latin typeface="Arial" panose="020B0604020202020204" pitchFamily="34" charset="0"/>
              </a:rPr>
            </a:br>
            <a:r>
              <a:rPr lang="en-US" altLang="fr-FR" sz="2000" dirty="0" err="1">
                <a:solidFill>
                  <a:schemeClr val="bg1"/>
                </a:solidFill>
                <a:latin typeface="Arial" panose="020B0604020202020204" pitchFamily="34" charset="0"/>
              </a:rPr>
              <a:t>Industrie</a:t>
            </a:r>
            <a:r>
              <a:rPr lang="en-US" altLang="fr-FR" sz="2000" dirty="0">
                <a:solidFill>
                  <a:schemeClr val="bg1"/>
                </a:solidFill>
                <a:latin typeface="Arial" panose="020B0604020202020204" pitchFamily="34" charset="0"/>
              </a:rPr>
              <a:t> de transformation des </a:t>
            </a:r>
            <a:r>
              <a:rPr lang="en-US" altLang="fr-FR" sz="2000" dirty="0" err="1">
                <a:solidFill>
                  <a:schemeClr val="bg1"/>
                </a:solidFill>
                <a:latin typeface="Arial" panose="020B0604020202020204" pitchFamily="34" charset="0"/>
              </a:rPr>
              <a:t>matériaux</a:t>
            </a:r>
            <a:r>
              <a:rPr lang="en-US" altLang="fr-FR" sz="2000" dirty="0">
                <a:solidFill>
                  <a:schemeClr val="bg1"/>
                </a:solidFill>
                <a:latin typeface="Arial" panose="020B0604020202020204" pitchFamily="34" charset="0"/>
              </a:rPr>
              <a:t/>
            </a:r>
            <a:br>
              <a:rPr lang="en-US" altLang="fr-FR" sz="2000" dirty="0">
                <a:solidFill>
                  <a:schemeClr val="bg1"/>
                </a:solidFill>
                <a:latin typeface="Arial" panose="020B0604020202020204" pitchFamily="34" charset="0"/>
              </a:rPr>
            </a:br>
            <a:r>
              <a:rPr lang="en-US" altLang="fr-FR" sz="2000" dirty="0">
                <a:solidFill>
                  <a:schemeClr val="bg1"/>
                </a:solidFill>
                <a:latin typeface="Arial" panose="020B0604020202020204" pitchFamily="34" charset="0"/>
              </a:rPr>
              <a:t>V1.603</a:t>
            </a:r>
            <a:br>
              <a:rPr lang="en-US" altLang="fr-FR" sz="2000" dirty="0">
                <a:solidFill>
                  <a:schemeClr val="bg1"/>
                </a:solidFill>
                <a:latin typeface="Arial" panose="020B0604020202020204" pitchFamily="34" charset="0"/>
              </a:rPr>
            </a:br>
            <a:r>
              <a:rPr lang="en-US" altLang="fr-FR" sz="2000" dirty="0">
                <a:solidFill>
                  <a:schemeClr val="bg1"/>
                </a:solidFill>
                <a:latin typeface="Arial" panose="020B0604020202020204" pitchFamily="34" charset="0"/>
              </a:rPr>
              <a:t>(France)</a:t>
            </a:r>
            <a:endParaRPr lang="fr-FR" altLang="fr-FR" sz="2000" dirty="0">
              <a:solidFill>
                <a:schemeClr val="bg1"/>
              </a:solidFill>
              <a:latin typeface="Arial" panose="020B0604020202020204" pitchFamily="34" charset="0"/>
            </a:endParaRPr>
          </a:p>
        </p:txBody>
      </p:sp>
      <p:sp>
        <p:nvSpPr>
          <p:cNvPr id="546824" name="Rectangle 8"/>
          <p:cNvSpPr>
            <a:spLocks noGrp="1" noChangeArrowheads="1"/>
          </p:cNvSpPr>
          <p:nvPr>
            <p:ph type="subTitle" idx="1"/>
          </p:nvPr>
        </p:nvSpPr>
        <p:spPr>
          <a:xfrm>
            <a:off x="250825" y="3105150"/>
            <a:ext cx="8643938" cy="1752600"/>
          </a:xfrm>
          <a:noFill/>
          <a:ln/>
        </p:spPr>
        <p:txBody>
          <a:bodyPr/>
          <a:lstStyle/>
          <a:p>
            <a:r>
              <a:rPr lang="en-US" altLang="fr-FR">
                <a:sym typeface="Times New Roman" panose="02020603050405020304" pitchFamily="18" charset="0"/>
              </a:rPr>
              <a:t>SAP Best Practices</a:t>
            </a:r>
          </a:p>
        </p:txBody>
      </p:sp>
      <p:pic>
        <p:nvPicPr>
          <p:cNvPr id="546826"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5599113" y="152400"/>
            <a:ext cx="3392487" cy="27400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p:cNvSpPr>
            <a:spLocks noChangeArrowheads="1"/>
          </p:cNvSpPr>
          <p:nvPr/>
        </p:nvSpPr>
        <p:spPr bwMode="auto">
          <a:xfrm>
            <a:off x="1435100" y="1193800"/>
            <a:ext cx="6578600" cy="4775200"/>
          </a:xfrm>
          <a:prstGeom prst="rect">
            <a:avLst/>
          </a:prstGeom>
          <a:gradFill rotWithShape="0">
            <a:gsLst>
              <a:gs pos="0">
                <a:srgbClr val="DDDDDD"/>
              </a:gs>
              <a:gs pos="100000">
                <a:srgbClr val="DDDDDD">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3315" name="Rectangle 3"/>
          <p:cNvSpPr>
            <a:spLocks noChangeArrowheads="1"/>
          </p:cNvSpPr>
          <p:nvPr/>
        </p:nvSpPr>
        <p:spPr bwMode="auto">
          <a:xfrm>
            <a:off x="1066800" y="1066800"/>
            <a:ext cx="7391400" cy="108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l" eaLnBrk="0" hangingPunct="0">
              <a:buClrTx/>
              <a:buSzTx/>
              <a:buFontTx/>
              <a:buNone/>
            </a:pPr>
            <a:endParaRPr lang="fr-FR" altLang="fr-FR" sz="2400">
              <a:latin typeface="Times New Roman" panose="02020603050405020304" pitchFamily="18" charset="0"/>
            </a:endParaRPr>
          </a:p>
        </p:txBody>
      </p:sp>
      <p:sp>
        <p:nvSpPr>
          <p:cNvPr id="653316" name="Rectangle 4"/>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anchor="ctr"/>
          <a:lstStyle/>
          <a:p>
            <a:r>
              <a:rPr lang="fr-FR" altLang="fr-FR">
                <a:solidFill>
                  <a:srgbClr val="44697D"/>
                </a:solidFill>
                <a:sym typeface="Times New Roman" panose="02020603050405020304" pitchFamily="18" charset="0"/>
              </a:rPr>
              <a:t>Gamme (poste de travail)/opération</a:t>
            </a:r>
          </a:p>
        </p:txBody>
      </p:sp>
      <p:sp>
        <p:nvSpPr>
          <p:cNvPr id="653317" name="AutoShape 5"/>
          <p:cNvSpPr>
            <a:spLocks noChangeArrowheads="1"/>
          </p:cNvSpPr>
          <p:nvPr/>
        </p:nvSpPr>
        <p:spPr bwMode="auto">
          <a:xfrm>
            <a:off x="1625600" y="1689100"/>
            <a:ext cx="2406650" cy="895350"/>
          </a:xfrm>
          <a:prstGeom prst="roundRect">
            <a:avLst>
              <a:gd name="adj" fmla="val 41944"/>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round/>
                <a:headEnd/>
                <a:tailEnd/>
              </a14:hiddenLine>
            </a:ext>
          </a:extLst>
        </p:spPr>
        <p:txBody>
          <a:bodyPr lIns="90000" tIns="46800" rIns="90000" bIns="46800" anchor="ctr">
            <a:spAutoFit/>
          </a:bodyPr>
          <a:lstStyle/>
          <a:p>
            <a:endParaRPr lang="fr-FR"/>
          </a:p>
        </p:txBody>
      </p:sp>
      <p:pic>
        <p:nvPicPr>
          <p:cNvPr id="65331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638" y="2400300"/>
            <a:ext cx="1749425" cy="1173163"/>
          </a:xfrm>
          <a:prstGeom prst="rect">
            <a:avLst/>
          </a:prstGeom>
          <a:noFill/>
          <a:ln>
            <a:noFill/>
          </a:ln>
          <a:effectLst>
            <a:outerShdw dist="107763" dir="18900000" algn="ctr" rotWithShape="0">
              <a:schemeClr val="bg2"/>
            </a:outerShdw>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53319" name="AutoShape 7"/>
          <p:cNvSpPr>
            <a:spLocks noChangeArrowheads="1"/>
          </p:cNvSpPr>
          <p:nvPr/>
        </p:nvSpPr>
        <p:spPr bwMode="auto">
          <a:xfrm>
            <a:off x="2200275" y="3341688"/>
            <a:ext cx="3219450" cy="728662"/>
          </a:xfrm>
          <a:prstGeom prst="octagon">
            <a:avLst>
              <a:gd name="adj" fmla="val 31245"/>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3320" name="Rectangle 8"/>
          <p:cNvSpPr>
            <a:spLocks noChangeArrowheads="1"/>
          </p:cNvSpPr>
          <p:nvPr/>
        </p:nvSpPr>
        <p:spPr bwMode="auto">
          <a:xfrm>
            <a:off x="1733550" y="1889125"/>
            <a:ext cx="24765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spcBef>
                <a:spcPct val="50000"/>
              </a:spcBef>
              <a:buClrTx/>
              <a:buSzPct val="100000"/>
              <a:buFontTx/>
              <a:buNone/>
            </a:pPr>
            <a:r>
              <a:rPr lang="fr-FR" altLang="fr-FR" sz="2200" b="1">
                <a:solidFill>
                  <a:srgbClr val="FFFFFF"/>
                </a:solidFill>
                <a:latin typeface="Arial" panose="020B0604020202020204" pitchFamily="34" charset="0"/>
                <a:sym typeface="Times New Roman" panose="02020603050405020304" pitchFamily="18" charset="0"/>
              </a:rPr>
              <a:t>En-tête gamme</a:t>
            </a:r>
          </a:p>
        </p:txBody>
      </p:sp>
      <p:sp>
        <p:nvSpPr>
          <p:cNvPr id="653321" name="Rectangle 9"/>
          <p:cNvSpPr>
            <a:spLocks noChangeArrowheads="1"/>
          </p:cNvSpPr>
          <p:nvPr/>
        </p:nvSpPr>
        <p:spPr bwMode="auto">
          <a:xfrm>
            <a:off x="2513013" y="3430588"/>
            <a:ext cx="2508250" cy="581025"/>
          </a:xfrm>
          <a:prstGeom prst="rect">
            <a:avLst/>
          </a:prstGeom>
          <a:noFill/>
          <a:ln>
            <a:noFill/>
          </a:ln>
          <a:effectLst/>
          <a:extLst>
            <a:ext uri="{909E8E84-426E-40DD-AFC4-6F175D3DCCD1}">
              <a14:hiddenFill xmlns:a14="http://schemas.microsoft.com/office/drawing/2010/main">
                <a:gradFill rotWithShape="0">
                  <a:gsLst>
                    <a:gs pos="0">
                      <a:srgbClr val="6699CC"/>
                    </a:gs>
                    <a:gs pos="100000">
                      <a:srgbClr val="6699CC">
                        <a:gamma/>
                        <a:shade val="84706"/>
                        <a:invGamma/>
                      </a:srgbClr>
                    </a:gs>
                  </a:gsLst>
                  <a:lin ang="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Opération 10 : </a:t>
            </a:r>
            <a:br>
              <a:rPr lang="fr-FR" altLang="fr-FR" sz="1600" b="1">
                <a:solidFill>
                  <a:srgbClr val="FFFFFF"/>
                </a:solidFill>
                <a:latin typeface="Arial" panose="020B0604020202020204" pitchFamily="34" charset="0"/>
                <a:sym typeface="Times New Roman" panose="02020603050405020304" pitchFamily="18" charset="0"/>
              </a:rPr>
            </a:br>
            <a:r>
              <a:rPr lang="fr-FR" altLang="fr-FR" sz="1600" b="1">
                <a:solidFill>
                  <a:srgbClr val="FFFFFF"/>
                </a:solidFill>
                <a:latin typeface="Arial" panose="020B0604020202020204" pitchFamily="34" charset="0"/>
                <a:sym typeface="Times New Roman" panose="02020603050405020304" pitchFamily="18" charset="0"/>
              </a:rPr>
              <a:t>Assemblage final</a:t>
            </a:r>
          </a:p>
        </p:txBody>
      </p:sp>
      <p:grpSp>
        <p:nvGrpSpPr>
          <p:cNvPr id="653322" name="Group 10"/>
          <p:cNvGrpSpPr>
            <a:grpSpLocks/>
          </p:cNvGrpSpPr>
          <p:nvPr/>
        </p:nvGrpSpPr>
        <p:grpSpPr bwMode="auto">
          <a:xfrm>
            <a:off x="1866900" y="2565400"/>
            <a:ext cx="304800" cy="1446213"/>
            <a:chOff x="1104" y="1632"/>
            <a:chExt cx="192" cy="864"/>
          </a:xfrm>
        </p:grpSpPr>
        <p:sp>
          <p:nvSpPr>
            <p:cNvPr id="653323" name="AutoShape 11"/>
            <p:cNvSpPr>
              <a:spLocks noChangeArrowheads="1"/>
            </p:cNvSpPr>
            <p:nvPr/>
          </p:nvSpPr>
          <p:spPr bwMode="auto">
            <a:xfrm>
              <a:off x="1104" y="2121"/>
              <a:ext cx="192" cy="375"/>
            </a:xfrm>
            <a:prstGeom prst="rightArrow">
              <a:avLst>
                <a:gd name="adj1" fmla="val 50000"/>
                <a:gd name="adj2" fmla="val 50005"/>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3324" name="Rectangle 12"/>
            <p:cNvSpPr>
              <a:spLocks noChangeArrowheads="1"/>
            </p:cNvSpPr>
            <p:nvPr/>
          </p:nvSpPr>
          <p:spPr bwMode="auto">
            <a:xfrm>
              <a:off x="1104" y="1632"/>
              <a:ext cx="56" cy="751"/>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grpSp>
        <p:nvGrpSpPr>
          <p:cNvPr id="653325" name="Group 13"/>
          <p:cNvGrpSpPr>
            <a:grpSpLocks/>
          </p:cNvGrpSpPr>
          <p:nvPr/>
        </p:nvGrpSpPr>
        <p:grpSpPr bwMode="auto">
          <a:xfrm>
            <a:off x="4730750" y="5332413"/>
            <a:ext cx="2251075" cy="401637"/>
            <a:chOff x="3105" y="1064"/>
            <a:chExt cx="1154" cy="477"/>
          </a:xfrm>
        </p:grpSpPr>
        <p:sp>
          <p:nvSpPr>
            <p:cNvPr id="653326" name="Rectangle 14"/>
            <p:cNvSpPr>
              <a:spLocks noChangeArrowheads="1"/>
            </p:cNvSpPr>
            <p:nvPr/>
          </p:nvSpPr>
          <p:spPr bwMode="auto">
            <a:xfrm>
              <a:off x="3105" y="1064"/>
              <a:ext cx="1154" cy="477"/>
            </a:xfrm>
            <a:prstGeom prst="rect">
              <a:avLst/>
            </a:prstGeom>
            <a:gradFill rotWithShape="0">
              <a:gsLst>
                <a:gs pos="0">
                  <a:srgbClr val="6699CC"/>
                </a:gs>
                <a:gs pos="100000">
                  <a:srgbClr val="6699CC">
                    <a:gamma/>
                    <a:shade val="76471"/>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3327" name="Text Box 15"/>
            <p:cNvSpPr txBox="1">
              <a:spLocks noChangeArrowheads="1"/>
            </p:cNvSpPr>
            <p:nvPr/>
          </p:nvSpPr>
          <p:spPr bwMode="auto">
            <a:xfrm>
              <a:off x="3636" y="1117"/>
              <a:ext cx="92" cy="399"/>
            </a:xfrm>
            <a:prstGeom prst="rect">
              <a:avLst/>
            </a:prstGeom>
            <a:noFill/>
            <a:ln>
              <a:noFill/>
            </a:ln>
            <a:effectLst>
              <a:outerShdw dist="107763" dir="18900000" algn="ctr" rotWithShape="0">
                <a:schemeClr val="bg2"/>
              </a:outerShdw>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spAutoFit/>
            </a:bodyPr>
            <a:lstStyle/>
            <a:p>
              <a:pPr>
                <a:buClrTx/>
                <a:buSzTx/>
                <a:buFontTx/>
                <a:buNone/>
              </a:pPr>
              <a:endParaRPr lang="fr-FR" altLang="fr-FR" b="1"/>
            </a:p>
          </p:txBody>
        </p:sp>
      </p:grpSp>
      <p:sp>
        <p:nvSpPr>
          <p:cNvPr id="653328" name="Freeform 16"/>
          <p:cNvSpPr>
            <a:spLocks/>
          </p:cNvSpPr>
          <p:nvPr/>
        </p:nvSpPr>
        <p:spPr bwMode="auto">
          <a:xfrm>
            <a:off x="4730750" y="5316538"/>
            <a:ext cx="2251075" cy="417512"/>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nvGrpSpPr>
          <p:cNvPr id="653329" name="Group 17"/>
          <p:cNvGrpSpPr>
            <a:grpSpLocks/>
          </p:cNvGrpSpPr>
          <p:nvPr/>
        </p:nvGrpSpPr>
        <p:grpSpPr bwMode="auto">
          <a:xfrm>
            <a:off x="4565650" y="5141913"/>
            <a:ext cx="2230438" cy="401637"/>
            <a:chOff x="3105" y="1064"/>
            <a:chExt cx="1154" cy="477"/>
          </a:xfrm>
        </p:grpSpPr>
        <p:sp>
          <p:nvSpPr>
            <p:cNvPr id="653330" name="Rectangle 18"/>
            <p:cNvSpPr>
              <a:spLocks noChangeArrowheads="1"/>
            </p:cNvSpPr>
            <p:nvPr/>
          </p:nvSpPr>
          <p:spPr bwMode="auto">
            <a:xfrm>
              <a:off x="3105" y="1064"/>
              <a:ext cx="1154" cy="477"/>
            </a:xfrm>
            <a:prstGeom prst="rect">
              <a:avLst/>
            </a:prstGeom>
            <a:gradFill rotWithShape="0">
              <a:gsLst>
                <a:gs pos="0">
                  <a:srgbClr val="6699CC"/>
                </a:gs>
                <a:gs pos="100000">
                  <a:srgbClr val="6699CC">
                    <a:gamma/>
                    <a:shade val="76471"/>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3331" name="Text Box 19"/>
            <p:cNvSpPr txBox="1">
              <a:spLocks noChangeArrowheads="1"/>
            </p:cNvSpPr>
            <p:nvPr/>
          </p:nvSpPr>
          <p:spPr bwMode="auto">
            <a:xfrm>
              <a:off x="3635" y="1117"/>
              <a:ext cx="93" cy="399"/>
            </a:xfrm>
            <a:prstGeom prst="rect">
              <a:avLst/>
            </a:prstGeom>
            <a:noFill/>
            <a:ln>
              <a:noFill/>
            </a:ln>
            <a:effectLst>
              <a:outerShdw dist="107763" dir="18900000" algn="ctr" rotWithShape="0">
                <a:schemeClr val="bg2"/>
              </a:outerShdw>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spAutoFit/>
            </a:bodyPr>
            <a:lstStyle/>
            <a:p>
              <a:pPr>
                <a:buClrTx/>
                <a:buSzTx/>
                <a:buFontTx/>
                <a:buNone/>
              </a:pPr>
              <a:endParaRPr lang="fr-FR" altLang="fr-FR" b="1"/>
            </a:p>
          </p:txBody>
        </p:sp>
      </p:grpSp>
      <p:sp>
        <p:nvSpPr>
          <p:cNvPr id="653332" name="Freeform 20"/>
          <p:cNvSpPr>
            <a:spLocks/>
          </p:cNvSpPr>
          <p:nvPr/>
        </p:nvSpPr>
        <p:spPr bwMode="auto">
          <a:xfrm>
            <a:off x="4565650" y="5126038"/>
            <a:ext cx="2230438" cy="417512"/>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3333" name="Freeform 21"/>
          <p:cNvSpPr>
            <a:spLocks/>
          </p:cNvSpPr>
          <p:nvPr/>
        </p:nvSpPr>
        <p:spPr bwMode="auto">
          <a:xfrm>
            <a:off x="4403725" y="4899025"/>
            <a:ext cx="2114550" cy="417513"/>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3334" name="Rectangle 22"/>
          <p:cNvSpPr>
            <a:spLocks noChangeArrowheads="1"/>
          </p:cNvSpPr>
          <p:nvPr/>
        </p:nvSpPr>
        <p:spPr bwMode="auto">
          <a:xfrm>
            <a:off x="4421188" y="4914900"/>
            <a:ext cx="2097087" cy="401638"/>
          </a:xfrm>
          <a:prstGeom prst="rect">
            <a:avLst/>
          </a:prstGeom>
          <a:gradFill rotWithShape="0">
            <a:gsLst>
              <a:gs pos="0">
                <a:srgbClr val="6699CC"/>
              </a:gs>
              <a:gs pos="100000">
                <a:srgbClr val="6699CC">
                  <a:gamma/>
                  <a:shade val="76471"/>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3335" name="Text Box 23"/>
          <p:cNvSpPr txBox="1">
            <a:spLocks noChangeArrowheads="1"/>
          </p:cNvSpPr>
          <p:nvPr/>
        </p:nvSpPr>
        <p:spPr bwMode="auto">
          <a:xfrm>
            <a:off x="4383088" y="4959350"/>
            <a:ext cx="2179637" cy="33655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a:buClrTx/>
              <a:buSzPct val="100000"/>
              <a:buFontTx/>
              <a:buNone/>
            </a:pPr>
            <a:r>
              <a:rPr lang="fr-FR" altLang="fr-FR" b="1">
                <a:solidFill>
                  <a:srgbClr val="FFFFFF"/>
                </a:solidFill>
                <a:sym typeface="Times New Roman" panose="02020603050405020304" pitchFamily="18" charset="0"/>
              </a:rPr>
              <a:t>Composants articles</a:t>
            </a:r>
          </a:p>
        </p:txBody>
      </p:sp>
      <p:cxnSp>
        <p:nvCxnSpPr>
          <p:cNvPr id="653336" name="AutoShape 24"/>
          <p:cNvCxnSpPr>
            <a:cxnSpLocks noChangeShapeType="1"/>
            <a:endCxn id="653321" idx="2"/>
          </p:cNvCxnSpPr>
          <p:nvPr/>
        </p:nvCxnSpPr>
        <p:spPr bwMode="auto">
          <a:xfrm rot="5400000" flipH="1">
            <a:off x="3542507" y="4236244"/>
            <a:ext cx="1077912" cy="628650"/>
          </a:xfrm>
          <a:prstGeom prst="bentConnector3">
            <a:avLst>
              <a:gd name="adj1" fmla="val 292"/>
            </a:avLst>
          </a:prstGeom>
          <a:noFill/>
          <a:ln w="76200">
            <a:solidFill>
              <a:schemeClr val="accent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3337" name="AutoShape 25"/>
          <p:cNvCxnSpPr>
            <a:cxnSpLocks noChangeShapeType="1"/>
          </p:cNvCxnSpPr>
          <p:nvPr/>
        </p:nvCxnSpPr>
        <p:spPr bwMode="auto">
          <a:xfrm rot="5400000" flipH="1">
            <a:off x="3720306" y="4571207"/>
            <a:ext cx="1077913" cy="628650"/>
          </a:xfrm>
          <a:prstGeom prst="bentConnector3">
            <a:avLst>
              <a:gd name="adj1" fmla="val 292"/>
            </a:avLst>
          </a:prstGeom>
          <a:noFill/>
          <a:ln w="76200">
            <a:solidFill>
              <a:schemeClr val="accent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3338" name="AutoShape 26"/>
          <p:cNvCxnSpPr>
            <a:cxnSpLocks noChangeShapeType="1"/>
          </p:cNvCxnSpPr>
          <p:nvPr/>
        </p:nvCxnSpPr>
        <p:spPr bwMode="auto">
          <a:xfrm rot="5400000" flipH="1">
            <a:off x="3907631" y="4774407"/>
            <a:ext cx="1077913" cy="628650"/>
          </a:xfrm>
          <a:prstGeom prst="bentConnector3">
            <a:avLst>
              <a:gd name="adj1" fmla="val 292"/>
            </a:avLst>
          </a:prstGeom>
          <a:noFill/>
          <a:ln w="76200">
            <a:solidFill>
              <a:schemeClr val="accent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53339" name="Group 27"/>
          <p:cNvGrpSpPr>
            <a:grpSpLocks/>
          </p:cNvGrpSpPr>
          <p:nvPr/>
        </p:nvGrpSpPr>
        <p:grpSpPr bwMode="auto">
          <a:xfrm>
            <a:off x="5522913" y="2590800"/>
            <a:ext cx="3175000" cy="3333750"/>
            <a:chOff x="3372" y="1640"/>
            <a:chExt cx="2000" cy="2100"/>
          </a:xfrm>
        </p:grpSpPr>
        <p:sp>
          <p:nvSpPr>
            <p:cNvPr id="653340" name="Rectangle 28"/>
            <p:cNvSpPr>
              <a:spLocks noChangeArrowheads="1"/>
            </p:cNvSpPr>
            <p:nvPr/>
          </p:nvSpPr>
          <p:spPr bwMode="auto">
            <a:xfrm>
              <a:off x="3708" y="1934"/>
              <a:ext cx="1022" cy="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400" b="1">
                  <a:solidFill>
                    <a:srgbClr val="003399"/>
                  </a:solidFill>
                  <a:latin typeface="Arial" panose="020B0604020202020204" pitchFamily="34" charset="0"/>
                  <a:sym typeface="Times New Roman" panose="02020603050405020304" pitchFamily="18" charset="0"/>
                </a:rPr>
                <a:t>Poste de travail</a:t>
              </a:r>
            </a:p>
            <a:p>
              <a:pPr>
                <a:buClrTx/>
                <a:buSzPct val="100000"/>
                <a:buFontTx/>
                <a:buNone/>
              </a:pPr>
              <a:r>
                <a:rPr lang="fr-FR" altLang="fr-FR" sz="1400" b="1">
                  <a:solidFill>
                    <a:srgbClr val="003399"/>
                  </a:solidFill>
                  <a:latin typeface="Arial" panose="020B0604020202020204" pitchFamily="34" charset="0"/>
                  <a:sym typeface="Times New Roman" panose="02020603050405020304" pitchFamily="18" charset="0"/>
                </a:rPr>
                <a:t>Clé de pilotage</a:t>
              </a:r>
            </a:p>
            <a:p>
              <a:pPr>
                <a:buClrTx/>
                <a:buSzPct val="100000"/>
                <a:buFontTx/>
                <a:buNone/>
              </a:pPr>
              <a:r>
                <a:rPr lang="fr-FR" altLang="fr-FR" sz="1400" b="1">
                  <a:solidFill>
                    <a:srgbClr val="003399"/>
                  </a:solidFill>
                  <a:latin typeface="Arial" panose="020B0604020202020204" pitchFamily="34" charset="0"/>
                  <a:sym typeface="Times New Roman" panose="02020603050405020304" pitchFamily="18" charset="0"/>
                </a:rPr>
                <a:t>Valeurs standard</a:t>
              </a:r>
            </a:p>
            <a:p>
              <a:pPr>
                <a:buClrTx/>
                <a:buSzPct val="100000"/>
                <a:buFontTx/>
                <a:buNone/>
              </a:pPr>
              <a:r>
                <a:rPr lang="fr-FR" altLang="fr-FR" sz="1400" b="1">
                  <a:solidFill>
                    <a:srgbClr val="003399"/>
                  </a:solidFill>
                  <a:latin typeface="Arial" panose="020B0604020202020204" pitchFamily="34" charset="0"/>
                  <a:sym typeface="Times New Roman" panose="02020603050405020304" pitchFamily="18" charset="0"/>
                </a:rPr>
                <a:t>Types d'activités</a:t>
              </a:r>
            </a:p>
            <a:p>
              <a:pPr>
                <a:buClrTx/>
                <a:buSzPct val="100000"/>
                <a:buFontTx/>
                <a:buNone/>
              </a:pPr>
              <a:r>
                <a:rPr lang="fr-FR" altLang="fr-FR" sz="1400" b="1">
                  <a:solidFill>
                    <a:srgbClr val="003399"/>
                  </a:solidFill>
                  <a:latin typeface="Arial" panose="020B0604020202020204" pitchFamily="34" charset="0"/>
                  <a:sym typeface="Times New Roman" panose="02020603050405020304" pitchFamily="18" charset="0"/>
                </a:rPr>
                <a:t>Description</a:t>
              </a:r>
            </a:p>
            <a:p>
              <a:pPr>
                <a:buClrTx/>
                <a:buSzPct val="100000"/>
                <a:buFontTx/>
                <a:buNone/>
              </a:pPr>
              <a:r>
                <a:rPr lang="fr-FR" altLang="fr-FR" sz="1400" b="1">
                  <a:solidFill>
                    <a:srgbClr val="003399"/>
                  </a:solidFill>
                  <a:latin typeface="Arial" panose="020B0604020202020204" pitchFamily="34" charset="0"/>
                  <a:sym typeface="Times New Roman" panose="02020603050405020304" pitchFamily="18" charset="0"/>
                </a:rPr>
                <a:t>....</a:t>
              </a:r>
            </a:p>
          </p:txBody>
        </p:sp>
        <p:grpSp>
          <p:nvGrpSpPr>
            <p:cNvPr id="653341" name="Group 29"/>
            <p:cNvGrpSpPr>
              <a:grpSpLocks/>
            </p:cNvGrpSpPr>
            <p:nvPr/>
          </p:nvGrpSpPr>
          <p:grpSpPr bwMode="auto">
            <a:xfrm>
              <a:off x="3372" y="1640"/>
              <a:ext cx="2000" cy="2100"/>
              <a:chOff x="3372" y="1640"/>
              <a:chExt cx="2000" cy="2100"/>
            </a:xfrm>
          </p:grpSpPr>
          <p:grpSp>
            <p:nvGrpSpPr>
              <p:cNvPr id="653342" name="Group 30"/>
              <p:cNvGrpSpPr>
                <a:grpSpLocks/>
              </p:cNvGrpSpPr>
              <p:nvPr/>
            </p:nvGrpSpPr>
            <p:grpSpPr bwMode="auto">
              <a:xfrm>
                <a:off x="3372" y="1640"/>
                <a:ext cx="1697" cy="1277"/>
                <a:chOff x="3372" y="1640"/>
                <a:chExt cx="1697" cy="1277"/>
              </a:xfrm>
            </p:grpSpPr>
            <p:grpSp>
              <p:nvGrpSpPr>
                <p:cNvPr id="653343" name="Group 31"/>
                <p:cNvGrpSpPr>
                  <a:grpSpLocks/>
                </p:cNvGrpSpPr>
                <p:nvPr/>
              </p:nvGrpSpPr>
              <p:grpSpPr bwMode="auto">
                <a:xfrm>
                  <a:off x="3406" y="1656"/>
                  <a:ext cx="1661" cy="1259"/>
                  <a:chOff x="3406" y="1656"/>
                  <a:chExt cx="1661" cy="1259"/>
                </a:xfrm>
              </p:grpSpPr>
              <p:grpSp>
                <p:nvGrpSpPr>
                  <p:cNvPr id="653344" name="Group 32"/>
                  <p:cNvGrpSpPr>
                    <a:grpSpLocks/>
                  </p:cNvGrpSpPr>
                  <p:nvPr/>
                </p:nvGrpSpPr>
                <p:grpSpPr bwMode="auto">
                  <a:xfrm>
                    <a:off x="3406" y="1656"/>
                    <a:ext cx="1661" cy="1259"/>
                    <a:chOff x="3406" y="1656"/>
                    <a:chExt cx="1661" cy="1259"/>
                  </a:xfrm>
                </p:grpSpPr>
                <p:sp>
                  <p:nvSpPr>
                    <p:cNvPr id="653345" name="Freeform 33"/>
                    <p:cNvSpPr>
                      <a:spLocks/>
                    </p:cNvSpPr>
                    <p:nvPr/>
                  </p:nvSpPr>
                  <p:spPr bwMode="auto">
                    <a:xfrm>
                      <a:off x="3406" y="1656"/>
                      <a:ext cx="1411" cy="732"/>
                    </a:xfrm>
                    <a:custGeom>
                      <a:avLst/>
                      <a:gdLst>
                        <a:gd name="T0" fmla="*/ 28 w 1411"/>
                        <a:gd name="T1" fmla="*/ 731 h 732"/>
                        <a:gd name="T2" fmla="*/ 6 w 1411"/>
                        <a:gd name="T3" fmla="*/ 644 h 732"/>
                        <a:gd name="T4" fmla="*/ 0 w 1411"/>
                        <a:gd name="T5" fmla="*/ 560 h 732"/>
                        <a:gd name="T6" fmla="*/ 3 w 1411"/>
                        <a:gd name="T7" fmla="*/ 503 h 732"/>
                        <a:gd name="T8" fmla="*/ 17 w 1411"/>
                        <a:gd name="T9" fmla="*/ 450 h 732"/>
                        <a:gd name="T10" fmla="*/ 38 w 1411"/>
                        <a:gd name="T11" fmla="*/ 393 h 732"/>
                        <a:gd name="T12" fmla="*/ 70 w 1411"/>
                        <a:gd name="T13" fmla="*/ 336 h 732"/>
                        <a:gd name="T14" fmla="*/ 113 w 1411"/>
                        <a:gd name="T15" fmla="*/ 275 h 732"/>
                        <a:gd name="T16" fmla="*/ 155 w 1411"/>
                        <a:gd name="T17" fmla="*/ 228 h 732"/>
                        <a:gd name="T18" fmla="*/ 206 w 1411"/>
                        <a:gd name="T19" fmla="*/ 178 h 732"/>
                        <a:gd name="T20" fmla="*/ 265 w 1411"/>
                        <a:gd name="T21" fmla="*/ 138 h 732"/>
                        <a:gd name="T22" fmla="*/ 324 w 1411"/>
                        <a:gd name="T23" fmla="*/ 102 h 732"/>
                        <a:gd name="T24" fmla="*/ 386 w 1411"/>
                        <a:gd name="T25" fmla="*/ 73 h 732"/>
                        <a:gd name="T26" fmla="*/ 465 w 1411"/>
                        <a:gd name="T27" fmla="*/ 48 h 732"/>
                        <a:gd name="T28" fmla="*/ 553 w 1411"/>
                        <a:gd name="T29" fmla="*/ 25 h 732"/>
                        <a:gd name="T30" fmla="*/ 629 w 1411"/>
                        <a:gd name="T31" fmla="*/ 10 h 732"/>
                        <a:gd name="T32" fmla="*/ 722 w 1411"/>
                        <a:gd name="T33" fmla="*/ 0 h 732"/>
                        <a:gd name="T34" fmla="*/ 841 w 1411"/>
                        <a:gd name="T35" fmla="*/ 0 h 732"/>
                        <a:gd name="T36" fmla="*/ 930 w 1411"/>
                        <a:gd name="T37" fmla="*/ 12 h 732"/>
                        <a:gd name="T38" fmla="*/ 1035 w 1411"/>
                        <a:gd name="T39" fmla="*/ 31 h 732"/>
                        <a:gd name="T40" fmla="*/ 1140 w 1411"/>
                        <a:gd name="T41" fmla="*/ 67 h 732"/>
                        <a:gd name="T42" fmla="*/ 1233 w 1411"/>
                        <a:gd name="T43" fmla="*/ 109 h 732"/>
                        <a:gd name="T44" fmla="*/ 1296 w 1411"/>
                        <a:gd name="T45" fmla="*/ 149 h 732"/>
                        <a:gd name="T46" fmla="*/ 1360 w 1411"/>
                        <a:gd name="T47" fmla="*/ 199 h 732"/>
                        <a:gd name="T48" fmla="*/ 1410 w 1411"/>
                        <a:gd name="T49" fmla="*/ 246 h 732"/>
                        <a:gd name="T50" fmla="*/ 1275 w 1411"/>
                        <a:gd name="T51" fmla="*/ 170 h 732"/>
                        <a:gd name="T52" fmla="*/ 1203 w 1411"/>
                        <a:gd name="T53" fmla="*/ 138 h 732"/>
                        <a:gd name="T54" fmla="*/ 1127 w 1411"/>
                        <a:gd name="T55" fmla="*/ 115 h 732"/>
                        <a:gd name="T56" fmla="*/ 1030 w 1411"/>
                        <a:gd name="T57" fmla="*/ 92 h 732"/>
                        <a:gd name="T58" fmla="*/ 938 w 1411"/>
                        <a:gd name="T59" fmla="*/ 83 h 732"/>
                        <a:gd name="T60" fmla="*/ 837 w 1411"/>
                        <a:gd name="T61" fmla="*/ 81 h 732"/>
                        <a:gd name="T62" fmla="*/ 760 w 1411"/>
                        <a:gd name="T63" fmla="*/ 83 h 732"/>
                        <a:gd name="T64" fmla="*/ 679 w 1411"/>
                        <a:gd name="T65" fmla="*/ 92 h 732"/>
                        <a:gd name="T66" fmla="*/ 599 w 1411"/>
                        <a:gd name="T67" fmla="*/ 109 h 732"/>
                        <a:gd name="T68" fmla="*/ 523 w 1411"/>
                        <a:gd name="T69" fmla="*/ 128 h 732"/>
                        <a:gd name="T70" fmla="*/ 440 w 1411"/>
                        <a:gd name="T71" fmla="*/ 159 h 732"/>
                        <a:gd name="T72" fmla="*/ 374 w 1411"/>
                        <a:gd name="T73" fmla="*/ 189 h 732"/>
                        <a:gd name="T74" fmla="*/ 320 w 1411"/>
                        <a:gd name="T75" fmla="*/ 223 h 732"/>
                        <a:gd name="T76" fmla="*/ 257 w 1411"/>
                        <a:gd name="T77" fmla="*/ 262 h 732"/>
                        <a:gd name="T78" fmla="*/ 206 w 1411"/>
                        <a:gd name="T79" fmla="*/ 303 h 732"/>
                        <a:gd name="T80" fmla="*/ 155 w 1411"/>
                        <a:gd name="T81" fmla="*/ 361 h 732"/>
                        <a:gd name="T82" fmla="*/ 110 w 1411"/>
                        <a:gd name="T83" fmla="*/ 422 h 732"/>
                        <a:gd name="T84" fmla="*/ 80 w 1411"/>
                        <a:gd name="T85" fmla="*/ 479 h 732"/>
                        <a:gd name="T86" fmla="*/ 55 w 1411"/>
                        <a:gd name="T87" fmla="*/ 549 h 732"/>
                        <a:gd name="T88" fmla="*/ 38 w 1411"/>
                        <a:gd name="T89" fmla="*/ 632 h 732"/>
                        <a:gd name="T90" fmla="*/ 28 w 1411"/>
                        <a:gd name="T91" fmla="*/ 73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11" h="732">
                          <a:moveTo>
                            <a:pt x="28" y="731"/>
                          </a:moveTo>
                          <a:lnTo>
                            <a:pt x="6" y="644"/>
                          </a:lnTo>
                          <a:lnTo>
                            <a:pt x="0" y="560"/>
                          </a:lnTo>
                          <a:lnTo>
                            <a:pt x="3" y="503"/>
                          </a:lnTo>
                          <a:lnTo>
                            <a:pt x="17" y="450"/>
                          </a:lnTo>
                          <a:lnTo>
                            <a:pt x="38" y="393"/>
                          </a:lnTo>
                          <a:lnTo>
                            <a:pt x="70" y="336"/>
                          </a:lnTo>
                          <a:lnTo>
                            <a:pt x="113" y="275"/>
                          </a:lnTo>
                          <a:lnTo>
                            <a:pt x="155" y="228"/>
                          </a:lnTo>
                          <a:lnTo>
                            <a:pt x="206" y="178"/>
                          </a:lnTo>
                          <a:lnTo>
                            <a:pt x="265" y="138"/>
                          </a:lnTo>
                          <a:lnTo>
                            <a:pt x="324" y="102"/>
                          </a:lnTo>
                          <a:lnTo>
                            <a:pt x="386" y="73"/>
                          </a:lnTo>
                          <a:lnTo>
                            <a:pt x="465" y="48"/>
                          </a:lnTo>
                          <a:lnTo>
                            <a:pt x="553" y="25"/>
                          </a:lnTo>
                          <a:lnTo>
                            <a:pt x="629" y="10"/>
                          </a:lnTo>
                          <a:lnTo>
                            <a:pt x="722" y="0"/>
                          </a:lnTo>
                          <a:lnTo>
                            <a:pt x="841" y="0"/>
                          </a:lnTo>
                          <a:lnTo>
                            <a:pt x="930" y="12"/>
                          </a:lnTo>
                          <a:lnTo>
                            <a:pt x="1035" y="31"/>
                          </a:lnTo>
                          <a:lnTo>
                            <a:pt x="1140" y="67"/>
                          </a:lnTo>
                          <a:lnTo>
                            <a:pt x="1233" y="109"/>
                          </a:lnTo>
                          <a:lnTo>
                            <a:pt x="1296" y="149"/>
                          </a:lnTo>
                          <a:lnTo>
                            <a:pt x="1360" y="199"/>
                          </a:lnTo>
                          <a:lnTo>
                            <a:pt x="1410" y="246"/>
                          </a:lnTo>
                          <a:lnTo>
                            <a:pt x="1275" y="170"/>
                          </a:lnTo>
                          <a:lnTo>
                            <a:pt x="1203" y="138"/>
                          </a:lnTo>
                          <a:lnTo>
                            <a:pt x="1127" y="115"/>
                          </a:lnTo>
                          <a:lnTo>
                            <a:pt x="1030" y="92"/>
                          </a:lnTo>
                          <a:lnTo>
                            <a:pt x="938" y="83"/>
                          </a:lnTo>
                          <a:lnTo>
                            <a:pt x="837" y="81"/>
                          </a:lnTo>
                          <a:lnTo>
                            <a:pt x="760" y="83"/>
                          </a:lnTo>
                          <a:lnTo>
                            <a:pt x="679" y="92"/>
                          </a:lnTo>
                          <a:lnTo>
                            <a:pt x="599" y="109"/>
                          </a:lnTo>
                          <a:lnTo>
                            <a:pt x="523" y="128"/>
                          </a:lnTo>
                          <a:lnTo>
                            <a:pt x="440" y="159"/>
                          </a:lnTo>
                          <a:lnTo>
                            <a:pt x="374" y="189"/>
                          </a:lnTo>
                          <a:lnTo>
                            <a:pt x="320" y="223"/>
                          </a:lnTo>
                          <a:lnTo>
                            <a:pt x="257" y="262"/>
                          </a:lnTo>
                          <a:lnTo>
                            <a:pt x="206" y="303"/>
                          </a:lnTo>
                          <a:lnTo>
                            <a:pt x="155" y="361"/>
                          </a:lnTo>
                          <a:lnTo>
                            <a:pt x="110" y="422"/>
                          </a:lnTo>
                          <a:lnTo>
                            <a:pt x="80" y="479"/>
                          </a:lnTo>
                          <a:lnTo>
                            <a:pt x="55" y="549"/>
                          </a:lnTo>
                          <a:lnTo>
                            <a:pt x="38" y="632"/>
                          </a:lnTo>
                          <a:lnTo>
                            <a:pt x="28" y="731"/>
                          </a:lnTo>
                        </a:path>
                      </a:pathLst>
                    </a:custGeom>
                    <a:solidFill>
                      <a:srgbClr val="C0C0C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46" name="Freeform 34"/>
                    <p:cNvSpPr>
                      <a:spLocks/>
                    </p:cNvSpPr>
                    <p:nvPr/>
                  </p:nvSpPr>
                  <p:spPr bwMode="auto">
                    <a:xfrm>
                      <a:off x="3512" y="2017"/>
                      <a:ext cx="1555" cy="898"/>
                    </a:xfrm>
                    <a:custGeom>
                      <a:avLst/>
                      <a:gdLst>
                        <a:gd name="T0" fmla="*/ 0 w 1555"/>
                        <a:gd name="T1" fmla="*/ 545 h 898"/>
                        <a:gd name="T2" fmla="*/ 89 w 1555"/>
                        <a:gd name="T3" fmla="*/ 622 h 898"/>
                        <a:gd name="T4" fmla="*/ 185 w 1555"/>
                        <a:gd name="T5" fmla="*/ 690 h 898"/>
                        <a:gd name="T6" fmla="*/ 274 w 1555"/>
                        <a:gd name="T7" fmla="*/ 726 h 898"/>
                        <a:gd name="T8" fmla="*/ 401 w 1555"/>
                        <a:gd name="T9" fmla="*/ 770 h 898"/>
                        <a:gd name="T10" fmla="*/ 503 w 1555"/>
                        <a:gd name="T11" fmla="*/ 792 h 898"/>
                        <a:gd name="T12" fmla="*/ 595 w 1555"/>
                        <a:gd name="T13" fmla="*/ 801 h 898"/>
                        <a:gd name="T14" fmla="*/ 705 w 1555"/>
                        <a:gd name="T15" fmla="*/ 801 h 898"/>
                        <a:gd name="T16" fmla="*/ 784 w 1555"/>
                        <a:gd name="T17" fmla="*/ 794 h 898"/>
                        <a:gd name="T18" fmla="*/ 881 w 1555"/>
                        <a:gd name="T19" fmla="*/ 782 h 898"/>
                        <a:gd name="T20" fmla="*/ 978 w 1555"/>
                        <a:gd name="T21" fmla="*/ 759 h 898"/>
                        <a:gd name="T22" fmla="*/ 1060 w 1555"/>
                        <a:gd name="T23" fmla="*/ 726 h 898"/>
                        <a:gd name="T24" fmla="*/ 1134 w 1555"/>
                        <a:gd name="T25" fmla="*/ 692 h 898"/>
                        <a:gd name="T26" fmla="*/ 1203 w 1555"/>
                        <a:gd name="T27" fmla="*/ 658 h 898"/>
                        <a:gd name="T28" fmla="*/ 1270 w 1555"/>
                        <a:gd name="T29" fmla="*/ 606 h 898"/>
                        <a:gd name="T30" fmla="*/ 1337 w 1555"/>
                        <a:gd name="T31" fmla="*/ 549 h 898"/>
                        <a:gd name="T32" fmla="*/ 1389 w 1555"/>
                        <a:gd name="T33" fmla="*/ 494 h 898"/>
                        <a:gd name="T34" fmla="*/ 1418 w 1555"/>
                        <a:gd name="T35" fmla="*/ 440 h 898"/>
                        <a:gd name="T36" fmla="*/ 1456 w 1555"/>
                        <a:gd name="T37" fmla="*/ 353 h 898"/>
                        <a:gd name="T38" fmla="*/ 1481 w 1555"/>
                        <a:gd name="T39" fmla="*/ 263 h 898"/>
                        <a:gd name="T40" fmla="*/ 1487 w 1555"/>
                        <a:gd name="T41" fmla="*/ 183 h 898"/>
                        <a:gd name="T42" fmla="*/ 1469 w 1555"/>
                        <a:gd name="T43" fmla="*/ 96 h 898"/>
                        <a:gd name="T44" fmla="*/ 1431 w 1555"/>
                        <a:gd name="T45" fmla="*/ 0 h 898"/>
                        <a:gd name="T46" fmla="*/ 1469 w 1555"/>
                        <a:gd name="T47" fmla="*/ 52 h 898"/>
                        <a:gd name="T48" fmla="*/ 1511 w 1555"/>
                        <a:gd name="T49" fmla="*/ 126 h 898"/>
                        <a:gd name="T50" fmla="*/ 1532 w 1555"/>
                        <a:gd name="T51" fmla="*/ 192 h 898"/>
                        <a:gd name="T52" fmla="*/ 1554 w 1555"/>
                        <a:gd name="T53" fmla="*/ 257 h 898"/>
                        <a:gd name="T54" fmla="*/ 1550 w 1555"/>
                        <a:gd name="T55" fmla="*/ 312 h 898"/>
                        <a:gd name="T56" fmla="*/ 1546 w 1555"/>
                        <a:gd name="T57" fmla="*/ 385 h 898"/>
                        <a:gd name="T58" fmla="*/ 1494 w 1555"/>
                        <a:gd name="T59" fmla="*/ 526 h 898"/>
                        <a:gd name="T60" fmla="*/ 1444 w 1555"/>
                        <a:gd name="T61" fmla="*/ 602 h 898"/>
                        <a:gd name="T62" fmla="*/ 1381 w 1555"/>
                        <a:gd name="T63" fmla="*/ 669 h 898"/>
                        <a:gd name="T64" fmla="*/ 1312 w 1555"/>
                        <a:gd name="T65" fmla="*/ 726 h 898"/>
                        <a:gd name="T66" fmla="*/ 1245 w 1555"/>
                        <a:gd name="T67" fmla="*/ 770 h 898"/>
                        <a:gd name="T68" fmla="*/ 1150 w 1555"/>
                        <a:gd name="T69" fmla="*/ 817 h 898"/>
                        <a:gd name="T70" fmla="*/ 1060 w 1555"/>
                        <a:gd name="T71" fmla="*/ 850 h 898"/>
                        <a:gd name="T72" fmla="*/ 970 w 1555"/>
                        <a:gd name="T73" fmla="*/ 871 h 898"/>
                        <a:gd name="T74" fmla="*/ 856 w 1555"/>
                        <a:gd name="T75" fmla="*/ 894 h 898"/>
                        <a:gd name="T76" fmla="*/ 772 w 1555"/>
                        <a:gd name="T77" fmla="*/ 897 h 898"/>
                        <a:gd name="T78" fmla="*/ 680 w 1555"/>
                        <a:gd name="T79" fmla="*/ 897 h 898"/>
                        <a:gd name="T80" fmla="*/ 587 w 1555"/>
                        <a:gd name="T81" fmla="*/ 885 h 898"/>
                        <a:gd name="T82" fmla="*/ 487 w 1555"/>
                        <a:gd name="T83" fmla="*/ 869 h 898"/>
                        <a:gd name="T84" fmla="*/ 417 w 1555"/>
                        <a:gd name="T85" fmla="*/ 850 h 898"/>
                        <a:gd name="T86" fmla="*/ 329 w 1555"/>
                        <a:gd name="T87" fmla="*/ 814 h 898"/>
                        <a:gd name="T88" fmla="*/ 253 w 1555"/>
                        <a:gd name="T89" fmla="*/ 782 h 898"/>
                        <a:gd name="T90" fmla="*/ 181 w 1555"/>
                        <a:gd name="T91" fmla="*/ 737 h 898"/>
                        <a:gd name="T92" fmla="*/ 105 w 1555"/>
                        <a:gd name="T93" fmla="*/ 676 h 898"/>
                        <a:gd name="T94" fmla="*/ 34 w 1555"/>
                        <a:gd name="T95" fmla="*/ 600 h 898"/>
                        <a:gd name="T96" fmla="*/ 0 w 1555"/>
                        <a:gd name="T97" fmla="*/ 545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5" h="898">
                          <a:moveTo>
                            <a:pt x="0" y="545"/>
                          </a:moveTo>
                          <a:lnTo>
                            <a:pt x="89" y="622"/>
                          </a:lnTo>
                          <a:lnTo>
                            <a:pt x="185" y="690"/>
                          </a:lnTo>
                          <a:lnTo>
                            <a:pt x="274" y="726"/>
                          </a:lnTo>
                          <a:lnTo>
                            <a:pt x="401" y="770"/>
                          </a:lnTo>
                          <a:lnTo>
                            <a:pt x="503" y="792"/>
                          </a:lnTo>
                          <a:lnTo>
                            <a:pt x="595" y="801"/>
                          </a:lnTo>
                          <a:lnTo>
                            <a:pt x="705" y="801"/>
                          </a:lnTo>
                          <a:lnTo>
                            <a:pt x="784" y="794"/>
                          </a:lnTo>
                          <a:lnTo>
                            <a:pt x="881" y="782"/>
                          </a:lnTo>
                          <a:lnTo>
                            <a:pt x="978" y="759"/>
                          </a:lnTo>
                          <a:lnTo>
                            <a:pt x="1060" y="726"/>
                          </a:lnTo>
                          <a:lnTo>
                            <a:pt x="1134" y="692"/>
                          </a:lnTo>
                          <a:lnTo>
                            <a:pt x="1203" y="658"/>
                          </a:lnTo>
                          <a:lnTo>
                            <a:pt x="1270" y="606"/>
                          </a:lnTo>
                          <a:lnTo>
                            <a:pt x="1337" y="549"/>
                          </a:lnTo>
                          <a:lnTo>
                            <a:pt x="1389" y="494"/>
                          </a:lnTo>
                          <a:lnTo>
                            <a:pt x="1418" y="440"/>
                          </a:lnTo>
                          <a:lnTo>
                            <a:pt x="1456" y="353"/>
                          </a:lnTo>
                          <a:lnTo>
                            <a:pt x="1481" y="263"/>
                          </a:lnTo>
                          <a:lnTo>
                            <a:pt x="1487" y="183"/>
                          </a:lnTo>
                          <a:lnTo>
                            <a:pt x="1469" y="96"/>
                          </a:lnTo>
                          <a:lnTo>
                            <a:pt x="1431" y="0"/>
                          </a:lnTo>
                          <a:lnTo>
                            <a:pt x="1469" y="52"/>
                          </a:lnTo>
                          <a:lnTo>
                            <a:pt x="1511" y="126"/>
                          </a:lnTo>
                          <a:lnTo>
                            <a:pt x="1532" y="192"/>
                          </a:lnTo>
                          <a:lnTo>
                            <a:pt x="1554" y="257"/>
                          </a:lnTo>
                          <a:lnTo>
                            <a:pt x="1550" y="312"/>
                          </a:lnTo>
                          <a:lnTo>
                            <a:pt x="1546" y="385"/>
                          </a:lnTo>
                          <a:lnTo>
                            <a:pt x="1494" y="526"/>
                          </a:lnTo>
                          <a:lnTo>
                            <a:pt x="1444" y="602"/>
                          </a:lnTo>
                          <a:lnTo>
                            <a:pt x="1381" y="669"/>
                          </a:lnTo>
                          <a:lnTo>
                            <a:pt x="1312" y="726"/>
                          </a:lnTo>
                          <a:lnTo>
                            <a:pt x="1245" y="770"/>
                          </a:lnTo>
                          <a:lnTo>
                            <a:pt x="1150" y="817"/>
                          </a:lnTo>
                          <a:lnTo>
                            <a:pt x="1060" y="850"/>
                          </a:lnTo>
                          <a:lnTo>
                            <a:pt x="970" y="871"/>
                          </a:lnTo>
                          <a:lnTo>
                            <a:pt x="856" y="894"/>
                          </a:lnTo>
                          <a:lnTo>
                            <a:pt x="772" y="897"/>
                          </a:lnTo>
                          <a:lnTo>
                            <a:pt x="680" y="897"/>
                          </a:lnTo>
                          <a:lnTo>
                            <a:pt x="587" y="885"/>
                          </a:lnTo>
                          <a:lnTo>
                            <a:pt x="487" y="869"/>
                          </a:lnTo>
                          <a:lnTo>
                            <a:pt x="417" y="850"/>
                          </a:lnTo>
                          <a:lnTo>
                            <a:pt x="329" y="814"/>
                          </a:lnTo>
                          <a:lnTo>
                            <a:pt x="253" y="782"/>
                          </a:lnTo>
                          <a:lnTo>
                            <a:pt x="181" y="737"/>
                          </a:lnTo>
                          <a:lnTo>
                            <a:pt x="105" y="676"/>
                          </a:lnTo>
                          <a:lnTo>
                            <a:pt x="34" y="600"/>
                          </a:lnTo>
                          <a:lnTo>
                            <a:pt x="0" y="545"/>
                          </a:lnTo>
                        </a:path>
                      </a:pathLst>
                    </a:custGeom>
                    <a:solidFill>
                      <a:srgbClr val="C0C0C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53347" name="Group 35"/>
                  <p:cNvGrpSpPr>
                    <a:grpSpLocks/>
                  </p:cNvGrpSpPr>
                  <p:nvPr/>
                </p:nvGrpSpPr>
                <p:grpSpPr bwMode="auto">
                  <a:xfrm>
                    <a:off x="3414" y="1671"/>
                    <a:ext cx="1653" cy="1191"/>
                    <a:chOff x="3414" y="1671"/>
                    <a:chExt cx="1653" cy="1191"/>
                  </a:xfrm>
                </p:grpSpPr>
                <p:sp>
                  <p:nvSpPr>
                    <p:cNvPr id="653348" name="Freeform 36"/>
                    <p:cNvSpPr>
                      <a:spLocks/>
                    </p:cNvSpPr>
                    <p:nvPr/>
                  </p:nvSpPr>
                  <p:spPr bwMode="auto">
                    <a:xfrm>
                      <a:off x="3507" y="2564"/>
                      <a:ext cx="406" cy="298"/>
                    </a:xfrm>
                    <a:custGeom>
                      <a:avLst/>
                      <a:gdLst>
                        <a:gd name="T0" fmla="*/ 0 w 406"/>
                        <a:gd name="T1" fmla="*/ 0 h 298"/>
                        <a:gd name="T2" fmla="*/ 42 w 406"/>
                        <a:gd name="T3" fmla="*/ 60 h 298"/>
                        <a:gd name="T4" fmla="*/ 84 w 406"/>
                        <a:gd name="T5" fmla="*/ 106 h 298"/>
                        <a:gd name="T6" fmla="*/ 127 w 406"/>
                        <a:gd name="T7" fmla="*/ 147 h 298"/>
                        <a:gd name="T8" fmla="*/ 194 w 406"/>
                        <a:gd name="T9" fmla="*/ 198 h 298"/>
                        <a:gd name="T10" fmla="*/ 245 w 406"/>
                        <a:gd name="T11" fmla="*/ 229 h 298"/>
                        <a:gd name="T12" fmla="*/ 310 w 406"/>
                        <a:gd name="T13" fmla="*/ 261 h 298"/>
                        <a:gd name="T14" fmla="*/ 405 w 406"/>
                        <a:gd name="T15" fmla="*/ 297 h 298"/>
                        <a:gd name="T16" fmla="*/ 299 w 406"/>
                        <a:gd name="T17" fmla="*/ 189 h 298"/>
                        <a:gd name="T18" fmla="*/ 239 w 406"/>
                        <a:gd name="T19" fmla="*/ 162 h 298"/>
                        <a:gd name="T20" fmla="*/ 197 w 406"/>
                        <a:gd name="T21" fmla="*/ 140 h 298"/>
                        <a:gd name="T22" fmla="*/ 135 w 406"/>
                        <a:gd name="T23" fmla="*/ 107 h 298"/>
                        <a:gd name="T24" fmla="*/ 88 w 406"/>
                        <a:gd name="T25" fmla="*/ 73 h 298"/>
                        <a:gd name="T26" fmla="*/ 49 w 406"/>
                        <a:gd name="T27" fmla="*/ 45 h 298"/>
                        <a:gd name="T28" fmla="*/ 0 w 406"/>
                        <a:gd name="T2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6" h="298">
                          <a:moveTo>
                            <a:pt x="0" y="0"/>
                          </a:moveTo>
                          <a:lnTo>
                            <a:pt x="42" y="60"/>
                          </a:lnTo>
                          <a:lnTo>
                            <a:pt x="84" y="106"/>
                          </a:lnTo>
                          <a:lnTo>
                            <a:pt x="127" y="147"/>
                          </a:lnTo>
                          <a:lnTo>
                            <a:pt x="194" y="198"/>
                          </a:lnTo>
                          <a:lnTo>
                            <a:pt x="245" y="229"/>
                          </a:lnTo>
                          <a:lnTo>
                            <a:pt x="310" y="261"/>
                          </a:lnTo>
                          <a:lnTo>
                            <a:pt x="405" y="297"/>
                          </a:lnTo>
                          <a:lnTo>
                            <a:pt x="299" y="189"/>
                          </a:lnTo>
                          <a:lnTo>
                            <a:pt x="239" y="162"/>
                          </a:lnTo>
                          <a:lnTo>
                            <a:pt x="197" y="140"/>
                          </a:lnTo>
                          <a:lnTo>
                            <a:pt x="135" y="107"/>
                          </a:lnTo>
                          <a:lnTo>
                            <a:pt x="88" y="73"/>
                          </a:lnTo>
                          <a:lnTo>
                            <a:pt x="49" y="45"/>
                          </a:lnTo>
                          <a:lnTo>
                            <a:pt x="0" y="0"/>
                          </a:lnTo>
                        </a:path>
                      </a:pathLst>
                    </a:custGeom>
                    <a:solidFill>
                      <a:srgbClr val="80808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49" name="Freeform 37"/>
                    <p:cNvSpPr>
                      <a:spLocks/>
                    </p:cNvSpPr>
                    <p:nvPr/>
                  </p:nvSpPr>
                  <p:spPr bwMode="auto">
                    <a:xfrm>
                      <a:off x="4920" y="2010"/>
                      <a:ext cx="147" cy="584"/>
                    </a:xfrm>
                    <a:custGeom>
                      <a:avLst/>
                      <a:gdLst>
                        <a:gd name="T0" fmla="*/ 26 w 147"/>
                        <a:gd name="T1" fmla="*/ 0 h 584"/>
                        <a:gd name="T2" fmla="*/ 55 w 147"/>
                        <a:gd name="T3" fmla="*/ 40 h 584"/>
                        <a:gd name="T4" fmla="*/ 73 w 147"/>
                        <a:gd name="T5" fmla="*/ 74 h 584"/>
                        <a:gd name="T6" fmla="*/ 93 w 147"/>
                        <a:gd name="T7" fmla="*/ 110 h 584"/>
                        <a:gd name="T8" fmla="*/ 107 w 147"/>
                        <a:gd name="T9" fmla="*/ 143 h 584"/>
                        <a:gd name="T10" fmla="*/ 118 w 147"/>
                        <a:gd name="T11" fmla="*/ 176 h 584"/>
                        <a:gd name="T12" fmla="*/ 139 w 147"/>
                        <a:gd name="T13" fmla="*/ 232 h 584"/>
                        <a:gd name="T14" fmla="*/ 146 w 147"/>
                        <a:gd name="T15" fmla="*/ 288 h 584"/>
                        <a:gd name="T16" fmla="*/ 140 w 147"/>
                        <a:gd name="T17" fmla="*/ 373 h 584"/>
                        <a:gd name="T18" fmla="*/ 131 w 147"/>
                        <a:gd name="T19" fmla="*/ 430 h 584"/>
                        <a:gd name="T20" fmla="*/ 115 w 147"/>
                        <a:gd name="T21" fmla="*/ 477 h 584"/>
                        <a:gd name="T22" fmla="*/ 90 w 147"/>
                        <a:gd name="T23" fmla="*/ 527 h 584"/>
                        <a:gd name="T24" fmla="*/ 59 w 147"/>
                        <a:gd name="T25" fmla="*/ 583 h 584"/>
                        <a:gd name="T26" fmla="*/ 0 w 147"/>
                        <a:gd name="T27" fmla="*/ 472 h 584"/>
                        <a:gd name="T28" fmla="*/ 26 w 147"/>
                        <a:gd name="T29" fmla="*/ 425 h 584"/>
                        <a:gd name="T30" fmla="*/ 39 w 147"/>
                        <a:gd name="T31" fmla="*/ 400 h 584"/>
                        <a:gd name="T32" fmla="*/ 55 w 147"/>
                        <a:gd name="T33" fmla="*/ 367 h 584"/>
                        <a:gd name="T34" fmla="*/ 64 w 147"/>
                        <a:gd name="T35" fmla="*/ 332 h 584"/>
                        <a:gd name="T36" fmla="*/ 73 w 147"/>
                        <a:gd name="T37" fmla="*/ 280 h 584"/>
                        <a:gd name="T38" fmla="*/ 77 w 147"/>
                        <a:gd name="T39" fmla="*/ 236 h 584"/>
                        <a:gd name="T40" fmla="*/ 77 w 147"/>
                        <a:gd name="T41" fmla="*/ 171 h 584"/>
                        <a:gd name="T42" fmla="*/ 64 w 147"/>
                        <a:gd name="T43" fmla="*/ 113 h 584"/>
                        <a:gd name="T44" fmla="*/ 51 w 147"/>
                        <a:gd name="T45" fmla="*/ 64 h 584"/>
                        <a:gd name="T46" fmla="*/ 43 w 147"/>
                        <a:gd name="T47" fmla="*/ 39 h 584"/>
                        <a:gd name="T48" fmla="*/ 26 w 147"/>
                        <a:gd name="T4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584">
                          <a:moveTo>
                            <a:pt x="26" y="0"/>
                          </a:moveTo>
                          <a:lnTo>
                            <a:pt x="55" y="40"/>
                          </a:lnTo>
                          <a:lnTo>
                            <a:pt x="73" y="74"/>
                          </a:lnTo>
                          <a:lnTo>
                            <a:pt x="93" y="110"/>
                          </a:lnTo>
                          <a:lnTo>
                            <a:pt x="107" y="143"/>
                          </a:lnTo>
                          <a:lnTo>
                            <a:pt x="118" y="176"/>
                          </a:lnTo>
                          <a:lnTo>
                            <a:pt x="139" y="232"/>
                          </a:lnTo>
                          <a:lnTo>
                            <a:pt x="146" y="288"/>
                          </a:lnTo>
                          <a:lnTo>
                            <a:pt x="140" y="373"/>
                          </a:lnTo>
                          <a:lnTo>
                            <a:pt x="131" y="430"/>
                          </a:lnTo>
                          <a:lnTo>
                            <a:pt x="115" y="477"/>
                          </a:lnTo>
                          <a:lnTo>
                            <a:pt x="90" y="527"/>
                          </a:lnTo>
                          <a:lnTo>
                            <a:pt x="59" y="583"/>
                          </a:lnTo>
                          <a:lnTo>
                            <a:pt x="0" y="472"/>
                          </a:lnTo>
                          <a:lnTo>
                            <a:pt x="26" y="425"/>
                          </a:lnTo>
                          <a:lnTo>
                            <a:pt x="39" y="400"/>
                          </a:lnTo>
                          <a:lnTo>
                            <a:pt x="55" y="367"/>
                          </a:lnTo>
                          <a:lnTo>
                            <a:pt x="64" y="332"/>
                          </a:lnTo>
                          <a:lnTo>
                            <a:pt x="73" y="280"/>
                          </a:lnTo>
                          <a:lnTo>
                            <a:pt x="77" y="236"/>
                          </a:lnTo>
                          <a:lnTo>
                            <a:pt x="77" y="171"/>
                          </a:lnTo>
                          <a:lnTo>
                            <a:pt x="64" y="113"/>
                          </a:lnTo>
                          <a:lnTo>
                            <a:pt x="51" y="64"/>
                          </a:lnTo>
                          <a:lnTo>
                            <a:pt x="43" y="39"/>
                          </a:lnTo>
                          <a:lnTo>
                            <a:pt x="26" y="0"/>
                          </a:lnTo>
                        </a:path>
                      </a:pathLst>
                    </a:custGeom>
                    <a:solidFill>
                      <a:srgbClr val="80808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50" name="Freeform 38"/>
                    <p:cNvSpPr>
                      <a:spLocks/>
                    </p:cNvSpPr>
                    <p:nvPr/>
                  </p:nvSpPr>
                  <p:spPr bwMode="auto">
                    <a:xfrm>
                      <a:off x="4162" y="1671"/>
                      <a:ext cx="575" cy="178"/>
                    </a:xfrm>
                    <a:custGeom>
                      <a:avLst/>
                      <a:gdLst>
                        <a:gd name="T0" fmla="*/ 0 w 575"/>
                        <a:gd name="T1" fmla="*/ 0 h 178"/>
                        <a:gd name="T2" fmla="*/ 43 w 575"/>
                        <a:gd name="T3" fmla="*/ 64 h 178"/>
                        <a:gd name="T4" fmla="*/ 110 w 575"/>
                        <a:gd name="T5" fmla="*/ 62 h 178"/>
                        <a:gd name="T6" fmla="*/ 173 w 575"/>
                        <a:gd name="T7" fmla="*/ 64 h 178"/>
                        <a:gd name="T8" fmla="*/ 229 w 575"/>
                        <a:gd name="T9" fmla="*/ 71 h 178"/>
                        <a:gd name="T10" fmla="*/ 283 w 575"/>
                        <a:gd name="T11" fmla="*/ 78 h 178"/>
                        <a:gd name="T12" fmla="*/ 337 w 575"/>
                        <a:gd name="T13" fmla="*/ 90 h 178"/>
                        <a:gd name="T14" fmla="*/ 374 w 575"/>
                        <a:gd name="T15" fmla="*/ 98 h 178"/>
                        <a:gd name="T16" fmla="*/ 421 w 575"/>
                        <a:gd name="T17" fmla="*/ 113 h 178"/>
                        <a:gd name="T18" fmla="*/ 476 w 575"/>
                        <a:gd name="T19" fmla="*/ 133 h 178"/>
                        <a:gd name="T20" fmla="*/ 574 w 575"/>
                        <a:gd name="T21" fmla="*/ 177 h 178"/>
                        <a:gd name="T22" fmla="*/ 516 w 575"/>
                        <a:gd name="T23" fmla="*/ 131 h 178"/>
                        <a:gd name="T24" fmla="*/ 478 w 575"/>
                        <a:gd name="T25" fmla="*/ 109 h 178"/>
                        <a:gd name="T26" fmla="*/ 425 w 575"/>
                        <a:gd name="T27" fmla="*/ 84 h 178"/>
                        <a:gd name="T28" fmla="*/ 394 w 575"/>
                        <a:gd name="T29" fmla="*/ 70 h 178"/>
                        <a:gd name="T30" fmla="*/ 321 w 575"/>
                        <a:gd name="T31" fmla="*/ 43 h 178"/>
                        <a:gd name="T32" fmla="*/ 275 w 575"/>
                        <a:gd name="T33" fmla="*/ 30 h 178"/>
                        <a:gd name="T34" fmla="*/ 237 w 575"/>
                        <a:gd name="T35" fmla="*/ 21 h 178"/>
                        <a:gd name="T36" fmla="*/ 202 w 575"/>
                        <a:gd name="T37" fmla="*/ 15 h 178"/>
                        <a:gd name="T38" fmla="*/ 147 w 575"/>
                        <a:gd name="T39" fmla="*/ 7 h 178"/>
                        <a:gd name="T40" fmla="*/ 89 w 575"/>
                        <a:gd name="T41" fmla="*/ 1 h 178"/>
                        <a:gd name="T42" fmla="*/ 24 w 575"/>
                        <a:gd name="T43" fmla="*/ 0 h 178"/>
                        <a:gd name="T44" fmla="*/ 0 w 575"/>
                        <a:gd name="T45"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75" h="178">
                          <a:moveTo>
                            <a:pt x="0" y="0"/>
                          </a:moveTo>
                          <a:lnTo>
                            <a:pt x="43" y="64"/>
                          </a:lnTo>
                          <a:lnTo>
                            <a:pt x="110" y="62"/>
                          </a:lnTo>
                          <a:lnTo>
                            <a:pt x="173" y="64"/>
                          </a:lnTo>
                          <a:lnTo>
                            <a:pt x="229" y="71"/>
                          </a:lnTo>
                          <a:lnTo>
                            <a:pt x="283" y="78"/>
                          </a:lnTo>
                          <a:lnTo>
                            <a:pt x="337" y="90"/>
                          </a:lnTo>
                          <a:lnTo>
                            <a:pt x="374" y="98"/>
                          </a:lnTo>
                          <a:lnTo>
                            <a:pt x="421" y="113"/>
                          </a:lnTo>
                          <a:lnTo>
                            <a:pt x="476" y="133"/>
                          </a:lnTo>
                          <a:lnTo>
                            <a:pt x="574" y="177"/>
                          </a:lnTo>
                          <a:lnTo>
                            <a:pt x="516" y="131"/>
                          </a:lnTo>
                          <a:lnTo>
                            <a:pt x="478" y="109"/>
                          </a:lnTo>
                          <a:lnTo>
                            <a:pt x="425" y="84"/>
                          </a:lnTo>
                          <a:lnTo>
                            <a:pt x="394" y="70"/>
                          </a:lnTo>
                          <a:lnTo>
                            <a:pt x="321" y="43"/>
                          </a:lnTo>
                          <a:lnTo>
                            <a:pt x="275" y="30"/>
                          </a:lnTo>
                          <a:lnTo>
                            <a:pt x="237" y="21"/>
                          </a:lnTo>
                          <a:lnTo>
                            <a:pt x="202" y="15"/>
                          </a:lnTo>
                          <a:lnTo>
                            <a:pt x="147" y="7"/>
                          </a:lnTo>
                          <a:lnTo>
                            <a:pt x="89" y="1"/>
                          </a:lnTo>
                          <a:lnTo>
                            <a:pt x="24" y="0"/>
                          </a:lnTo>
                          <a:lnTo>
                            <a:pt x="0" y="0"/>
                          </a:lnTo>
                        </a:path>
                      </a:pathLst>
                    </a:custGeom>
                    <a:solidFill>
                      <a:srgbClr val="80808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51" name="Freeform 39"/>
                    <p:cNvSpPr>
                      <a:spLocks/>
                    </p:cNvSpPr>
                    <p:nvPr/>
                  </p:nvSpPr>
                  <p:spPr bwMode="auto">
                    <a:xfrm>
                      <a:off x="3414" y="1920"/>
                      <a:ext cx="185" cy="415"/>
                    </a:xfrm>
                    <a:custGeom>
                      <a:avLst/>
                      <a:gdLst>
                        <a:gd name="T0" fmla="*/ 0 w 185"/>
                        <a:gd name="T1" fmla="*/ 317 h 415"/>
                        <a:gd name="T2" fmla="*/ 3 w 185"/>
                        <a:gd name="T3" fmla="*/ 285 h 415"/>
                        <a:gd name="T4" fmla="*/ 6 w 185"/>
                        <a:gd name="T5" fmla="*/ 250 h 415"/>
                        <a:gd name="T6" fmla="*/ 19 w 185"/>
                        <a:gd name="T7" fmla="*/ 194 h 415"/>
                        <a:gd name="T8" fmla="*/ 32 w 185"/>
                        <a:gd name="T9" fmla="*/ 149 h 415"/>
                        <a:gd name="T10" fmla="*/ 53 w 185"/>
                        <a:gd name="T11" fmla="*/ 107 h 415"/>
                        <a:gd name="T12" fmla="*/ 78 w 185"/>
                        <a:gd name="T13" fmla="*/ 67 h 415"/>
                        <a:gd name="T14" fmla="*/ 101 w 185"/>
                        <a:gd name="T15" fmla="*/ 34 h 415"/>
                        <a:gd name="T16" fmla="*/ 130 w 185"/>
                        <a:gd name="T17" fmla="*/ 0 h 415"/>
                        <a:gd name="T18" fmla="*/ 184 w 185"/>
                        <a:gd name="T19" fmla="*/ 54 h 415"/>
                        <a:gd name="T20" fmla="*/ 152 w 185"/>
                        <a:gd name="T21" fmla="*/ 85 h 415"/>
                        <a:gd name="T22" fmla="*/ 130 w 185"/>
                        <a:gd name="T23" fmla="*/ 114 h 415"/>
                        <a:gd name="T24" fmla="*/ 111 w 185"/>
                        <a:gd name="T25" fmla="*/ 140 h 415"/>
                        <a:gd name="T26" fmla="*/ 85 w 185"/>
                        <a:gd name="T27" fmla="*/ 179 h 415"/>
                        <a:gd name="T28" fmla="*/ 67 w 185"/>
                        <a:gd name="T29" fmla="*/ 212 h 415"/>
                        <a:gd name="T30" fmla="*/ 57 w 185"/>
                        <a:gd name="T31" fmla="*/ 243 h 415"/>
                        <a:gd name="T32" fmla="*/ 44 w 185"/>
                        <a:gd name="T33" fmla="*/ 276 h 415"/>
                        <a:gd name="T34" fmla="*/ 36 w 185"/>
                        <a:gd name="T35" fmla="*/ 311 h 415"/>
                        <a:gd name="T36" fmla="*/ 30 w 185"/>
                        <a:gd name="T37" fmla="*/ 354 h 415"/>
                        <a:gd name="T38" fmla="*/ 23 w 185"/>
                        <a:gd name="T39" fmla="*/ 396 h 415"/>
                        <a:gd name="T40" fmla="*/ 13 w 185"/>
                        <a:gd name="T41" fmla="*/ 414 h 415"/>
                        <a:gd name="T42" fmla="*/ 0 w 185"/>
                        <a:gd name="T43" fmla="*/ 317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5" h="415">
                          <a:moveTo>
                            <a:pt x="0" y="317"/>
                          </a:moveTo>
                          <a:lnTo>
                            <a:pt x="3" y="285"/>
                          </a:lnTo>
                          <a:lnTo>
                            <a:pt x="6" y="250"/>
                          </a:lnTo>
                          <a:lnTo>
                            <a:pt x="19" y="194"/>
                          </a:lnTo>
                          <a:lnTo>
                            <a:pt x="32" y="149"/>
                          </a:lnTo>
                          <a:lnTo>
                            <a:pt x="53" y="107"/>
                          </a:lnTo>
                          <a:lnTo>
                            <a:pt x="78" y="67"/>
                          </a:lnTo>
                          <a:lnTo>
                            <a:pt x="101" y="34"/>
                          </a:lnTo>
                          <a:lnTo>
                            <a:pt x="130" y="0"/>
                          </a:lnTo>
                          <a:lnTo>
                            <a:pt x="184" y="54"/>
                          </a:lnTo>
                          <a:lnTo>
                            <a:pt x="152" y="85"/>
                          </a:lnTo>
                          <a:lnTo>
                            <a:pt x="130" y="114"/>
                          </a:lnTo>
                          <a:lnTo>
                            <a:pt x="111" y="140"/>
                          </a:lnTo>
                          <a:lnTo>
                            <a:pt x="85" y="179"/>
                          </a:lnTo>
                          <a:lnTo>
                            <a:pt x="67" y="212"/>
                          </a:lnTo>
                          <a:lnTo>
                            <a:pt x="57" y="243"/>
                          </a:lnTo>
                          <a:lnTo>
                            <a:pt x="44" y="276"/>
                          </a:lnTo>
                          <a:lnTo>
                            <a:pt x="36" y="311"/>
                          </a:lnTo>
                          <a:lnTo>
                            <a:pt x="30" y="354"/>
                          </a:lnTo>
                          <a:lnTo>
                            <a:pt x="23" y="396"/>
                          </a:lnTo>
                          <a:lnTo>
                            <a:pt x="13" y="414"/>
                          </a:lnTo>
                          <a:lnTo>
                            <a:pt x="0" y="317"/>
                          </a:lnTo>
                        </a:path>
                      </a:pathLst>
                    </a:custGeom>
                    <a:solidFill>
                      <a:srgbClr val="80808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sp>
              <p:nvSpPr>
                <p:cNvPr id="653352" name="Oval 40"/>
                <p:cNvSpPr>
                  <a:spLocks noChangeArrowheads="1"/>
                </p:cNvSpPr>
                <p:nvPr/>
              </p:nvSpPr>
              <p:spPr bwMode="auto">
                <a:xfrm>
                  <a:off x="3440" y="1736"/>
                  <a:ext cx="1629" cy="1181"/>
                </a:xfrm>
                <a:prstGeom prst="ellipse">
                  <a:avLst/>
                </a:pr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53353" name="Group 41"/>
                <p:cNvGrpSpPr>
                  <a:grpSpLocks/>
                </p:cNvGrpSpPr>
                <p:nvPr/>
              </p:nvGrpSpPr>
              <p:grpSpPr bwMode="auto">
                <a:xfrm>
                  <a:off x="3372" y="1640"/>
                  <a:ext cx="1630" cy="1181"/>
                  <a:chOff x="3372" y="1640"/>
                  <a:chExt cx="1630" cy="1181"/>
                </a:xfrm>
              </p:grpSpPr>
              <p:sp>
                <p:nvSpPr>
                  <p:cNvPr id="653354" name="Oval 42"/>
                  <p:cNvSpPr>
                    <a:spLocks noChangeArrowheads="1"/>
                  </p:cNvSpPr>
                  <p:nvPr/>
                </p:nvSpPr>
                <p:spPr bwMode="auto">
                  <a:xfrm>
                    <a:off x="3397" y="1668"/>
                    <a:ext cx="1576" cy="1129"/>
                  </a:xfrm>
                  <a:prstGeom prst="ellipse">
                    <a:avLst/>
                  </a:prstGeom>
                  <a:noFill/>
                  <a:ln w="101600">
                    <a:solidFill>
                      <a:srgbClr val="9F9F9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3355" name="Oval 43"/>
                  <p:cNvSpPr>
                    <a:spLocks noChangeArrowheads="1"/>
                  </p:cNvSpPr>
                  <p:nvPr/>
                </p:nvSpPr>
                <p:spPr bwMode="auto">
                  <a:xfrm>
                    <a:off x="3372" y="1640"/>
                    <a:ext cx="1630" cy="1181"/>
                  </a:xfrm>
                  <a:prstGeom prst="ellipse">
                    <a:avLst/>
                  </a:pr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3356" name="Oval 44"/>
                  <p:cNvSpPr>
                    <a:spLocks noChangeArrowheads="1"/>
                  </p:cNvSpPr>
                  <p:nvPr/>
                </p:nvSpPr>
                <p:spPr bwMode="auto">
                  <a:xfrm>
                    <a:off x="3418" y="1673"/>
                    <a:ext cx="1536" cy="1116"/>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grpSp>
          <p:grpSp>
            <p:nvGrpSpPr>
              <p:cNvPr id="653357" name="Group 45"/>
              <p:cNvGrpSpPr>
                <a:grpSpLocks/>
              </p:cNvGrpSpPr>
              <p:nvPr/>
            </p:nvGrpSpPr>
            <p:grpSpPr bwMode="auto">
              <a:xfrm>
                <a:off x="4535" y="2749"/>
                <a:ext cx="837" cy="991"/>
                <a:chOff x="4535" y="2749"/>
                <a:chExt cx="837" cy="991"/>
              </a:xfrm>
            </p:grpSpPr>
            <p:sp>
              <p:nvSpPr>
                <p:cNvPr id="653358" name="Freeform 46"/>
                <p:cNvSpPr>
                  <a:spLocks/>
                </p:cNvSpPr>
                <p:nvPr/>
              </p:nvSpPr>
              <p:spPr bwMode="auto">
                <a:xfrm>
                  <a:off x="4546" y="2803"/>
                  <a:ext cx="793" cy="865"/>
                </a:xfrm>
                <a:custGeom>
                  <a:avLst/>
                  <a:gdLst>
                    <a:gd name="T0" fmla="*/ 0 w 793"/>
                    <a:gd name="T1" fmla="*/ 63 h 865"/>
                    <a:gd name="T2" fmla="*/ 562 w 793"/>
                    <a:gd name="T3" fmla="*/ 864 h 865"/>
                    <a:gd name="T4" fmla="*/ 792 w 793"/>
                    <a:gd name="T5" fmla="*/ 775 h 865"/>
                    <a:gd name="T6" fmla="*/ 228 w 793"/>
                    <a:gd name="T7" fmla="*/ 0 h 865"/>
                    <a:gd name="T8" fmla="*/ 0 w 793"/>
                    <a:gd name="T9" fmla="*/ 63 h 865"/>
                  </a:gdLst>
                  <a:ahLst/>
                  <a:cxnLst>
                    <a:cxn ang="0">
                      <a:pos x="T0" y="T1"/>
                    </a:cxn>
                    <a:cxn ang="0">
                      <a:pos x="T2" y="T3"/>
                    </a:cxn>
                    <a:cxn ang="0">
                      <a:pos x="T4" y="T5"/>
                    </a:cxn>
                    <a:cxn ang="0">
                      <a:pos x="T6" y="T7"/>
                    </a:cxn>
                    <a:cxn ang="0">
                      <a:pos x="T8" y="T9"/>
                    </a:cxn>
                  </a:cxnLst>
                  <a:rect l="0" t="0" r="r" b="b"/>
                  <a:pathLst>
                    <a:path w="793" h="865">
                      <a:moveTo>
                        <a:pt x="0" y="63"/>
                      </a:moveTo>
                      <a:lnTo>
                        <a:pt x="562" y="864"/>
                      </a:lnTo>
                      <a:lnTo>
                        <a:pt x="792" y="775"/>
                      </a:lnTo>
                      <a:lnTo>
                        <a:pt x="228" y="0"/>
                      </a:lnTo>
                      <a:lnTo>
                        <a:pt x="0" y="63"/>
                      </a:lnTo>
                    </a:path>
                  </a:pathLst>
                </a:custGeom>
                <a:solidFill>
                  <a:srgbClr val="5F3F1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59" name="Arc 47"/>
                <p:cNvSpPr>
                  <a:spLocks/>
                </p:cNvSpPr>
                <p:nvPr/>
              </p:nvSpPr>
              <p:spPr bwMode="auto">
                <a:xfrm>
                  <a:off x="4535" y="2749"/>
                  <a:ext cx="249" cy="117"/>
                </a:xfrm>
                <a:custGeom>
                  <a:avLst/>
                  <a:gdLst>
                    <a:gd name="G0" fmla="+- 21600 0 0"/>
                    <a:gd name="G1" fmla="+- 21600 0 0"/>
                    <a:gd name="G2" fmla="+- 21600 0 0"/>
                    <a:gd name="T0" fmla="*/ 803 w 42091"/>
                    <a:gd name="T1" fmla="*/ 27434 h 27434"/>
                    <a:gd name="T2" fmla="*/ 42091 w 42091"/>
                    <a:gd name="T3" fmla="*/ 14767 h 27434"/>
                    <a:gd name="T4" fmla="*/ 21600 w 42091"/>
                    <a:gd name="T5" fmla="*/ 21600 h 27434"/>
                  </a:gdLst>
                  <a:ahLst/>
                  <a:cxnLst>
                    <a:cxn ang="0">
                      <a:pos x="T0" y="T1"/>
                    </a:cxn>
                    <a:cxn ang="0">
                      <a:pos x="T2" y="T3"/>
                    </a:cxn>
                    <a:cxn ang="0">
                      <a:pos x="T4" y="T5"/>
                    </a:cxn>
                  </a:cxnLst>
                  <a:rect l="0" t="0" r="r" b="b"/>
                  <a:pathLst>
                    <a:path w="42091" h="27434" fill="none" extrusionOk="0">
                      <a:moveTo>
                        <a:pt x="802" y="27434"/>
                      </a:moveTo>
                      <a:cubicBezTo>
                        <a:pt x="270" y="25535"/>
                        <a:pt x="0" y="23572"/>
                        <a:pt x="0" y="21600"/>
                      </a:cubicBezTo>
                      <a:cubicBezTo>
                        <a:pt x="0" y="9670"/>
                        <a:pt x="9670" y="0"/>
                        <a:pt x="21600" y="0"/>
                      </a:cubicBezTo>
                      <a:cubicBezTo>
                        <a:pt x="30896" y="0"/>
                        <a:pt x="39149" y="5948"/>
                        <a:pt x="42090" y="14767"/>
                      </a:cubicBezTo>
                    </a:path>
                    <a:path w="42091" h="27434" stroke="0" extrusionOk="0">
                      <a:moveTo>
                        <a:pt x="802" y="27434"/>
                      </a:moveTo>
                      <a:cubicBezTo>
                        <a:pt x="270" y="25535"/>
                        <a:pt x="0" y="23572"/>
                        <a:pt x="0" y="21600"/>
                      </a:cubicBezTo>
                      <a:cubicBezTo>
                        <a:pt x="0" y="9670"/>
                        <a:pt x="9670" y="0"/>
                        <a:pt x="21600" y="0"/>
                      </a:cubicBezTo>
                      <a:cubicBezTo>
                        <a:pt x="30896" y="0"/>
                        <a:pt x="39149" y="5948"/>
                        <a:pt x="42090" y="14767"/>
                      </a:cubicBezTo>
                      <a:lnTo>
                        <a:pt x="21600" y="21600"/>
                      </a:lnTo>
                      <a:close/>
                    </a:path>
                  </a:pathLst>
                </a:custGeom>
                <a:solidFill>
                  <a:srgbClr val="5F3F1F"/>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60" name="Arc 48"/>
                <p:cNvSpPr>
                  <a:spLocks/>
                </p:cNvSpPr>
                <p:nvPr/>
              </p:nvSpPr>
              <p:spPr bwMode="auto">
                <a:xfrm>
                  <a:off x="4546" y="2765"/>
                  <a:ext cx="240" cy="105"/>
                </a:xfrm>
                <a:custGeom>
                  <a:avLst/>
                  <a:gdLst>
                    <a:gd name="G0" fmla="+- 21600 0 0"/>
                    <a:gd name="G1" fmla="+- 21600 0 0"/>
                    <a:gd name="G2" fmla="+- 21600 0 0"/>
                    <a:gd name="T0" fmla="*/ 117 w 42015"/>
                    <a:gd name="T1" fmla="*/ 23841 h 23841"/>
                    <a:gd name="T2" fmla="*/ 42015 w 42015"/>
                    <a:gd name="T3" fmla="*/ 14545 h 23841"/>
                    <a:gd name="T4" fmla="*/ 21600 w 42015"/>
                    <a:gd name="T5" fmla="*/ 21600 h 23841"/>
                  </a:gdLst>
                  <a:ahLst/>
                  <a:cxnLst>
                    <a:cxn ang="0">
                      <a:pos x="T0" y="T1"/>
                    </a:cxn>
                    <a:cxn ang="0">
                      <a:pos x="T2" y="T3"/>
                    </a:cxn>
                    <a:cxn ang="0">
                      <a:pos x="T4" y="T5"/>
                    </a:cxn>
                  </a:cxnLst>
                  <a:rect l="0" t="0" r="r" b="b"/>
                  <a:pathLst>
                    <a:path w="42015" h="23841" fill="none" extrusionOk="0">
                      <a:moveTo>
                        <a:pt x="116" y="23841"/>
                      </a:moveTo>
                      <a:cubicBezTo>
                        <a:pt x="38" y="23096"/>
                        <a:pt x="0" y="22348"/>
                        <a:pt x="0" y="21600"/>
                      </a:cubicBezTo>
                      <a:cubicBezTo>
                        <a:pt x="0" y="9670"/>
                        <a:pt x="9670" y="0"/>
                        <a:pt x="21600" y="0"/>
                      </a:cubicBezTo>
                      <a:cubicBezTo>
                        <a:pt x="30810" y="0"/>
                        <a:pt x="39007" y="5839"/>
                        <a:pt x="42015" y="14544"/>
                      </a:cubicBezTo>
                    </a:path>
                    <a:path w="42015" h="23841" stroke="0" extrusionOk="0">
                      <a:moveTo>
                        <a:pt x="116" y="23841"/>
                      </a:moveTo>
                      <a:cubicBezTo>
                        <a:pt x="38" y="23096"/>
                        <a:pt x="0" y="22348"/>
                        <a:pt x="0" y="21600"/>
                      </a:cubicBezTo>
                      <a:cubicBezTo>
                        <a:pt x="0" y="9670"/>
                        <a:pt x="9670" y="0"/>
                        <a:pt x="21600" y="0"/>
                      </a:cubicBezTo>
                      <a:cubicBezTo>
                        <a:pt x="30810" y="0"/>
                        <a:pt x="39007" y="5839"/>
                        <a:pt x="42015" y="14544"/>
                      </a:cubicBezTo>
                      <a:lnTo>
                        <a:pt x="21600" y="21600"/>
                      </a:lnTo>
                      <a:close/>
                    </a:path>
                  </a:pathLst>
                </a:custGeom>
                <a:solidFill>
                  <a:srgbClr val="5F3F1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61" name="Freeform 49"/>
                <p:cNvSpPr>
                  <a:spLocks/>
                </p:cNvSpPr>
                <p:nvPr/>
              </p:nvSpPr>
              <p:spPr bwMode="auto">
                <a:xfrm>
                  <a:off x="4540" y="2765"/>
                  <a:ext cx="150" cy="222"/>
                </a:xfrm>
                <a:custGeom>
                  <a:avLst/>
                  <a:gdLst>
                    <a:gd name="T0" fmla="*/ 2 w 150"/>
                    <a:gd name="T1" fmla="*/ 102 h 222"/>
                    <a:gd name="T2" fmla="*/ 0 w 150"/>
                    <a:gd name="T3" fmla="*/ 87 h 222"/>
                    <a:gd name="T4" fmla="*/ 0 w 150"/>
                    <a:gd name="T5" fmla="*/ 73 h 222"/>
                    <a:gd name="T6" fmla="*/ 1 w 150"/>
                    <a:gd name="T7" fmla="*/ 62 h 222"/>
                    <a:gd name="T8" fmla="*/ 7 w 150"/>
                    <a:gd name="T9" fmla="*/ 45 h 222"/>
                    <a:gd name="T10" fmla="*/ 15 w 150"/>
                    <a:gd name="T11" fmla="*/ 31 h 222"/>
                    <a:gd name="T12" fmla="*/ 29 w 150"/>
                    <a:gd name="T13" fmla="*/ 17 h 222"/>
                    <a:gd name="T14" fmla="*/ 42 w 150"/>
                    <a:gd name="T15" fmla="*/ 7 h 222"/>
                    <a:gd name="T16" fmla="*/ 56 w 150"/>
                    <a:gd name="T17" fmla="*/ 0 h 222"/>
                    <a:gd name="T18" fmla="*/ 149 w 150"/>
                    <a:gd name="T19" fmla="*/ 120 h 222"/>
                    <a:gd name="T20" fmla="*/ 131 w 150"/>
                    <a:gd name="T21" fmla="*/ 127 h 222"/>
                    <a:gd name="T22" fmla="*/ 119 w 150"/>
                    <a:gd name="T23" fmla="*/ 135 h 222"/>
                    <a:gd name="T24" fmla="*/ 108 w 150"/>
                    <a:gd name="T25" fmla="*/ 144 h 222"/>
                    <a:gd name="T26" fmla="*/ 100 w 150"/>
                    <a:gd name="T27" fmla="*/ 154 h 222"/>
                    <a:gd name="T28" fmla="*/ 90 w 150"/>
                    <a:gd name="T29" fmla="*/ 174 h 222"/>
                    <a:gd name="T30" fmla="*/ 85 w 150"/>
                    <a:gd name="T31" fmla="*/ 200 h 222"/>
                    <a:gd name="T32" fmla="*/ 85 w 150"/>
                    <a:gd name="T33" fmla="*/ 221 h 222"/>
                    <a:gd name="T34" fmla="*/ 2 w 150"/>
                    <a:gd name="T35" fmla="*/ 10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0" h="222">
                      <a:moveTo>
                        <a:pt x="2" y="102"/>
                      </a:moveTo>
                      <a:lnTo>
                        <a:pt x="0" y="87"/>
                      </a:lnTo>
                      <a:lnTo>
                        <a:pt x="0" y="73"/>
                      </a:lnTo>
                      <a:lnTo>
                        <a:pt x="1" y="62"/>
                      </a:lnTo>
                      <a:lnTo>
                        <a:pt x="7" y="45"/>
                      </a:lnTo>
                      <a:lnTo>
                        <a:pt x="15" y="31"/>
                      </a:lnTo>
                      <a:lnTo>
                        <a:pt x="29" y="17"/>
                      </a:lnTo>
                      <a:lnTo>
                        <a:pt x="42" y="7"/>
                      </a:lnTo>
                      <a:lnTo>
                        <a:pt x="56" y="0"/>
                      </a:lnTo>
                      <a:lnTo>
                        <a:pt x="149" y="120"/>
                      </a:lnTo>
                      <a:lnTo>
                        <a:pt x="131" y="127"/>
                      </a:lnTo>
                      <a:lnTo>
                        <a:pt x="119" y="135"/>
                      </a:lnTo>
                      <a:lnTo>
                        <a:pt x="108" y="144"/>
                      </a:lnTo>
                      <a:lnTo>
                        <a:pt x="100" y="154"/>
                      </a:lnTo>
                      <a:lnTo>
                        <a:pt x="90" y="174"/>
                      </a:lnTo>
                      <a:lnTo>
                        <a:pt x="85" y="200"/>
                      </a:lnTo>
                      <a:lnTo>
                        <a:pt x="85" y="221"/>
                      </a:lnTo>
                      <a:lnTo>
                        <a:pt x="2" y="102"/>
                      </a:lnTo>
                    </a:path>
                  </a:pathLst>
                </a:custGeom>
                <a:solidFill>
                  <a:srgbClr val="3F1F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62" name="Arc 50"/>
                <p:cNvSpPr>
                  <a:spLocks/>
                </p:cNvSpPr>
                <p:nvPr/>
              </p:nvSpPr>
              <p:spPr bwMode="auto">
                <a:xfrm>
                  <a:off x="4535" y="2754"/>
                  <a:ext cx="128" cy="110"/>
                </a:xfrm>
                <a:custGeom>
                  <a:avLst/>
                  <a:gdLst>
                    <a:gd name="G0" fmla="+- 21600 0 0"/>
                    <a:gd name="G1" fmla="+- 20191 0 0"/>
                    <a:gd name="G2" fmla="+- 21600 0 0"/>
                    <a:gd name="T0" fmla="*/ 743 w 21600"/>
                    <a:gd name="T1" fmla="*/ 25807 h 25807"/>
                    <a:gd name="T2" fmla="*/ 13927 w 21600"/>
                    <a:gd name="T3" fmla="*/ 0 h 25807"/>
                    <a:gd name="T4" fmla="*/ 21600 w 21600"/>
                    <a:gd name="T5" fmla="*/ 20191 h 25807"/>
                  </a:gdLst>
                  <a:ahLst/>
                  <a:cxnLst>
                    <a:cxn ang="0">
                      <a:pos x="T0" y="T1"/>
                    </a:cxn>
                    <a:cxn ang="0">
                      <a:pos x="T2" y="T3"/>
                    </a:cxn>
                    <a:cxn ang="0">
                      <a:pos x="T4" y="T5"/>
                    </a:cxn>
                  </a:cxnLst>
                  <a:rect l="0" t="0" r="r" b="b"/>
                  <a:pathLst>
                    <a:path w="21600" h="25807" fill="none" extrusionOk="0">
                      <a:moveTo>
                        <a:pt x="742" y="25807"/>
                      </a:moveTo>
                      <a:cubicBezTo>
                        <a:pt x="249" y="23975"/>
                        <a:pt x="0" y="22087"/>
                        <a:pt x="0" y="20191"/>
                      </a:cubicBezTo>
                      <a:cubicBezTo>
                        <a:pt x="0" y="11221"/>
                        <a:pt x="5542" y="3185"/>
                        <a:pt x="13926" y="-1"/>
                      </a:cubicBezTo>
                    </a:path>
                    <a:path w="21600" h="25807" stroke="0" extrusionOk="0">
                      <a:moveTo>
                        <a:pt x="742" y="25807"/>
                      </a:moveTo>
                      <a:cubicBezTo>
                        <a:pt x="249" y="23975"/>
                        <a:pt x="0" y="22087"/>
                        <a:pt x="0" y="20191"/>
                      </a:cubicBezTo>
                      <a:cubicBezTo>
                        <a:pt x="0" y="11221"/>
                        <a:pt x="5542" y="3185"/>
                        <a:pt x="13926" y="-1"/>
                      </a:cubicBezTo>
                      <a:lnTo>
                        <a:pt x="21600" y="20191"/>
                      </a:lnTo>
                      <a:close/>
                    </a:path>
                  </a:pathLst>
                </a:custGeom>
                <a:noFill/>
                <a:ln w="12700" cap="rnd">
                  <a:solidFill>
                    <a:srgbClr val="000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63" name="Arc 51"/>
                <p:cNvSpPr>
                  <a:spLocks/>
                </p:cNvSpPr>
                <p:nvPr/>
              </p:nvSpPr>
              <p:spPr bwMode="auto">
                <a:xfrm>
                  <a:off x="4622" y="2869"/>
                  <a:ext cx="251" cy="114"/>
                </a:xfrm>
                <a:custGeom>
                  <a:avLst/>
                  <a:gdLst>
                    <a:gd name="G0" fmla="+- 21600 0 0"/>
                    <a:gd name="G1" fmla="+- 21600 0 0"/>
                    <a:gd name="G2" fmla="+- 21600 0 0"/>
                    <a:gd name="T0" fmla="*/ 687 w 42227"/>
                    <a:gd name="T1" fmla="*/ 27004 h 27004"/>
                    <a:gd name="T2" fmla="*/ 42227 w 42227"/>
                    <a:gd name="T3" fmla="*/ 15189 h 27004"/>
                    <a:gd name="T4" fmla="*/ 21600 w 42227"/>
                    <a:gd name="T5" fmla="*/ 21600 h 27004"/>
                  </a:gdLst>
                  <a:ahLst/>
                  <a:cxnLst>
                    <a:cxn ang="0">
                      <a:pos x="T0" y="T1"/>
                    </a:cxn>
                    <a:cxn ang="0">
                      <a:pos x="T2" y="T3"/>
                    </a:cxn>
                    <a:cxn ang="0">
                      <a:pos x="T4" y="T5"/>
                    </a:cxn>
                  </a:cxnLst>
                  <a:rect l="0" t="0" r="r" b="b"/>
                  <a:pathLst>
                    <a:path w="42227" h="27004" fill="none" extrusionOk="0">
                      <a:moveTo>
                        <a:pt x="686" y="27004"/>
                      </a:moveTo>
                      <a:cubicBezTo>
                        <a:pt x="230" y="25238"/>
                        <a:pt x="0" y="23423"/>
                        <a:pt x="0" y="21600"/>
                      </a:cubicBezTo>
                      <a:cubicBezTo>
                        <a:pt x="0" y="9670"/>
                        <a:pt x="9670" y="0"/>
                        <a:pt x="21600" y="0"/>
                      </a:cubicBezTo>
                      <a:cubicBezTo>
                        <a:pt x="31059" y="0"/>
                        <a:pt x="39419" y="6155"/>
                        <a:pt x="42226" y="15189"/>
                      </a:cubicBezTo>
                    </a:path>
                    <a:path w="42227" h="27004" stroke="0" extrusionOk="0">
                      <a:moveTo>
                        <a:pt x="686" y="27004"/>
                      </a:moveTo>
                      <a:cubicBezTo>
                        <a:pt x="230" y="25238"/>
                        <a:pt x="0" y="23423"/>
                        <a:pt x="0" y="21600"/>
                      </a:cubicBezTo>
                      <a:cubicBezTo>
                        <a:pt x="0" y="9670"/>
                        <a:pt x="9670" y="0"/>
                        <a:pt x="21600" y="0"/>
                      </a:cubicBezTo>
                      <a:cubicBezTo>
                        <a:pt x="31059" y="0"/>
                        <a:pt x="39419" y="6155"/>
                        <a:pt x="42226" y="15189"/>
                      </a:cubicBezTo>
                      <a:lnTo>
                        <a:pt x="21600" y="21600"/>
                      </a:lnTo>
                      <a:close/>
                    </a:path>
                  </a:pathLst>
                </a:custGeom>
                <a:solidFill>
                  <a:srgbClr val="7F3F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nvGrpSpPr>
                <p:cNvPr id="653364" name="Group 52"/>
                <p:cNvGrpSpPr>
                  <a:grpSpLocks/>
                </p:cNvGrpSpPr>
                <p:nvPr/>
              </p:nvGrpSpPr>
              <p:grpSpPr bwMode="auto">
                <a:xfrm>
                  <a:off x="4634" y="2887"/>
                  <a:ext cx="264" cy="131"/>
                  <a:chOff x="4634" y="2887"/>
                  <a:chExt cx="264" cy="131"/>
                </a:xfrm>
              </p:grpSpPr>
              <p:grpSp>
                <p:nvGrpSpPr>
                  <p:cNvPr id="653365" name="Group 53"/>
                  <p:cNvGrpSpPr>
                    <a:grpSpLocks/>
                  </p:cNvGrpSpPr>
                  <p:nvPr/>
                </p:nvGrpSpPr>
                <p:grpSpPr bwMode="auto">
                  <a:xfrm>
                    <a:off x="4634" y="2887"/>
                    <a:ext cx="250" cy="112"/>
                    <a:chOff x="4634" y="2887"/>
                    <a:chExt cx="250" cy="112"/>
                  </a:xfrm>
                </p:grpSpPr>
                <p:sp>
                  <p:nvSpPr>
                    <p:cNvPr id="653366" name="Arc 54"/>
                    <p:cNvSpPr>
                      <a:spLocks/>
                    </p:cNvSpPr>
                    <p:nvPr/>
                  </p:nvSpPr>
                  <p:spPr bwMode="auto">
                    <a:xfrm>
                      <a:off x="4637" y="2890"/>
                      <a:ext cx="242" cy="108"/>
                    </a:xfrm>
                    <a:custGeom>
                      <a:avLst/>
                      <a:gdLst>
                        <a:gd name="G0" fmla="+- 21600 0 0"/>
                        <a:gd name="G1" fmla="+- 21600 0 0"/>
                        <a:gd name="G2" fmla="+- 21600 0 0"/>
                        <a:gd name="T0" fmla="*/ 563 w 42513"/>
                        <a:gd name="T1" fmla="*/ 26501 h 26501"/>
                        <a:gd name="T2" fmla="*/ 42513 w 42513"/>
                        <a:gd name="T3" fmla="*/ 16196 h 26501"/>
                        <a:gd name="T4" fmla="*/ 21600 w 42513"/>
                        <a:gd name="T5" fmla="*/ 21600 h 26501"/>
                      </a:gdLst>
                      <a:ahLst/>
                      <a:cxnLst>
                        <a:cxn ang="0">
                          <a:pos x="T0" y="T1"/>
                        </a:cxn>
                        <a:cxn ang="0">
                          <a:pos x="T2" y="T3"/>
                        </a:cxn>
                        <a:cxn ang="0">
                          <a:pos x="T4" y="T5"/>
                        </a:cxn>
                      </a:cxnLst>
                      <a:rect l="0" t="0" r="r" b="b"/>
                      <a:pathLst>
                        <a:path w="42513" h="26501" fill="none" extrusionOk="0">
                          <a:moveTo>
                            <a:pt x="563" y="26500"/>
                          </a:moveTo>
                          <a:cubicBezTo>
                            <a:pt x="189" y="24894"/>
                            <a:pt x="0" y="23249"/>
                            <a:pt x="0" y="21600"/>
                          </a:cubicBezTo>
                          <a:cubicBezTo>
                            <a:pt x="0" y="9670"/>
                            <a:pt x="9670" y="0"/>
                            <a:pt x="21600" y="0"/>
                          </a:cubicBezTo>
                          <a:cubicBezTo>
                            <a:pt x="31448" y="0"/>
                            <a:pt x="40049" y="6661"/>
                            <a:pt x="42513" y="16195"/>
                          </a:cubicBezTo>
                        </a:path>
                        <a:path w="42513" h="26501" stroke="0" extrusionOk="0">
                          <a:moveTo>
                            <a:pt x="563" y="26500"/>
                          </a:moveTo>
                          <a:cubicBezTo>
                            <a:pt x="189" y="24894"/>
                            <a:pt x="0" y="23249"/>
                            <a:pt x="0" y="21600"/>
                          </a:cubicBezTo>
                          <a:cubicBezTo>
                            <a:pt x="0" y="9670"/>
                            <a:pt x="9670" y="0"/>
                            <a:pt x="21600" y="0"/>
                          </a:cubicBezTo>
                          <a:cubicBezTo>
                            <a:pt x="31448" y="0"/>
                            <a:pt x="40049" y="6661"/>
                            <a:pt x="42513" y="16195"/>
                          </a:cubicBezTo>
                          <a:lnTo>
                            <a:pt x="21600" y="21600"/>
                          </a:lnTo>
                          <a:close/>
                        </a:path>
                      </a:pathLst>
                    </a:custGeom>
                    <a:solidFill>
                      <a:srgbClr val="5F3F1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67" name="Arc 55"/>
                    <p:cNvSpPr>
                      <a:spLocks/>
                    </p:cNvSpPr>
                    <p:nvPr/>
                  </p:nvSpPr>
                  <p:spPr bwMode="auto">
                    <a:xfrm>
                      <a:off x="4637" y="2902"/>
                      <a:ext cx="123" cy="97"/>
                    </a:xfrm>
                    <a:custGeom>
                      <a:avLst/>
                      <a:gdLst>
                        <a:gd name="G0" fmla="+- 21600 0 0"/>
                        <a:gd name="G1" fmla="+- 18792 0 0"/>
                        <a:gd name="G2" fmla="+- 21600 0 0"/>
                        <a:gd name="T0" fmla="*/ 563 w 21600"/>
                        <a:gd name="T1" fmla="*/ 23693 h 23693"/>
                        <a:gd name="T2" fmla="*/ 10949 w 21600"/>
                        <a:gd name="T3" fmla="*/ 0 h 23693"/>
                        <a:gd name="T4" fmla="*/ 21600 w 21600"/>
                        <a:gd name="T5" fmla="*/ 18792 h 23693"/>
                      </a:gdLst>
                      <a:ahLst/>
                      <a:cxnLst>
                        <a:cxn ang="0">
                          <a:pos x="T0" y="T1"/>
                        </a:cxn>
                        <a:cxn ang="0">
                          <a:pos x="T2" y="T3"/>
                        </a:cxn>
                        <a:cxn ang="0">
                          <a:pos x="T4" y="T5"/>
                        </a:cxn>
                      </a:cxnLst>
                      <a:rect l="0" t="0" r="r" b="b"/>
                      <a:pathLst>
                        <a:path w="21600" h="23693" fill="none" extrusionOk="0">
                          <a:moveTo>
                            <a:pt x="563" y="23692"/>
                          </a:moveTo>
                          <a:cubicBezTo>
                            <a:pt x="189" y="22086"/>
                            <a:pt x="0" y="20441"/>
                            <a:pt x="0" y="18792"/>
                          </a:cubicBezTo>
                          <a:cubicBezTo>
                            <a:pt x="0" y="11013"/>
                            <a:pt x="4182" y="3835"/>
                            <a:pt x="10949" y="0"/>
                          </a:cubicBezTo>
                        </a:path>
                        <a:path w="21600" h="23693" stroke="0" extrusionOk="0">
                          <a:moveTo>
                            <a:pt x="563" y="23692"/>
                          </a:moveTo>
                          <a:cubicBezTo>
                            <a:pt x="189" y="22086"/>
                            <a:pt x="0" y="20441"/>
                            <a:pt x="0" y="18792"/>
                          </a:cubicBezTo>
                          <a:cubicBezTo>
                            <a:pt x="0" y="11013"/>
                            <a:pt x="4182" y="3835"/>
                            <a:pt x="10949" y="0"/>
                          </a:cubicBezTo>
                          <a:lnTo>
                            <a:pt x="21600" y="18792"/>
                          </a:lnTo>
                          <a:close/>
                        </a:path>
                      </a:pathLst>
                    </a:custGeom>
                    <a:solidFill>
                      <a:srgbClr val="3F1F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68" name="Arc 56"/>
                    <p:cNvSpPr>
                      <a:spLocks/>
                    </p:cNvSpPr>
                    <p:nvPr/>
                  </p:nvSpPr>
                  <p:spPr bwMode="auto">
                    <a:xfrm>
                      <a:off x="4634" y="2887"/>
                      <a:ext cx="250" cy="112"/>
                    </a:xfrm>
                    <a:custGeom>
                      <a:avLst/>
                      <a:gdLst>
                        <a:gd name="G0" fmla="+- 21600 0 0"/>
                        <a:gd name="G1" fmla="+- 21600 0 0"/>
                        <a:gd name="G2" fmla="+- 21600 0 0"/>
                        <a:gd name="T0" fmla="*/ 573 w 42437"/>
                        <a:gd name="T1" fmla="*/ 26543 h 26543"/>
                        <a:gd name="T2" fmla="*/ 42437 w 42437"/>
                        <a:gd name="T3" fmla="*/ 15911 h 26543"/>
                        <a:gd name="T4" fmla="*/ 21600 w 42437"/>
                        <a:gd name="T5" fmla="*/ 21600 h 26543"/>
                      </a:gdLst>
                      <a:ahLst/>
                      <a:cxnLst>
                        <a:cxn ang="0">
                          <a:pos x="T0" y="T1"/>
                        </a:cxn>
                        <a:cxn ang="0">
                          <a:pos x="T2" y="T3"/>
                        </a:cxn>
                        <a:cxn ang="0">
                          <a:pos x="T4" y="T5"/>
                        </a:cxn>
                      </a:cxnLst>
                      <a:rect l="0" t="0" r="r" b="b"/>
                      <a:pathLst>
                        <a:path w="42437" h="26543" fill="none" extrusionOk="0">
                          <a:moveTo>
                            <a:pt x="573" y="26542"/>
                          </a:moveTo>
                          <a:cubicBezTo>
                            <a:pt x="192" y="24922"/>
                            <a:pt x="0" y="23264"/>
                            <a:pt x="0" y="21600"/>
                          </a:cubicBezTo>
                          <a:cubicBezTo>
                            <a:pt x="0" y="9670"/>
                            <a:pt x="9670" y="0"/>
                            <a:pt x="21600" y="0"/>
                          </a:cubicBezTo>
                          <a:cubicBezTo>
                            <a:pt x="31338" y="0"/>
                            <a:pt x="39872" y="6516"/>
                            <a:pt x="42437" y="15910"/>
                          </a:cubicBezTo>
                        </a:path>
                        <a:path w="42437" h="26543" stroke="0" extrusionOk="0">
                          <a:moveTo>
                            <a:pt x="573" y="26542"/>
                          </a:moveTo>
                          <a:cubicBezTo>
                            <a:pt x="192" y="24922"/>
                            <a:pt x="0" y="23264"/>
                            <a:pt x="0" y="21600"/>
                          </a:cubicBezTo>
                          <a:cubicBezTo>
                            <a:pt x="0" y="9670"/>
                            <a:pt x="9670" y="0"/>
                            <a:pt x="21600" y="0"/>
                          </a:cubicBezTo>
                          <a:cubicBezTo>
                            <a:pt x="31338" y="0"/>
                            <a:pt x="39872" y="6516"/>
                            <a:pt x="42437" y="15910"/>
                          </a:cubicBezTo>
                          <a:lnTo>
                            <a:pt x="21600" y="21600"/>
                          </a:lnTo>
                          <a:close/>
                        </a:path>
                      </a:pathLst>
                    </a:custGeom>
                    <a:noFill/>
                    <a:ln w="12700" cap="rnd">
                      <a:solidFill>
                        <a:srgbClr val="000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53369" name="Arc 57"/>
                  <p:cNvSpPr>
                    <a:spLocks/>
                  </p:cNvSpPr>
                  <p:nvPr/>
                </p:nvSpPr>
                <p:spPr bwMode="auto">
                  <a:xfrm>
                    <a:off x="4644" y="2906"/>
                    <a:ext cx="254" cy="112"/>
                  </a:xfrm>
                  <a:custGeom>
                    <a:avLst/>
                    <a:gdLst>
                      <a:gd name="G0" fmla="+- 21600 0 0"/>
                      <a:gd name="G1" fmla="+- 21600 0 0"/>
                      <a:gd name="G2" fmla="+- 21600 0 0"/>
                      <a:gd name="T0" fmla="*/ 568 w 42371"/>
                      <a:gd name="T1" fmla="*/ 26522 h 26522"/>
                      <a:gd name="T2" fmla="*/ 42371 w 42371"/>
                      <a:gd name="T3" fmla="*/ 15673 h 26522"/>
                      <a:gd name="T4" fmla="*/ 21600 w 42371"/>
                      <a:gd name="T5" fmla="*/ 21600 h 26522"/>
                    </a:gdLst>
                    <a:ahLst/>
                    <a:cxnLst>
                      <a:cxn ang="0">
                        <a:pos x="T0" y="T1"/>
                      </a:cxn>
                      <a:cxn ang="0">
                        <a:pos x="T2" y="T3"/>
                      </a:cxn>
                      <a:cxn ang="0">
                        <a:pos x="T4" y="T5"/>
                      </a:cxn>
                    </a:cxnLst>
                    <a:rect l="0" t="0" r="r" b="b"/>
                    <a:pathLst>
                      <a:path w="42371" h="26522" fill="none" extrusionOk="0">
                        <a:moveTo>
                          <a:pt x="568" y="26521"/>
                        </a:moveTo>
                        <a:cubicBezTo>
                          <a:pt x="190" y="24908"/>
                          <a:pt x="0" y="23257"/>
                          <a:pt x="0" y="21600"/>
                        </a:cubicBezTo>
                        <a:cubicBezTo>
                          <a:pt x="0" y="9670"/>
                          <a:pt x="9670" y="0"/>
                          <a:pt x="21600" y="0"/>
                        </a:cubicBezTo>
                        <a:cubicBezTo>
                          <a:pt x="31246" y="0"/>
                          <a:pt x="39723" y="6396"/>
                          <a:pt x="42370" y="15673"/>
                        </a:cubicBezTo>
                      </a:path>
                      <a:path w="42371" h="26522" stroke="0" extrusionOk="0">
                        <a:moveTo>
                          <a:pt x="568" y="26521"/>
                        </a:moveTo>
                        <a:cubicBezTo>
                          <a:pt x="190" y="24908"/>
                          <a:pt x="0" y="23257"/>
                          <a:pt x="0" y="21600"/>
                        </a:cubicBezTo>
                        <a:cubicBezTo>
                          <a:pt x="0" y="9670"/>
                          <a:pt x="9670" y="0"/>
                          <a:pt x="21600" y="0"/>
                        </a:cubicBezTo>
                        <a:cubicBezTo>
                          <a:pt x="31246" y="0"/>
                          <a:pt x="39723" y="6396"/>
                          <a:pt x="42370" y="15673"/>
                        </a:cubicBezTo>
                        <a:lnTo>
                          <a:pt x="21600" y="21600"/>
                        </a:lnTo>
                        <a:close/>
                      </a:path>
                    </a:pathLst>
                  </a:custGeom>
                  <a:solidFill>
                    <a:srgbClr val="7F3F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53370" name="Group 58"/>
                <p:cNvGrpSpPr>
                  <a:grpSpLocks/>
                </p:cNvGrpSpPr>
                <p:nvPr/>
              </p:nvGrpSpPr>
              <p:grpSpPr bwMode="auto">
                <a:xfrm>
                  <a:off x="4654" y="2923"/>
                  <a:ext cx="267" cy="131"/>
                  <a:chOff x="4654" y="2923"/>
                  <a:chExt cx="267" cy="131"/>
                </a:xfrm>
              </p:grpSpPr>
              <p:grpSp>
                <p:nvGrpSpPr>
                  <p:cNvPr id="653371" name="Group 59"/>
                  <p:cNvGrpSpPr>
                    <a:grpSpLocks/>
                  </p:cNvGrpSpPr>
                  <p:nvPr/>
                </p:nvGrpSpPr>
                <p:grpSpPr bwMode="auto">
                  <a:xfrm>
                    <a:off x="4654" y="2923"/>
                    <a:ext cx="256" cy="113"/>
                    <a:chOff x="4654" y="2923"/>
                    <a:chExt cx="256" cy="113"/>
                  </a:xfrm>
                </p:grpSpPr>
                <p:sp>
                  <p:nvSpPr>
                    <p:cNvPr id="653372" name="Arc 60"/>
                    <p:cNvSpPr>
                      <a:spLocks/>
                    </p:cNvSpPr>
                    <p:nvPr/>
                  </p:nvSpPr>
                  <p:spPr bwMode="auto">
                    <a:xfrm>
                      <a:off x="4661" y="2927"/>
                      <a:ext cx="242" cy="105"/>
                    </a:xfrm>
                    <a:custGeom>
                      <a:avLst/>
                      <a:gdLst>
                        <a:gd name="G0" fmla="+- 21600 0 0"/>
                        <a:gd name="G1" fmla="+- 21600 0 0"/>
                        <a:gd name="G2" fmla="+- 21600 0 0"/>
                        <a:gd name="T0" fmla="*/ 457 w 42506"/>
                        <a:gd name="T1" fmla="*/ 26021 h 26021"/>
                        <a:gd name="T2" fmla="*/ 42506 w 42506"/>
                        <a:gd name="T3" fmla="*/ 16167 h 26021"/>
                        <a:gd name="T4" fmla="*/ 21600 w 42506"/>
                        <a:gd name="T5" fmla="*/ 21600 h 26021"/>
                      </a:gdLst>
                      <a:ahLst/>
                      <a:cxnLst>
                        <a:cxn ang="0">
                          <a:pos x="T0" y="T1"/>
                        </a:cxn>
                        <a:cxn ang="0">
                          <a:pos x="T2" y="T3"/>
                        </a:cxn>
                        <a:cxn ang="0">
                          <a:pos x="T4" y="T5"/>
                        </a:cxn>
                      </a:cxnLst>
                      <a:rect l="0" t="0" r="r" b="b"/>
                      <a:pathLst>
                        <a:path w="42506" h="26021" fill="none" extrusionOk="0">
                          <a:moveTo>
                            <a:pt x="457" y="26020"/>
                          </a:moveTo>
                          <a:cubicBezTo>
                            <a:pt x="153" y="24566"/>
                            <a:pt x="0" y="23085"/>
                            <a:pt x="0" y="21600"/>
                          </a:cubicBezTo>
                          <a:cubicBezTo>
                            <a:pt x="0" y="9670"/>
                            <a:pt x="9670" y="0"/>
                            <a:pt x="21600" y="0"/>
                          </a:cubicBezTo>
                          <a:cubicBezTo>
                            <a:pt x="31436" y="0"/>
                            <a:pt x="40031" y="6646"/>
                            <a:pt x="42505" y="16167"/>
                          </a:cubicBezTo>
                        </a:path>
                        <a:path w="42506" h="26021" stroke="0" extrusionOk="0">
                          <a:moveTo>
                            <a:pt x="457" y="26020"/>
                          </a:moveTo>
                          <a:cubicBezTo>
                            <a:pt x="153" y="24566"/>
                            <a:pt x="0" y="23085"/>
                            <a:pt x="0" y="21600"/>
                          </a:cubicBezTo>
                          <a:cubicBezTo>
                            <a:pt x="0" y="9670"/>
                            <a:pt x="9670" y="0"/>
                            <a:pt x="21600" y="0"/>
                          </a:cubicBezTo>
                          <a:cubicBezTo>
                            <a:pt x="31436" y="0"/>
                            <a:pt x="40031" y="6646"/>
                            <a:pt x="42505" y="16167"/>
                          </a:cubicBezTo>
                          <a:lnTo>
                            <a:pt x="21600" y="21600"/>
                          </a:lnTo>
                          <a:close/>
                        </a:path>
                      </a:pathLst>
                    </a:custGeom>
                    <a:solidFill>
                      <a:srgbClr val="5F3F1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73" name="Arc 61"/>
                    <p:cNvSpPr>
                      <a:spLocks/>
                    </p:cNvSpPr>
                    <p:nvPr/>
                  </p:nvSpPr>
                  <p:spPr bwMode="auto">
                    <a:xfrm>
                      <a:off x="4661" y="2938"/>
                      <a:ext cx="123" cy="95"/>
                    </a:xfrm>
                    <a:custGeom>
                      <a:avLst/>
                      <a:gdLst>
                        <a:gd name="G0" fmla="+- 21600 0 0"/>
                        <a:gd name="G1" fmla="+- 18948 0 0"/>
                        <a:gd name="G2" fmla="+- 21600 0 0"/>
                        <a:gd name="T0" fmla="*/ 457 w 21600"/>
                        <a:gd name="T1" fmla="*/ 23369 h 23369"/>
                        <a:gd name="T2" fmla="*/ 11231 w 21600"/>
                        <a:gd name="T3" fmla="*/ 0 h 23369"/>
                        <a:gd name="T4" fmla="*/ 21600 w 21600"/>
                        <a:gd name="T5" fmla="*/ 18948 h 23369"/>
                      </a:gdLst>
                      <a:ahLst/>
                      <a:cxnLst>
                        <a:cxn ang="0">
                          <a:pos x="T0" y="T1"/>
                        </a:cxn>
                        <a:cxn ang="0">
                          <a:pos x="T2" y="T3"/>
                        </a:cxn>
                        <a:cxn ang="0">
                          <a:pos x="T4" y="T5"/>
                        </a:cxn>
                      </a:cxnLst>
                      <a:rect l="0" t="0" r="r" b="b"/>
                      <a:pathLst>
                        <a:path w="21600" h="23369" fill="none" extrusionOk="0">
                          <a:moveTo>
                            <a:pt x="457" y="23368"/>
                          </a:moveTo>
                          <a:cubicBezTo>
                            <a:pt x="153" y="21914"/>
                            <a:pt x="0" y="20433"/>
                            <a:pt x="0" y="18948"/>
                          </a:cubicBezTo>
                          <a:cubicBezTo>
                            <a:pt x="0" y="11054"/>
                            <a:pt x="4306" y="3789"/>
                            <a:pt x="11230" y="-1"/>
                          </a:cubicBezTo>
                        </a:path>
                        <a:path w="21600" h="23369" stroke="0" extrusionOk="0">
                          <a:moveTo>
                            <a:pt x="457" y="23368"/>
                          </a:moveTo>
                          <a:cubicBezTo>
                            <a:pt x="153" y="21914"/>
                            <a:pt x="0" y="20433"/>
                            <a:pt x="0" y="18948"/>
                          </a:cubicBezTo>
                          <a:cubicBezTo>
                            <a:pt x="0" y="11054"/>
                            <a:pt x="4306" y="3789"/>
                            <a:pt x="11230" y="-1"/>
                          </a:cubicBezTo>
                          <a:lnTo>
                            <a:pt x="21600" y="18948"/>
                          </a:lnTo>
                          <a:close/>
                        </a:path>
                      </a:pathLst>
                    </a:custGeom>
                    <a:solidFill>
                      <a:srgbClr val="3F1F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74" name="Arc 62"/>
                    <p:cNvSpPr>
                      <a:spLocks/>
                    </p:cNvSpPr>
                    <p:nvPr/>
                  </p:nvSpPr>
                  <p:spPr bwMode="auto">
                    <a:xfrm>
                      <a:off x="4654" y="2923"/>
                      <a:ext cx="256" cy="113"/>
                    </a:xfrm>
                    <a:custGeom>
                      <a:avLst/>
                      <a:gdLst>
                        <a:gd name="G0" fmla="+- 21600 0 0"/>
                        <a:gd name="G1" fmla="+- 21600 0 0"/>
                        <a:gd name="G2" fmla="+- 21600 0 0"/>
                        <a:gd name="T0" fmla="*/ 567 w 42515"/>
                        <a:gd name="T1" fmla="*/ 26515 h 26515"/>
                        <a:gd name="T2" fmla="*/ 42515 w 42515"/>
                        <a:gd name="T3" fmla="*/ 16205 h 26515"/>
                        <a:gd name="T4" fmla="*/ 21600 w 42515"/>
                        <a:gd name="T5" fmla="*/ 21600 h 26515"/>
                      </a:gdLst>
                      <a:ahLst/>
                      <a:cxnLst>
                        <a:cxn ang="0">
                          <a:pos x="T0" y="T1"/>
                        </a:cxn>
                        <a:cxn ang="0">
                          <a:pos x="T2" y="T3"/>
                        </a:cxn>
                        <a:cxn ang="0">
                          <a:pos x="T4" y="T5"/>
                        </a:cxn>
                      </a:cxnLst>
                      <a:rect l="0" t="0" r="r" b="b"/>
                      <a:pathLst>
                        <a:path w="42515" h="26515" fill="none" extrusionOk="0">
                          <a:moveTo>
                            <a:pt x="566" y="26515"/>
                          </a:moveTo>
                          <a:cubicBezTo>
                            <a:pt x="190" y="24903"/>
                            <a:pt x="0" y="23254"/>
                            <a:pt x="0" y="21600"/>
                          </a:cubicBezTo>
                          <a:cubicBezTo>
                            <a:pt x="0" y="9670"/>
                            <a:pt x="9670" y="0"/>
                            <a:pt x="21600" y="0"/>
                          </a:cubicBezTo>
                          <a:cubicBezTo>
                            <a:pt x="31451" y="0"/>
                            <a:pt x="40054" y="6665"/>
                            <a:pt x="42515" y="16204"/>
                          </a:cubicBezTo>
                        </a:path>
                        <a:path w="42515" h="26515" stroke="0" extrusionOk="0">
                          <a:moveTo>
                            <a:pt x="566" y="26515"/>
                          </a:moveTo>
                          <a:cubicBezTo>
                            <a:pt x="190" y="24903"/>
                            <a:pt x="0" y="23254"/>
                            <a:pt x="0" y="21600"/>
                          </a:cubicBezTo>
                          <a:cubicBezTo>
                            <a:pt x="0" y="9670"/>
                            <a:pt x="9670" y="0"/>
                            <a:pt x="21600" y="0"/>
                          </a:cubicBezTo>
                          <a:cubicBezTo>
                            <a:pt x="31451" y="0"/>
                            <a:pt x="40054" y="6665"/>
                            <a:pt x="42515" y="16204"/>
                          </a:cubicBezTo>
                          <a:lnTo>
                            <a:pt x="21600" y="21600"/>
                          </a:lnTo>
                          <a:close/>
                        </a:path>
                      </a:pathLst>
                    </a:custGeom>
                    <a:noFill/>
                    <a:ln w="12700" cap="rnd">
                      <a:solidFill>
                        <a:srgbClr val="000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53375" name="Arc 63"/>
                  <p:cNvSpPr>
                    <a:spLocks/>
                  </p:cNvSpPr>
                  <p:nvPr/>
                </p:nvSpPr>
                <p:spPr bwMode="auto">
                  <a:xfrm>
                    <a:off x="4669" y="2942"/>
                    <a:ext cx="252" cy="112"/>
                  </a:xfrm>
                  <a:custGeom>
                    <a:avLst/>
                    <a:gdLst>
                      <a:gd name="G0" fmla="+- 21600 0 0"/>
                      <a:gd name="G1" fmla="+- 21600 0 0"/>
                      <a:gd name="G2" fmla="+- 21600 0 0"/>
                      <a:gd name="T0" fmla="*/ 516 w 42446"/>
                      <a:gd name="T1" fmla="*/ 26293 h 26293"/>
                      <a:gd name="T2" fmla="*/ 42446 w 42446"/>
                      <a:gd name="T3" fmla="*/ 15941 h 26293"/>
                      <a:gd name="T4" fmla="*/ 21600 w 42446"/>
                      <a:gd name="T5" fmla="*/ 21600 h 26293"/>
                    </a:gdLst>
                    <a:ahLst/>
                    <a:cxnLst>
                      <a:cxn ang="0">
                        <a:pos x="T0" y="T1"/>
                      </a:cxn>
                      <a:cxn ang="0">
                        <a:pos x="T2" y="T3"/>
                      </a:cxn>
                      <a:cxn ang="0">
                        <a:pos x="T4" y="T5"/>
                      </a:cxn>
                    </a:cxnLst>
                    <a:rect l="0" t="0" r="r" b="b"/>
                    <a:pathLst>
                      <a:path w="42446" h="26293" fill="none" extrusionOk="0">
                        <a:moveTo>
                          <a:pt x="515" y="26293"/>
                        </a:moveTo>
                        <a:cubicBezTo>
                          <a:pt x="173" y="24752"/>
                          <a:pt x="0" y="23178"/>
                          <a:pt x="0" y="21600"/>
                        </a:cubicBezTo>
                        <a:cubicBezTo>
                          <a:pt x="0" y="9670"/>
                          <a:pt x="9670" y="0"/>
                          <a:pt x="21600" y="0"/>
                        </a:cubicBezTo>
                        <a:cubicBezTo>
                          <a:pt x="31349" y="0"/>
                          <a:pt x="39891" y="6531"/>
                          <a:pt x="42445" y="15941"/>
                        </a:cubicBezTo>
                      </a:path>
                      <a:path w="42446" h="26293" stroke="0" extrusionOk="0">
                        <a:moveTo>
                          <a:pt x="515" y="26293"/>
                        </a:moveTo>
                        <a:cubicBezTo>
                          <a:pt x="173" y="24752"/>
                          <a:pt x="0" y="23178"/>
                          <a:pt x="0" y="21600"/>
                        </a:cubicBezTo>
                        <a:cubicBezTo>
                          <a:pt x="0" y="9670"/>
                          <a:pt x="9670" y="0"/>
                          <a:pt x="21600" y="0"/>
                        </a:cubicBezTo>
                        <a:cubicBezTo>
                          <a:pt x="31349" y="0"/>
                          <a:pt x="39891" y="6531"/>
                          <a:pt x="42445" y="15941"/>
                        </a:cubicBezTo>
                        <a:lnTo>
                          <a:pt x="21600" y="21600"/>
                        </a:lnTo>
                        <a:close/>
                      </a:path>
                    </a:pathLst>
                  </a:custGeom>
                  <a:solidFill>
                    <a:srgbClr val="7F3F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53376" name="Group 64"/>
                <p:cNvGrpSpPr>
                  <a:grpSpLocks/>
                </p:cNvGrpSpPr>
                <p:nvPr/>
              </p:nvGrpSpPr>
              <p:grpSpPr bwMode="auto">
                <a:xfrm>
                  <a:off x="4686" y="2962"/>
                  <a:ext cx="241" cy="104"/>
                  <a:chOff x="4686" y="2962"/>
                  <a:chExt cx="241" cy="104"/>
                </a:xfrm>
              </p:grpSpPr>
              <p:sp>
                <p:nvSpPr>
                  <p:cNvPr id="653377" name="Arc 65"/>
                  <p:cNvSpPr>
                    <a:spLocks/>
                  </p:cNvSpPr>
                  <p:nvPr/>
                </p:nvSpPr>
                <p:spPr bwMode="auto">
                  <a:xfrm>
                    <a:off x="4686" y="2962"/>
                    <a:ext cx="241" cy="104"/>
                  </a:xfrm>
                  <a:custGeom>
                    <a:avLst/>
                    <a:gdLst>
                      <a:gd name="G0" fmla="+- 21600 0 0"/>
                      <a:gd name="G1" fmla="+- 21600 0 0"/>
                      <a:gd name="G2" fmla="+- 21600 0 0"/>
                      <a:gd name="T0" fmla="*/ 414 w 42615"/>
                      <a:gd name="T1" fmla="*/ 25809 h 25809"/>
                      <a:gd name="T2" fmla="*/ 42615 w 42615"/>
                      <a:gd name="T3" fmla="*/ 16605 h 25809"/>
                      <a:gd name="T4" fmla="*/ 21600 w 42615"/>
                      <a:gd name="T5" fmla="*/ 21600 h 25809"/>
                    </a:gdLst>
                    <a:ahLst/>
                    <a:cxnLst>
                      <a:cxn ang="0">
                        <a:pos x="T0" y="T1"/>
                      </a:cxn>
                      <a:cxn ang="0">
                        <a:pos x="T2" y="T3"/>
                      </a:cxn>
                      <a:cxn ang="0">
                        <a:pos x="T4" y="T5"/>
                      </a:cxn>
                    </a:cxnLst>
                    <a:rect l="0" t="0" r="r" b="b"/>
                    <a:pathLst>
                      <a:path w="42615" h="25809" fill="none" extrusionOk="0">
                        <a:moveTo>
                          <a:pt x="414" y="25808"/>
                        </a:moveTo>
                        <a:cubicBezTo>
                          <a:pt x="138" y="24422"/>
                          <a:pt x="0" y="23013"/>
                          <a:pt x="0" y="21600"/>
                        </a:cubicBezTo>
                        <a:cubicBezTo>
                          <a:pt x="0" y="9670"/>
                          <a:pt x="9670" y="0"/>
                          <a:pt x="21600" y="0"/>
                        </a:cubicBezTo>
                        <a:cubicBezTo>
                          <a:pt x="31605" y="0"/>
                          <a:pt x="40300" y="6871"/>
                          <a:pt x="42614" y="16605"/>
                        </a:cubicBezTo>
                      </a:path>
                      <a:path w="42615" h="25809" stroke="0" extrusionOk="0">
                        <a:moveTo>
                          <a:pt x="414" y="25808"/>
                        </a:moveTo>
                        <a:cubicBezTo>
                          <a:pt x="138" y="24422"/>
                          <a:pt x="0" y="23013"/>
                          <a:pt x="0" y="21600"/>
                        </a:cubicBezTo>
                        <a:cubicBezTo>
                          <a:pt x="0" y="9670"/>
                          <a:pt x="9670" y="0"/>
                          <a:pt x="21600" y="0"/>
                        </a:cubicBezTo>
                        <a:cubicBezTo>
                          <a:pt x="31605" y="0"/>
                          <a:pt x="40300" y="6871"/>
                          <a:pt x="42614" y="16605"/>
                        </a:cubicBezTo>
                        <a:lnTo>
                          <a:pt x="21600" y="21600"/>
                        </a:lnTo>
                        <a:close/>
                      </a:path>
                    </a:pathLst>
                  </a:custGeom>
                  <a:solidFill>
                    <a:srgbClr val="5F3F1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78" name="Arc 66"/>
                  <p:cNvSpPr>
                    <a:spLocks/>
                  </p:cNvSpPr>
                  <p:nvPr/>
                </p:nvSpPr>
                <p:spPr bwMode="auto">
                  <a:xfrm>
                    <a:off x="4687" y="2973"/>
                    <a:ext cx="122" cy="93"/>
                  </a:xfrm>
                  <a:custGeom>
                    <a:avLst/>
                    <a:gdLst>
                      <a:gd name="G0" fmla="+- 21600 0 0"/>
                      <a:gd name="G1" fmla="+- 18955 0 0"/>
                      <a:gd name="G2" fmla="+- 21600 0 0"/>
                      <a:gd name="T0" fmla="*/ 414 w 21600"/>
                      <a:gd name="T1" fmla="*/ 23164 h 23164"/>
                      <a:gd name="T2" fmla="*/ 11243 w 21600"/>
                      <a:gd name="T3" fmla="*/ 0 h 23164"/>
                      <a:gd name="T4" fmla="*/ 21600 w 21600"/>
                      <a:gd name="T5" fmla="*/ 18955 h 23164"/>
                    </a:gdLst>
                    <a:ahLst/>
                    <a:cxnLst>
                      <a:cxn ang="0">
                        <a:pos x="T0" y="T1"/>
                      </a:cxn>
                      <a:cxn ang="0">
                        <a:pos x="T2" y="T3"/>
                      </a:cxn>
                      <a:cxn ang="0">
                        <a:pos x="T4" y="T5"/>
                      </a:cxn>
                    </a:cxnLst>
                    <a:rect l="0" t="0" r="r" b="b"/>
                    <a:pathLst>
                      <a:path w="21600" h="23164" fill="none" extrusionOk="0">
                        <a:moveTo>
                          <a:pt x="414" y="23163"/>
                        </a:moveTo>
                        <a:cubicBezTo>
                          <a:pt x="138" y="21777"/>
                          <a:pt x="0" y="20368"/>
                          <a:pt x="0" y="18955"/>
                        </a:cubicBezTo>
                        <a:cubicBezTo>
                          <a:pt x="0" y="11056"/>
                          <a:pt x="4311" y="3787"/>
                          <a:pt x="11242" y="-1"/>
                        </a:cubicBezTo>
                      </a:path>
                      <a:path w="21600" h="23164" stroke="0" extrusionOk="0">
                        <a:moveTo>
                          <a:pt x="414" y="23163"/>
                        </a:moveTo>
                        <a:cubicBezTo>
                          <a:pt x="138" y="21777"/>
                          <a:pt x="0" y="20368"/>
                          <a:pt x="0" y="18955"/>
                        </a:cubicBezTo>
                        <a:cubicBezTo>
                          <a:pt x="0" y="11056"/>
                          <a:pt x="4311" y="3787"/>
                          <a:pt x="11242" y="-1"/>
                        </a:cubicBezTo>
                        <a:lnTo>
                          <a:pt x="21600" y="18955"/>
                        </a:lnTo>
                        <a:close/>
                      </a:path>
                    </a:pathLst>
                  </a:custGeom>
                  <a:solidFill>
                    <a:srgbClr val="3F1F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53379" name="Group 67"/>
                <p:cNvGrpSpPr>
                  <a:grpSpLocks/>
                </p:cNvGrpSpPr>
                <p:nvPr/>
              </p:nvGrpSpPr>
              <p:grpSpPr bwMode="auto">
                <a:xfrm>
                  <a:off x="4681" y="2957"/>
                  <a:ext cx="267" cy="129"/>
                  <a:chOff x="4681" y="2957"/>
                  <a:chExt cx="267" cy="129"/>
                </a:xfrm>
              </p:grpSpPr>
              <p:sp>
                <p:nvSpPr>
                  <p:cNvPr id="653380" name="Arc 68"/>
                  <p:cNvSpPr>
                    <a:spLocks/>
                  </p:cNvSpPr>
                  <p:nvPr/>
                </p:nvSpPr>
                <p:spPr bwMode="auto">
                  <a:xfrm>
                    <a:off x="4681" y="2957"/>
                    <a:ext cx="254" cy="110"/>
                  </a:xfrm>
                  <a:custGeom>
                    <a:avLst/>
                    <a:gdLst>
                      <a:gd name="G0" fmla="+- 21600 0 0"/>
                      <a:gd name="G1" fmla="+- 21600 0 0"/>
                      <a:gd name="G2" fmla="+- 21600 0 0"/>
                      <a:gd name="T0" fmla="*/ 465 w 42508"/>
                      <a:gd name="T1" fmla="*/ 26058 h 26058"/>
                      <a:gd name="T2" fmla="*/ 42508 w 42508"/>
                      <a:gd name="T3" fmla="*/ 16176 h 26058"/>
                      <a:gd name="T4" fmla="*/ 21600 w 42508"/>
                      <a:gd name="T5" fmla="*/ 21600 h 26058"/>
                    </a:gdLst>
                    <a:ahLst/>
                    <a:cxnLst>
                      <a:cxn ang="0">
                        <a:pos x="T0" y="T1"/>
                      </a:cxn>
                      <a:cxn ang="0">
                        <a:pos x="T2" y="T3"/>
                      </a:cxn>
                      <a:cxn ang="0">
                        <a:pos x="T4" y="T5"/>
                      </a:cxn>
                    </a:cxnLst>
                    <a:rect l="0" t="0" r="r" b="b"/>
                    <a:pathLst>
                      <a:path w="42508" h="26058" fill="none" extrusionOk="0">
                        <a:moveTo>
                          <a:pt x="465" y="26057"/>
                        </a:moveTo>
                        <a:cubicBezTo>
                          <a:pt x="155" y="24592"/>
                          <a:pt x="0" y="23098"/>
                          <a:pt x="0" y="21600"/>
                        </a:cubicBezTo>
                        <a:cubicBezTo>
                          <a:pt x="0" y="9670"/>
                          <a:pt x="9670" y="0"/>
                          <a:pt x="21600" y="0"/>
                        </a:cubicBezTo>
                        <a:cubicBezTo>
                          <a:pt x="31440" y="0"/>
                          <a:pt x="40036" y="6650"/>
                          <a:pt x="42507" y="16176"/>
                        </a:cubicBezTo>
                      </a:path>
                      <a:path w="42508" h="26058" stroke="0" extrusionOk="0">
                        <a:moveTo>
                          <a:pt x="465" y="26057"/>
                        </a:moveTo>
                        <a:cubicBezTo>
                          <a:pt x="155" y="24592"/>
                          <a:pt x="0" y="23098"/>
                          <a:pt x="0" y="21600"/>
                        </a:cubicBezTo>
                        <a:cubicBezTo>
                          <a:pt x="0" y="9670"/>
                          <a:pt x="9670" y="0"/>
                          <a:pt x="21600" y="0"/>
                        </a:cubicBezTo>
                        <a:cubicBezTo>
                          <a:pt x="31440" y="0"/>
                          <a:pt x="40036" y="6650"/>
                          <a:pt x="42507" y="16176"/>
                        </a:cubicBezTo>
                        <a:lnTo>
                          <a:pt x="21600" y="21600"/>
                        </a:lnTo>
                        <a:close/>
                      </a:path>
                    </a:pathLst>
                  </a:custGeom>
                  <a:noFill/>
                  <a:ln w="12700" cap="rnd">
                    <a:solidFill>
                      <a:srgbClr val="000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81" name="Arc 69"/>
                  <p:cNvSpPr>
                    <a:spLocks/>
                  </p:cNvSpPr>
                  <p:nvPr/>
                </p:nvSpPr>
                <p:spPr bwMode="auto">
                  <a:xfrm>
                    <a:off x="4694" y="2977"/>
                    <a:ext cx="254" cy="109"/>
                  </a:xfrm>
                  <a:custGeom>
                    <a:avLst/>
                    <a:gdLst>
                      <a:gd name="G0" fmla="+- 21600 0 0"/>
                      <a:gd name="G1" fmla="+- 21600 0 0"/>
                      <a:gd name="G2" fmla="+- 21600 0 0"/>
                      <a:gd name="T0" fmla="*/ 419 w 42508"/>
                      <a:gd name="T1" fmla="*/ 25832 h 25832"/>
                      <a:gd name="T2" fmla="*/ 42508 w 42508"/>
                      <a:gd name="T3" fmla="*/ 16176 h 25832"/>
                      <a:gd name="T4" fmla="*/ 21600 w 42508"/>
                      <a:gd name="T5" fmla="*/ 21600 h 25832"/>
                    </a:gdLst>
                    <a:ahLst/>
                    <a:cxnLst>
                      <a:cxn ang="0">
                        <a:pos x="T0" y="T1"/>
                      </a:cxn>
                      <a:cxn ang="0">
                        <a:pos x="T2" y="T3"/>
                      </a:cxn>
                      <a:cxn ang="0">
                        <a:pos x="T4" y="T5"/>
                      </a:cxn>
                    </a:cxnLst>
                    <a:rect l="0" t="0" r="r" b="b"/>
                    <a:pathLst>
                      <a:path w="42508" h="25832" fill="none" extrusionOk="0">
                        <a:moveTo>
                          <a:pt x="418" y="25832"/>
                        </a:moveTo>
                        <a:cubicBezTo>
                          <a:pt x="140" y="24438"/>
                          <a:pt x="0" y="23021"/>
                          <a:pt x="0" y="21600"/>
                        </a:cubicBezTo>
                        <a:cubicBezTo>
                          <a:pt x="0" y="9670"/>
                          <a:pt x="9670" y="0"/>
                          <a:pt x="21600" y="0"/>
                        </a:cubicBezTo>
                        <a:cubicBezTo>
                          <a:pt x="31440" y="0"/>
                          <a:pt x="40036" y="6650"/>
                          <a:pt x="42507" y="16176"/>
                        </a:cubicBezTo>
                      </a:path>
                      <a:path w="42508" h="25832" stroke="0" extrusionOk="0">
                        <a:moveTo>
                          <a:pt x="418" y="25832"/>
                        </a:moveTo>
                        <a:cubicBezTo>
                          <a:pt x="140" y="24438"/>
                          <a:pt x="0" y="23021"/>
                          <a:pt x="0" y="21600"/>
                        </a:cubicBezTo>
                        <a:cubicBezTo>
                          <a:pt x="0" y="9670"/>
                          <a:pt x="9670" y="0"/>
                          <a:pt x="21600" y="0"/>
                        </a:cubicBezTo>
                        <a:cubicBezTo>
                          <a:pt x="31440" y="0"/>
                          <a:pt x="40036" y="6650"/>
                          <a:pt x="42507" y="16176"/>
                        </a:cubicBezTo>
                        <a:lnTo>
                          <a:pt x="21600" y="21600"/>
                        </a:lnTo>
                        <a:close/>
                      </a:path>
                    </a:pathLst>
                  </a:custGeom>
                  <a:solidFill>
                    <a:srgbClr val="7F3F00"/>
                  </a:solidFill>
                  <a:ln w="12700"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53382" name="Group 70"/>
                <p:cNvGrpSpPr>
                  <a:grpSpLocks/>
                </p:cNvGrpSpPr>
                <p:nvPr/>
              </p:nvGrpSpPr>
              <p:grpSpPr bwMode="auto">
                <a:xfrm>
                  <a:off x="4546" y="2806"/>
                  <a:ext cx="794" cy="867"/>
                  <a:chOff x="4546" y="2806"/>
                  <a:chExt cx="794" cy="867"/>
                </a:xfrm>
              </p:grpSpPr>
              <p:sp>
                <p:nvSpPr>
                  <p:cNvPr id="653383" name="Line 71"/>
                  <p:cNvSpPr>
                    <a:spLocks noChangeShapeType="1"/>
                  </p:cNvSpPr>
                  <p:nvPr/>
                </p:nvSpPr>
                <p:spPr bwMode="auto">
                  <a:xfrm>
                    <a:off x="4777" y="2806"/>
                    <a:ext cx="563" cy="77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84" name="Line 72"/>
                  <p:cNvSpPr>
                    <a:spLocks noChangeShapeType="1"/>
                  </p:cNvSpPr>
                  <p:nvPr/>
                </p:nvSpPr>
                <p:spPr bwMode="auto">
                  <a:xfrm>
                    <a:off x="4546" y="2868"/>
                    <a:ext cx="566" cy="80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53385" name="Group 73"/>
                <p:cNvGrpSpPr>
                  <a:grpSpLocks/>
                </p:cNvGrpSpPr>
                <p:nvPr/>
              </p:nvGrpSpPr>
              <p:grpSpPr bwMode="auto">
                <a:xfrm>
                  <a:off x="4707" y="2991"/>
                  <a:ext cx="259" cy="128"/>
                  <a:chOff x="4707" y="2991"/>
                  <a:chExt cx="259" cy="128"/>
                </a:xfrm>
              </p:grpSpPr>
              <p:grpSp>
                <p:nvGrpSpPr>
                  <p:cNvPr id="653386" name="Group 74"/>
                  <p:cNvGrpSpPr>
                    <a:grpSpLocks/>
                  </p:cNvGrpSpPr>
                  <p:nvPr/>
                </p:nvGrpSpPr>
                <p:grpSpPr bwMode="auto">
                  <a:xfrm>
                    <a:off x="4711" y="2996"/>
                    <a:ext cx="243" cy="103"/>
                    <a:chOff x="4711" y="2996"/>
                    <a:chExt cx="243" cy="103"/>
                  </a:xfrm>
                </p:grpSpPr>
                <p:sp>
                  <p:nvSpPr>
                    <p:cNvPr id="653387" name="Arc 75"/>
                    <p:cNvSpPr>
                      <a:spLocks/>
                    </p:cNvSpPr>
                    <p:nvPr/>
                  </p:nvSpPr>
                  <p:spPr bwMode="auto">
                    <a:xfrm>
                      <a:off x="4711" y="2996"/>
                      <a:ext cx="243" cy="103"/>
                    </a:xfrm>
                    <a:custGeom>
                      <a:avLst/>
                      <a:gdLst>
                        <a:gd name="G0" fmla="+- 21600 0 0"/>
                        <a:gd name="G1" fmla="+- 21600 0 0"/>
                        <a:gd name="G2" fmla="+- 21600 0 0"/>
                        <a:gd name="T0" fmla="*/ 321 w 42631"/>
                        <a:gd name="T1" fmla="*/ 25308 h 25308"/>
                        <a:gd name="T2" fmla="*/ 42631 w 42631"/>
                        <a:gd name="T3" fmla="*/ 16673 h 25308"/>
                        <a:gd name="T4" fmla="*/ 21600 w 42631"/>
                        <a:gd name="T5" fmla="*/ 21600 h 25308"/>
                      </a:gdLst>
                      <a:ahLst/>
                      <a:cxnLst>
                        <a:cxn ang="0">
                          <a:pos x="T0" y="T1"/>
                        </a:cxn>
                        <a:cxn ang="0">
                          <a:pos x="T2" y="T3"/>
                        </a:cxn>
                        <a:cxn ang="0">
                          <a:pos x="T4" y="T5"/>
                        </a:cxn>
                      </a:cxnLst>
                      <a:rect l="0" t="0" r="r" b="b"/>
                      <a:pathLst>
                        <a:path w="42631" h="25308" fill="none" extrusionOk="0">
                          <a:moveTo>
                            <a:pt x="320" y="25308"/>
                          </a:moveTo>
                          <a:cubicBezTo>
                            <a:pt x="107" y="24083"/>
                            <a:pt x="0" y="22842"/>
                            <a:pt x="0" y="21600"/>
                          </a:cubicBezTo>
                          <a:cubicBezTo>
                            <a:pt x="0" y="9670"/>
                            <a:pt x="9670" y="0"/>
                            <a:pt x="21600" y="0"/>
                          </a:cubicBezTo>
                          <a:cubicBezTo>
                            <a:pt x="31631" y="0"/>
                            <a:pt x="40342" y="6906"/>
                            <a:pt x="42630" y="16673"/>
                          </a:cubicBezTo>
                        </a:path>
                        <a:path w="42631" h="25308" stroke="0" extrusionOk="0">
                          <a:moveTo>
                            <a:pt x="320" y="25308"/>
                          </a:moveTo>
                          <a:cubicBezTo>
                            <a:pt x="107" y="24083"/>
                            <a:pt x="0" y="22842"/>
                            <a:pt x="0" y="21600"/>
                          </a:cubicBezTo>
                          <a:cubicBezTo>
                            <a:pt x="0" y="9670"/>
                            <a:pt x="9670" y="0"/>
                            <a:pt x="21600" y="0"/>
                          </a:cubicBezTo>
                          <a:cubicBezTo>
                            <a:pt x="31631" y="0"/>
                            <a:pt x="40342" y="6906"/>
                            <a:pt x="42630" y="16673"/>
                          </a:cubicBezTo>
                          <a:lnTo>
                            <a:pt x="21600" y="21600"/>
                          </a:lnTo>
                          <a:close/>
                        </a:path>
                      </a:pathLst>
                    </a:custGeom>
                    <a:solidFill>
                      <a:srgbClr val="5F3F1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88" name="Arc 76"/>
                    <p:cNvSpPr>
                      <a:spLocks/>
                    </p:cNvSpPr>
                    <p:nvPr/>
                  </p:nvSpPr>
                  <p:spPr bwMode="auto">
                    <a:xfrm>
                      <a:off x="4712" y="3007"/>
                      <a:ext cx="123" cy="92"/>
                    </a:xfrm>
                    <a:custGeom>
                      <a:avLst/>
                      <a:gdLst>
                        <a:gd name="G0" fmla="+- 21600 0 0"/>
                        <a:gd name="G1" fmla="+- 18948 0 0"/>
                        <a:gd name="G2" fmla="+- 21600 0 0"/>
                        <a:gd name="T0" fmla="*/ 321 w 21600"/>
                        <a:gd name="T1" fmla="*/ 22656 h 22656"/>
                        <a:gd name="T2" fmla="*/ 11231 w 21600"/>
                        <a:gd name="T3" fmla="*/ 0 h 22656"/>
                        <a:gd name="T4" fmla="*/ 21600 w 21600"/>
                        <a:gd name="T5" fmla="*/ 18948 h 22656"/>
                      </a:gdLst>
                      <a:ahLst/>
                      <a:cxnLst>
                        <a:cxn ang="0">
                          <a:pos x="T0" y="T1"/>
                        </a:cxn>
                        <a:cxn ang="0">
                          <a:pos x="T2" y="T3"/>
                        </a:cxn>
                        <a:cxn ang="0">
                          <a:pos x="T4" y="T5"/>
                        </a:cxn>
                      </a:cxnLst>
                      <a:rect l="0" t="0" r="r" b="b"/>
                      <a:pathLst>
                        <a:path w="21600" h="22656" fill="none" extrusionOk="0">
                          <a:moveTo>
                            <a:pt x="320" y="22656"/>
                          </a:moveTo>
                          <a:cubicBezTo>
                            <a:pt x="107" y="21431"/>
                            <a:pt x="0" y="20190"/>
                            <a:pt x="0" y="18948"/>
                          </a:cubicBezTo>
                          <a:cubicBezTo>
                            <a:pt x="0" y="11054"/>
                            <a:pt x="4306" y="3789"/>
                            <a:pt x="11230" y="-1"/>
                          </a:cubicBezTo>
                        </a:path>
                        <a:path w="21600" h="22656" stroke="0" extrusionOk="0">
                          <a:moveTo>
                            <a:pt x="320" y="22656"/>
                          </a:moveTo>
                          <a:cubicBezTo>
                            <a:pt x="107" y="21431"/>
                            <a:pt x="0" y="20190"/>
                            <a:pt x="0" y="18948"/>
                          </a:cubicBezTo>
                          <a:cubicBezTo>
                            <a:pt x="0" y="11054"/>
                            <a:pt x="4306" y="3789"/>
                            <a:pt x="11230" y="-1"/>
                          </a:cubicBezTo>
                          <a:lnTo>
                            <a:pt x="21600" y="18948"/>
                          </a:lnTo>
                          <a:close/>
                        </a:path>
                      </a:pathLst>
                    </a:custGeom>
                    <a:solidFill>
                      <a:srgbClr val="3F1F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53389" name="Arc 77"/>
                  <p:cNvSpPr>
                    <a:spLocks/>
                  </p:cNvSpPr>
                  <p:nvPr/>
                </p:nvSpPr>
                <p:spPr bwMode="auto">
                  <a:xfrm>
                    <a:off x="4707" y="2991"/>
                    <a:ext cx="253" cy="109"/>
                  </a:xfrm>
                  <a:custGeom>
                    <a:avLst/>
                    <a:gdLst>
                      <a:gd name="G0" fmla="+- 21600 0 0"/>
                      <a:gd name="G1" fmla="+- 21600 0 0"/>
                      <a:gd name="G2" fmla="+- 21600 0 0"/>
                      <a:gd name="T0" fmla="*/ 371 w 42624"/>
                      <a:gd name="T1" fmla="*/ 25585 h 25585"/>
                      <a:gd name="T2" fmla="*/ 42624 w 42624"/>
                      <a:gd name="T3" fmla="*/ 16646 h 25585"/>
                      <a:gd name="T4" fmla="*/ 21600 w 42624"/>
                      <a:gd name="T5" fmla="*/ 21600 h 25585"/>
                    </a:gdLst>
                    <a:ahLst/>
                    <a:cxnLst>
                      <a:cxn ang="0">
                        <a:pos x="T0" y="T1"/>
                      </a:cxn>
                      <a:cxn ang="0">
                        <a:pos x="T2" y="T3"/>
                      </a:cxn>
                      <a:cxn ang="0">
                        <a:pos x="T4" y="T5"/>
                      </a:cxn>
                    </a:cxnLst>
                    <a:rect l="0" t="0" r="r" b="b"/>
                    <a:pathLst>
                      <a:path w="42624" h="25585" fill="none" extrusionOk="0">
                        <a:moveTo>
                          <a:pt x="370" y="25585"/>
                        </a:moveTo>
                        <a:cubicBezTo>
                          <a:pt x="124" y="24271"/>
                          <a:pt x="0" y="22936"/>
                          <a:pt x="0" y="21600"/>
                        </a:cubicBezTo>
                        <a:cubicBezTo>
                          <a:pt x="0" y="9670"/>
                          <a:pt x="9670" y="0"/>
                          <a:pt x="21600" y="0"/>
                        </a:cubicBezTo>
                        <a:cubicBezTo>
                          <a:pt x="31620" y="0"/>
                          <a:pt x="40325" y="6892"/>
                          <a:pt x="42624" y="16645"/>
                        </a:cubicBezTo>
                      </a:path>
                      <a:path w="42624" h="25585" stroke="0" extrusionOk="0">
                        <a:moveTo>
                          <a:pt x="370" y="25585"/>
                        </a:moveTo>
                        <a:cubicBezTo>
                          <a:pt x="124" y="24271"/>
                          <a:pt x="0" y="22936"/>
                          <a:pt x="0" y="21600"/>
                        </a:cubicBezTo>
                        <a:cubicBezTo>
                          <a:pt x="0" y="9670"/>
                          <a:pt x="9670" y="0"/>
                          <a:pt x="21600" y="0"/>
                        </a:cubicBezTo>
                        <a:cubicBezTo>
                          <a:pt x="31620" y="0"/>
                          <a:pt x="40325" y="6892"/>
                          <a:pt x="42624" y="16645"/>
                        </a:cubicBezTo>
                        <a:lnTo>
                          <a:pt x="21600" y="21600"/>
                        </a:lnTo>
                        <a:close/>
                      </a:path>
                    </a:pathLst>
                  </a:custGeom>
                  <a:noFill/>
                  <a:ln w="12700" cap="rnd">
                    <a:solidFill>
                      <a:srgbClr val="000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90" name="Arc 78"/>
                  <p:cNvSpPr>
                    <a:spLocks/>
                  </p:cNvSpPr>
                  <p:nvPr/>
                </p:nvSpPr>
                <p:spPr bwMode="auto">
                  <a:xfrm>
                    <a:off x="4725" y="3012"/>
                    <a:ext cx="241" cy="107"/>
                  </a:xfrm>
                  <a:custGeom>
                    <a:avLst/>
                    <a:gdLst>
                      <a:gd name="G0" fmla="+- 21600 0 0"/>
                      <a:gd name="G1" fmla="+- 21600 0 0"/>
                      <a:gd name="G2" fmla="+- 21600 0 0"/>
                      <a:gd name="T0" fmla="*/ 569 w 42368"/>
                      <a:gd name="T1" fmla="*/ 26527 h 26527"/>
                      <a:gd name="T2" fmla="*/ 42368 w 42368"/>
                      <a:gd name="T3" fmla="*/ 15662 h 26527"/>
                      <a:gd name="T4" fmla="*/ 21600 w 42368"/>
                      <a:gd name="T5" fmla="*/ 21600 h 26527"/>
                    </a:gdLst>
                    <a:ahLst/>
                    <a:cxnLst>
                      <a:cxn ang="0">
                        <a:pos x="T0" y="T1"/>
                      </a:cxn>
                      <a:cxn ang="0">
                        <a:pos x="T2" y="T3"/>
                      </a:cxn>
                      <a:cxn ang="0">
                        <a:pos x="T4" y="T5"/>
                      </a:cxn>
                    </a:cxnLst>
                    <a:rect l="0" t="0" r="r" b="b"/>
                    <a:pathLst>
                      <a:path w="42368" h="26527" fill="none" extrusionOk="0">
                        <a:moveTo>
                          <a:pt x="569" y="26526"/>
                        </a:moveTo>
                        <a:cubicBezTo>
                          <a:pt x="191" y="24911"/>
                          <a:pt x="0" y="23258"/>
                          <a:pt x="0" y="21600"/>
                        </a:cubicBezTo>
                        <a:cubicBezTo>
                          <a:pt x="0" y="9670"/>
                          <a:pt x="9670" y="0"/>
                          <a:pt x="21600" y="0"/>
                        </a:cubicBezTo>
                        <a:cubicBezTo>
                          <a:pt x="31242" y="0"/>
                          <a:pt x="39717" y="6391"/>
                          <a:pt x="42367" y="15662"/>
                        </a:cubicBezTo>
                      </a:path>
                      <a:path w="42368" h="26527" stroke="0" extrusionOk="0">
                        <a:moveTo>
                          <a:pt x="569" y="26526"/>
                        </a:moveTo>
                        <a:cubicBezTo>
                          <a:pt x="191" y="24911"/>
                          <a:pt x="0" y="23258"/>
                          <a:pt x="0" y="21600"/>
                        </a:cubicBezTo>
                        <a:cubicBezTo>
                          <a:pt x="0" y="9670"/>
                          <a:pt x="9670" y="0"/>
                          <a:pt x="21600" y="0"/>
                        </a:cubicBezTo>
                        <a:cubicBezTo>
                          <a:pt x="31242" y="0"/>
                          <a:pt x="39717" y="6391"/>
                          <a:pt x="42367" y="15662"/>
                        </a:cubicBezTo>
                        <a:lnTo>
                          <a:pt x="21600" y="21600"/>
                        </a:lnTo>
                        <a:close/>
                      </a:path>
                    </a:pathLst>
                  </a:custGeom>
                  <a:solidFill>
                    <a:srgbClr val="5F3F1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53391" name="Freeform 79"/>
                <p:cNvSpPr>
                  <a:spLocks/>
                </p:cNvSpPr>
                <p:nvPr/>
              </p:nvSpPr>
              <p:spPr bwMode="auto">
                <a:xfrm>
                  <a:off x="4718" y="3015"/>
                  <a:ext cx="490" cy="639"/>
                </a:xfrm>
                <a:custGeom>
                  <a:avLst/>
                  <a:gdLst>
                    <a:gd name="T0" fmla="*/ 61 w 490"/>
                    <a:gd name="T1" fmla="*/ 0 h 639"/>
                    <a:gd name="T2" fmla="*/ 43 w 490"/>
                    <a:gd name="T3" fmla="*/ 7 h 639"/>
                    <a:gd name="T4" fmla="*/ 30 w 490"/>
                    <a:gd name="T5" fmla="*/ 16 h 639"/>
                    <a:gd name="T6" fmla="*/ 15 w 490"/>
                    <a:gd name="T7" fmla="*/ 27 h 639"/>
                    <a:gd name="T8" fmla="*/ 11 w 490"/>
                    <a:gd name="T9" fmla="*/ 39 h 639"/>
                    <a:gd name="T10" fmla="*/ 5 w 490"/>
                    <a:gd name="T11" fmla="*/ 49 h 639"/>
                    <a:gd name="T12" fmla="*/ 1 w 490"/>
                    <a:gd name="T13" fmla="*/ 62 h 639"/>
                    <a:gd name="T14" fmla="*/ 0 w 490"/>
                    <a:gd name="T15" fmla="*/ 76 h 639"/>
                    <a:gd name="T16" fmla="*/ 0 w 490"/>
                    <a:gd name="T17" fmla="*/ 92 h 639"/>
                    <a:gd name="T18" fmla="*/ 379 w 490"/>
                    <a:gd name="T19" fmla="*/ 638 h 639"/>
                    <a:gd name="T20" fmla="*/ 489 w 490"/>
                    <a:gd name="T21" fmla="*/ 580 h 639"/>
                    <a:gd name="T22" fmla="*/ 61 w 490"/>
                    <a:gd name="T23"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0" h="639">
                      <a:moveTo>
                        <a:pt x="61" y="0"/>
                      </a:moveTo>
                      <a:lnTo>
                        <a:pt x="43" y="7"/>
                      </a:lnTo>
                      <a:lnTo>
                        <a:pt x="30" y="16"/>
                      </a:lnTo>
                      <a:lnTo>
                        <a:pt x="15" y="27"/>
                      </a:lnTo>
                      <a:lnTo>
                        <a:pt x="11" y="39"/>
                      </a:lnTo>
                      <a:lnTo>
                        <a:pt x="5" y="49"/>
                      </a:lnTo>
                      <a:lnTo>
                        <a:pt x="1" y="62"/>
                      </a:lnTo>
                      <a:lnTo>
                        <a:pt x="0" y="76"/>
                      </a:lnTo>
                      <a:lnTo>
                        <a:pt x="0" y="92"/>
                      </a:lnTo>
                      <a:lnTo>
                        <a:pt x="379" y="638"/>
                      </a:lnTo>
                      <a:lnTo>
                        <a:pt x="489" y="580"/>
                      </a:lnTo>
                      <a:lnTo>
                        <a:pt x="61" y="0"/>
                      </a:lnTo>
                    </a:path>
                  </a:pathLst>
                </a:custGeom>
                <a:solidFill>
                  <a:srgbClr val="3F1F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3392" name="Oval 80"/>
                <p:cNvSpPr>
                  <a:spLocks noChangeArrowheads="1"/>
                </p:cNvSpPr>
                <p:nvPr/>
              </p:nvSpPr>
              <p:spPr bwMode="auto">
                <a:xfrm>
                  <a:off x="5101" y="3544"/>
                  <a:ext cx="271" cy="196"/>
                </a:xfrm>
                <a:prstGeom prst="ellipse">
                  <a:avLst/>
                </a:prstGeom>
                <a:solidFill>
                  <a:srgbClr val="7F5F3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grpSp>
      </p:gr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ChangeArrowheads="1"/>
          </p:cNvSpPr>
          <p:nvPr/>
        </p:nvSpPr>
        <p:spPr bwMode="auto">
          <a:xfrm>
            <a:off x="1435100" y="1193800"/>
            <a:ext cx="6578600" cy="4775200"/>
          </a:xfrm>
          <a:prstGeom prst="rect">
            <a:avLst/>
          </a:prstGeom>
          <a:gradFill rotWithShape="0">
            <a:gsLst>
              <a:gs pos="0">
                <a:srgbClr val="DDDDDD"/>
              </a:gs>
              <a:gs pos="100000">
                <a:srgbClr val="DDDDDD">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388" name="Rectangle 4"/>
          <p:cNvSpPr>
            <a:spLocks noChangeArrowheads="1"/>
          </p:cNvSpPr>
          <p:nvPr/>
        </p:nvSpPr>
        <p:spPr bwMode="auto">
          <a:xfrm>
            <a:off x="3168650" y="1825625"/>
            <a:ext cx="1108075"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389" name="Rectangle 5"/>
          <p:cNvSpPr>
            <a:spLocks noChangeArrowheads="1"/>
          </p:cNvSpPr>
          <p:nvPr/>
        </p:nvSpPr>
        <p:spPr bwMode="auto">
          <a:xfrm>
            <a:off x="4256088" y="3062288"/>
            <a:ext cx="14271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000" b="1">
                <a:solidFill>
                  <a:srgbClr val="CECECE"/>
                </a:solidFill>
                <a:sym typeface="Times New Roman" panose="02020603050405020304" pitchFamily="18" charset="0"/>
              </a:rPr>
              <a:t>Conversion individuelle</a:t>
            </a:r>
          </a:p>
        </p:txBody>
      </p:sp>
      <p:sp>
        <p:nvSpPr>
          <p:cNvPr id="656390" name="Rectangle 6"/>
          <p:cNvSpPr>
            <a:spLocks noChangeArrowheads="1"/>
          </p:cNvSpPr>
          <p:nvPr/>
        </p:nvSpPr>
        <p:spPr bwMode="auto">
          <a:xfrm>
            <a:off x="3841750" y="2957513"/>
            <a:ext cx="2716213" cy="420687"/>
          </a:xfrm>
          <a:prstGeom prst="rect">
            <a:avLst/>
          </a:prstGeom>
          <a:solidFill>
            <a:srgbClr val="CECE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391" name="Rectangle 7"/>
          <p:cNvSpPr>
            <a:spLocks noChangeArrowheads="1"/>
          </p:cNvSpPr>
          <p:nvPr/>
        </p:nvSpPr>
        <p:spPr bwMode="auto">
          <a:xfrm>
            <a:off x="3776663" y="2892425"/>
            <a:ext cx="2711450" cy="414338"/>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392" name="Rectangle 8"/>
          <p:cNvSpPr>
            <a:spLocks noChangeArrowheads="1"/>
          </p:cNvSpPr>
          <p:nvPr/>
        </p:nvSpPr>
        <p:spPr bwMode="auto">
          <a:xfrm>
            <a:off x="4187825" y="2994025"/>
            <a:ext cx="19970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Conversion</a:t>
            </a:r>
            <a:r>
              <a:rPr lang="fr-FR" altLang="fr-FR" sz="1400" b="1">
                <a:solidFill>
                  <a:srgbClr val="000000"/>
                </a:solidFill>
                <a:sym typeface="Times New Roman" panose="02020603050405020304" pitchFamily="18" charset="0"/>
              </a:rPr>
              <a:t> </a:t>
            </a:r>
            <a:r>
              <a:rPr lang="fr-FR" altLang="fr-FR" sz="1400" b="1">
                <a:solidFill>
                  <a:srgbClr val="FFFFFF"/>
                </a:solidFill>
                <a:sym typeface="Times New Roman" panose="02020603050405020304" pitchFamily="18" charset="0"/>
              </a:rPr>
              <a:t>individuelle</a:t>
            </a:r>
          </a:p>
        </p:txBody>
      </p:sp>
      <p:sp>
        <p:nvSpPr>
          <p:cNvPr id="656393" name="Rectangle 9"/>
          <p:cNvSpPr>
            <a:spLocks noChangeArrowheads="1"/>
          </p:cNvSpPr>
          <p:nvPr/>
        </p:nvSpPr>
        <p:spPr bwMode="auto">
          <a:xfrm>
            <a:off x="1768475" y="5986463"/>
            <a:ext cx="4764088"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nvGrpSpPr>
          <p:cNvPr id="656394" name="Group 10"/>
          <p:cNvGrpSpPr>
            <a:grpSpLocks/>
          </p:cNvGrpSpPr>
          <p:nvPr/>
        </p:nvGrpSpPr>
        <p:grpSpPr bwMode="auto">
          <a:xfrm>
            <a:off x="3071813" y="3776663"/>
            <a:ext cx="1204912" cy="1217612"/>
            <a:chOff x="1705" y="2446"/>
            <a:chExt cx="585" cy="652"/>
          </a:xfrm>
        </p:grpSpPr>
        <p:sp>
          <p:nvSpPr>
            <p:cNvPr id="656395" name="Freeform 11"/>
            <p:cNvSpPr>
              <a:spLocks/>
            </p:cNvSpPr>
            <p:nvPr/>
          </p:nvSpPr>
          <p:spPr bwMode="auto">
            <a:xfrm>
              <a:off x="1721" y="2462"/>
              <a:ext cx="569" cy="636"/>
            </a:xfrm>
            <a:custGeom>
              <a:avLst/>
              <a:gdLst>
                <a:gd name="T0" fmla="*/ 375 w 569"/>
                <a:gd name="T1" fmla="*/ 0 h 636"/>
                <a:gd name="T2" fmla="*/ 0 w 569"/>
                <a:gd name="T3" fmla="*/ 0 h 636"/>
                <a:gd name="T4" fmla="*/ 0 w 569"/>
                <a:gd name="T5" fmla="*/ 635 h 636"/>
                <a:gd name="T6" fmla="*/ 569 w 569"/>
                <a:gd name="T7" fmla="*/ 636 h 636"/>
                <a:gd name="T8" fmla="*/ 569 w 569"/>
                <a:gd name="T9" fmla="*/ 81 h 636"/>
                <a:gd name="T10" fmla="*/ 375 w 569"/>
                <a:gd name="T11" fmla="*/ 0 h 636"/>
              </a:gdLst>
              <a:ahLst/>
              <a:cxnLst>
                <a:cxn ang="0">
                  <a:pos x="T0" y="T1"/>
                </a:cxn>
                <a:cxn ang="0">
                  <a:pos x="T2" y="T3"/>
                </a:cxn>
                <a:cxn ang="0">
                  <a:pos x="T4" y="T5"/>
                </a:cxn>
                <a:cxn ang="0">
                  <a:pos x="T6" y="T7"/>
                </a:cxn>
                <a:cxn ang="0">
                  <a:pos x="T8" y="T9"/>
                </a:cxn>
                <a:cxn ang="0">
                  <a:pos x="T10" y="T11"/>
                </a:cxn>
              </a:cxnLst>
              <a:rect l="0" t="0" r="r" b="b"/>
              <a:pathLst>
                <a:path w="569" h="636">
                  <a:moveTo>
                    <a:pt x="375" y="0"/>
                  </a:moveTo>
                  <a:lnTo>
                    <a:pt x="0" y="0"/>
                  </a:lnTo>
                  <a:lnTo>
                    <a:pt x="0" y="635"/>
                  </a:lnTo>
                  <a:lnTo>
                    <a:pt x="569" y="636"/>
                  </a:lnTo>
                  <a:lnTo>
                    <a:pt x="569" y="81"/>
                  </a:lnTo>
                  <a:lnTo>
                    <a:pt x="375" y="0"/>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656396" name="Group 12"/>
            <p:cNvGrpSpPr>
              <a:grpSpLocks/>
            </p:cNvGrpSpPr>
            <p:nvPr/>
          </p:nvGrpSpPr>
          <p:grpSpPr bwMode="auto">
            <a:xfrm>
              <a:off x="1705" y="2446"/>
              <a:ext cx="571" cy="638"/>
              <a:chOff x="1705" y="2446"/>
              <a:chExt cx="571" cy="638"/>
            </a:xfrm>
          </p:grpSpPr>
          <p:sp>
            <p:nvSpPr>
              <p:cNvPr id="656397" name="Rectangle 13"/>
              <p:cNvSpPr>
                <a:spLocks noChangeArrowheads="1"/>
              </p:cNvSpPr>
              <p:nvPr/>
            </p:nvSpPr>
            <p:spPr bwMode="auto">
              <a:xfrm>
                <a:off x="1705" y="2446"/>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398" name="Rectangle 14"/>
              <p:cNvSpPr>
                <a:spLocks noChangeArrowheads="1"/>
              </p:cNvSpPr>
              <p:nvPr/>
            </p:nvSpPr>
            <p:spPr bwMode="auto">
              <a:xfrm>
                <a:off x="1705" y="2486"/>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399" name="Rectangle 15"/>
              <p:cNvSpPr>
                <a:spLocks noChangeArrowheads="1"/>
              </p:cNvSpPr>
              <p:nvPr/>
            </p:nvSpPr>
            <p:spPr bwMode="auto">
              <a:xfrm>
                <a:off x="1705" y="2526"/>
                <a:ext cx="571" cy="40"/>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0" name="Rectangle 16"/>
              <p:cNvSpPr>
                <a:spLocks noChangeArrowheads="1"/>
              </p:cNvSpPr>
              <p:nvPr/>
            </p:nvSpPr>
            <p:spPr bwMode="auto">
              <a:xfrm>
                <a:off x="1705" y="2566"/>
                <a:ext cx="571" cy="4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1" name="Rectangle 17"/>
              <p:cNvSpPr>
                <a:spLocks noChangeArrowheads="1"/>
              </p:cNvSpPr>
              <p:nvPr/>
            </p:nvSpPr>
            <p:spPr bwMode="auto">
              <a:xfrm>
                <a:off x="1705" y="2606"/>
                <a:ext cx="571" cy="4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2" name="Rectangle 18"/>
              <p:cNvSpPr>
                <a:spLocks noChangeArrowheads="1"/>
              </p:cNvSpPr>
              <p:nvPr/>
            </p:nvSpPr>
            <p:spPr bwMode="auto">
              <a:xfrm>
                <a:off x="1705" y="2646"/>
                <a:ext cx="571" cy="39"/>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3" name="Rectangle 19"/>
              <p:cNvSpPr>
                <a:spLocks noChangeArrowheads="1"/>
              </p:cNvSpPr>
              <p:nvPr/>
            </p:nvSpPr>
            <p:spPr bwMode="auto">
              <a:xfrm>
                <a:off x="1705" y="2685"/>
                <a:ext cx="571" cy="4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4" name="Rectangle 20"/>
              <p:cNvSpPr>
                <a:spLocks noChangeArrowheads="1"/>
              </p:cNvSpPr>
              <p:nvPr/>
            </p:nvSpPr>
            <p:spPr bwMode="auto">
              <a:xfrm>
                <a:off x="1705" y="2725"/>
                <a:ext cx="571" cy="40"/>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5" name="Rectangle 21"/>
              <p:cNvSpPr>
                <a:spLocks noChangeArrowheads="1"/>
              </p:cNvSpPr>
              <p:nvPr/>
            </p:nvSpPr>
            <p:spPr bwMode="auto">
              <a:xfrm>
                <a:off x="1705" y="2765"/>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6" name="Rectangle 22"/>
              <p:cNvSpPr>
                <a:spLocks noChangeArrowheads="1"/>
              </p:cNvSpPr>
              <p:nvPr/>
            </p:nvSpPr>
            <p:spPr bwMode="auto">
              <a:xfrm>
                <a:off x="1705" y="2806"/>
                <a:ext cx="571" cy="39"/>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7" name="Rectangle 23"/>
              <p:cNvSpPr>
                <a:spLocks noChangeArrowheads="1"/>
              </p:cNvSpPr>
              <p:nvPr/>
            </p:nvSpPr>
            <p:spPr bwMode="auto">
              <a:xfrm>
                <a:off x="1705" y="2845"/>
                <a:ext cx="571" cy="40"/>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8" name="Rectangle 24"/>
              <p:cNvSpPr>
                <a:spLocks noChangeArrowheads="1"/>
              </p:cNvSpPr>
              <p:nvPr/>
            </p:nvSpPr>
            <p:spPr bwMode="auto">
              <a:xfrm>
                <a:off x="1705" y="2885"/>
                <a:ext cx="571" cy="3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09" name="Rectangle 25"/>
              <p:cNvSpPr>
                <a:spLocks noChangeArrowheads="1"/>
              </p:cNvSpPr>
              <p:nvPr/>
            </p:nvSpPr>
            <p:spPr bwMode="auto">
              <a:xfrm>
                <a:off x="1705" y="2924"/>
                <a:ext cx="571" cy="40"/>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10" name="Rectangle 26"/>
              <p:cNvSpPr>
                <a:spLocks noChangeArrowheads="1"/>
              </p:cNvSpPr>
              <p:nvPr/>
            </p:nvSpPr>
            <p:spPr bwMode="auto">
              <a:xfrm>
                <a:off x="1705" y="2964"/>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11" name="Rectangle 27"/>
              <p:cNvSpPr>
                <a:spLocks noChangeArrowheads="1"/>
              </p:cNvSpPr>
              <p:nvPr/>
            </p:nvSpPr>
            <p:spPr bwMode="auto">
              <a:xfrm>
                <a:off x="1705" y="3005"/>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12" name="Rectangle 28"/>
              <p:cNvSpPr>
                <a:spLocks noChangeArrowheads="1"/>
              </p:cNvSpPr>
              <p:nvPr/>
            </p:nvSpPr>
            <p:spPr bwMode="auto">
              <a:xfrm>
                <a:off x="1705" y="3045"/>
                <a:ext cx="571" cy="39"/>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13" name="Freeform 29"/>
              <p:cNvSpPr>
                <a:spLocks/>
              </p:cNvSpPr>
              <p:nvPr/>
            </p:nvSpPr>
            <p:spPr bwMode="auto">
              <a:xfrm>
                <a:off x="1705" y="2446"/>
                <a:ext cx="570" cy="6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close/>
                  </a:path>
                </a:pathLst>
              </a:custGeom>
              <a:solidFill>
                <a:srgbClr val="F7F7F7"/>
              </a:solidFill>
              <a:ln w="0">
                <a:solidFill>
                  <a:srgbClr val="FFFFFF"/>
                </a:solidFill>
                <a:prstDash val="solid"/>
                <a:round/>
                <a:headEnd/>
                <a:tailEnd/>
              </a:ln>
            </p:spPr>
            <p:txBody>
              <a:bodyPr/>
              <a:lstStyle/>
              <a:p>
                <a:endParaRPr lang="fr-FR"/>
              </a:p>
            </p:txBody>
          </p:sp>
          <p:sp>
            <p:nvSpPr>
              <p:cNvPr id="656414" name="Freeform 30"/>
              <p:cNvSpPr>
                <a:spLocks/>
              </p:cNvSpPr>
              <p:nvPr/>
            </p:nvSpPr>
            <p:spPr bwMode="auto">
              <a:xfrm>
                <a:off x="1705" y="2446"/>
                <a:ext cx="570" cy="6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415" name="Rectangle 31"/>
              <p:cNvSpPr>
                <a:spLocks noChangeArrowheads="1"/>
              </p:cNvSpPr>
              <p:nvPr/>
            </p:nvSpPr>
            <p:spPr bwMode="auto">
              <a:xfrm>
                <a:off x="1705" y="2446"/>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16" name="Rectangle 32"/>
              <p:cNvSpPr>
                <a:spLocks noChangeArrowheads="1"/>
              </p:cNvSpPr>
              <p:nvPr/>
            </p:nvSpPr>
            <p:spPr bwMode="auto">
              <a:xfrm>
                <a:off x="1705" y="2486"/>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17" name="Rectangle 33"/>
              <p:cNvSpPr>
                <a:spLocks noChangeArrowheads="1"/>
              </p:cNvSpPr>
              <p:nvPr/>
            </p:nvSpPr>
            <p:spPr bwMode="auto">
              <a:xfrm>
                <a:off x="1705" y="2526"/>
                <a:ext cx="571" cy="40"/>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18" name="Rectangle 34"/>
              <p:cNvSpPr>
                <a:spLocks noChangeArrowheads="1"/>
              </p:cNvSpPr>
              <p:nvPr/>
            </p:nvSpPr>
            <p:spPr bwMode="auto">
              <a:xfrm>
                <a:off x="1705" y="2566"/>
                <a:ext cx="571" cy="4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19" name="Rectangle 35"/>
              <p:cNvSpPr>
                <a:spLocks noChangeArrowheads="1"/>
              </p:cNvSpPr>
              <p:nvPr/>
            </p:nvSpPr>
            <p:spPr bwMode="auto">
              <a:xfrm>
                <a:off x="1705" y="2606"/>
                <a:ext cx="571" cy="4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0" name="Rectangle 36"/>
              <p:cNvSpPr>
                <a:spLocks noChangeArrowheads="1"/>
              </p:cNvSpPr>
              <p:nvPr/>
            </p:nvSpPr>
            <p:spPr bwMode="auto">
              <a:xfrm>
                <a:off x="1705" y="2646"/>
                <a:ext cx="571" cy="39"/>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1" name="Rectangle 37"/>
              <p:cNvSpPr>
                <a:spLocks noChangeArrowheads="1"/>
              </p:cNvSpPr>
              <p:nvPr/>
            </p:nvSpPr>
            <p:spPr bwMode="auto">
              <a:xfrm>
                <a:off x="1705" y="2685"/>
                <a:ext cx="571" cy="4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2" name="Rectangle 38"/>
              <p:cNvSpPr>
                <a:spLocks noChangeArrowheads="1"/>
              </p:cNvSpPr>
              <p:nvPr/>
            </p:nvSpPr>
            <p:spPr bwMode="auto">
              <a:xfrm>
                <a:off x="1705" y="2725"/>
                <a:ext cx="571" cy="40"/>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3" name="Rectangle 39"/>
              <p:cNvSpPr>
                <a:spLocks noChangeArrowheads="1"/>
              </p:cNvSpPr>
              <p:nvPr/>
            </p:nvSpPr>
            <p:spPr bwMode="auto">
              <a:xfrm>
                <a:off x="1705" y="2765"/>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4" name="Rectangle 40"/>
              <p:cNvSpPr>
                <a:spLocks noChangeArrowheads="1"/>
              </p:cNvSpPr>
              <p:nvPr/>
            </p:nvSpPr>
            <p:spPr bwMode="auto">
              <a:xfrm>
                <a:off x="1705" y="2806"/>
                <a:ext cx="571" cy="39"/>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5" name="Rectangle 41"/>
              <p:cNvSpPr>
                <a:spLocks noChangeArrowheads="1"/>
              </p:cNvSpPr>
              <p:nvPr/>
            </p:nvSpPr>
            <p:spPr bwMode="auto">
              <a:xfrm>
                <a:off x="1705" y="2845"/>
                <a:ext cx="571" cy="40"/>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6" name="Rectangle 42"/>
              <p:cNvSpPr>
                <a:spLocks noChangeArrowheads="1"/>
              </p:cNvSpPr>
              <p:nvPr/>
            </p:nvSpPr>
            <p:spPr bwMode="auto">
              <a:xfrm>
                <a:off x="1705" y="2885"/>
                <a:ext cx="571" cy="3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7" name="Rectangle 43"/>
              <p:cNvSpPr>
                <a:spLocks noChangeArrowheads="1"/>
              </p:cNvSpPr>
              <p:nvPr/>
            </p:nvSpPr>
            <p:spPr bwMode="auto">
              <a:xfrm>
                <a:off x="1705" y="2924"/>
                <a:ext cx="571" cy="40"/>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8" name="Rectangle 44"/>
              <p:cNvSpPr>
                <a:spLocks noChangeArrowheads="1"/>
              </p:cNvSpPr>
              <p:nvPr/>
            </p:nvSpPr>
            <p:spPr bwMode="auto">
              <a:xfrm>
                <a:off x="1705" y="2964"/>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29" name="Rectangle 45"/>
              <p:cNvSpPr>
                <a:spLocks noChangeArrowheads="1"/>
              </p:cNvSpPr>
              <p:nvPr/>
            </p:nvSpPr>
            <p:spPr bwMode="auto">
              <a:xfrm>
                <a:off x="1705" y="3005"/>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30" name="Rectangle 46"/>
              <p:cNvSpPr>
                <a:spLocks noChangeArrowheads="1"/>
              </p:cNvSpPr>
              <p:nvPr/>
            </p:nvSpPr>
            <p:spPr bwMode="auto">
              <a:xfrm>
                <a:off x="1705" y="3045"/>
                <a:ext cx="571" cy="39"/>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sp>
          <p:nvSpPr>
            <p:cNvPr id="656431" name="Freeform 47"/>
            <p:cNvSpPr>
              <a:spLocks/>
            </p:cNvSpPr>
            <p:nvPr/>
          </p:nvSpPr>
          <p:spPr bwMode="auto">
            <a:xfrm>
              <a:off x="1705" y="2446"/>
              <a:ext cx="570" cy="6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sp>
        <p:nvSpPr>
          <p:cNvPr id="656432" name="Freeform 48"/>
          <p:cNvSpPr>
            <a:spLocks/>
          </p:cNvSpPr>
          <p:nvPr/>
        </p:nvSpPr>
        <p:spPr bwMode="auto">
          <a:xfrm>
            <a:off x="3838575" y="3808413"/>
            <a:ext cx="407988" cy="258762"/>
          </a:xfrm>
          <a:custGeom>
            <a:avLst/>
            <a:gdLst>
              <a:gd name="T0" fmla="*/ 6 w 198"/>
              <a:gd name="T1" fmla="*/ 0 h 139"/>
              <a:gd name="T2" fmla="*/ 0 w 198"/>
              <a:gd name="T3" fmla="*/ 0 h 139"/>
              <a:gd name="T4" fmla="*/ 5 w 198"/>
              <a:gd name="T5" fmla="*/ 5 h 139"/>
              <a:gd name="T6" fmla="*/ 9 w 198"/>
              <a:gd name="T7" fmla="*/ 11 h 139"/>
              <a:gd name="T8" fmla="*/ 14 w 198"/>
              <a:gd name="T9" fmla="*/ 17 h 139"/>
              <a:gd name="T10" fmla="*/ 17 w 198"/>
              <a:gd name="T11" fmla="*/ 23 h 139"/>
              <a:gd name="T12" fmla="*/ 20 w 198"/>
              <a:gd name="T13" fmla="*/ 29 h 139"/>
              <a:gd name="T14" fmla="*/ 23 w 198"/>
              <a:gd name="T15" fmla="*/ 34 h 139"/>
              <a:gd name="T16" fmla="*/ 26 w 198"/>
              <a:gd name="T17" fmla="*/ 40 h 139"/>
              <a:gd name="T18" fmla="*/ 28 w 198"/>
              <a:gd name="T19" fmla="*/ 45 h 139"/>
              <a:gd name="T20" fmla="*/ 32 w 198"/>
              <a:gd name="T21" fmla="*/ 52 h 139"/>
              <a:gd name="T22" fmla="*/ 35 w 198"/>
              <a:gd name="T23" fmla="*/ 60 h 139"/>
              <a:gd name="T24" fmla="*/ 37 w 198"/>
              <a:gd name="T25" fmla="*/ 70 h 139"/>
              <a:gd name="T26" fmla="*/ 38 w 198"/>
              <a:gd name="T27" fmla="*/ 78 h 139"/>
              <a:gd name="T28" fmla="*/ 40 w 198"/>
              <a:gd name="T29" fmla="*/ 84 h 139"/>
              <a:gd name="T30" fmla="*/ 41 w 198"/>
              <a:gd name="T31" fmla="*/ 93 h 139"/>
              <a:gd name="T32" fmla="*/ 41 w 198"/>
              <a:gd name="T33" fmla="*/ 101 h 139"/>
              <a:gd name="T34" fmla="*/ 42 w 198"/>
              <a:gd name="T35" fmla="*/ 107 h 139"/>
              <a:gd name="T36" fmla="*/ 42 w 198"/>
              <a:gd name="T37" fmla="*/ 114 h 139"/>
              <a:gd name="T38" fmla="*/ 42 w 198"/>
              <a:gd name="T39" fmla="*/ 121 h 139"/>
              <a:gd name="T40" fmla="*/ 43 w 198"/>
              <a:gd name="T41" fmla="*/ 130 h 139"/>
              <a:gd name="T42" fmla="*/ 43 w 198"/>
              <a:gd name="T43" fmla="*/ 139 h 139"/>
              <a:gd name="T44" fmla="*/ 49 w 198"/>
              <a:gd name="T45" fmla="*/ 134 h 139"/>
              <a:gd name="T46" fmla="*/ 55 w 198"/>
              <a:gd name="T47" fmla="*/ 129 h 139"/>
              <a:gd name="T48" fmla="*/ 61 w 198"/>
              <a:gd name="T49" fmla="*/ 125 h 139"/>
              <a:gd name="T50" fmla="*/ 68 w 198"/>
              <a:gd name="T51" fmla="*/ 119 h 139"/>
              <a:gd name="T52" fmla="*/ 75 w 198"/>
              <a:gd name="T53" fmla="*/ 115 h 139"/>
              <a:gd name="T54" fmla="*/ 81 w 198"/>
              <a:gd name="T55" fmla="*/ 112 h 139"/>
              <a:gd name="T56" fmla="*/ 88 w 198"/>
              <a:gd name="T57" fmla="*/ 107 h 139"/>
              <a:gd name="T58" fmla="*/ 96 w 198"/>
              <a:gd name="T59" fmla="*/ 105 h 139"/>
              <a:gd name="T60" fmla="*/ 104 w 198"/>
              <a:gd name="T61" fmla="*/ 101 h 139"/>
              <a:gd name="T62" fmla="*/ 112 w 198"/>
              <a:gd name="T63" fmla="*/ 97 h 139"/>
              <a:gd name="T64" fmla="*/ 120 w 198"/>
              <a:gd name="T65" fmla="*/ 96 h 139"/>
              <a:gd name="T66" fmla="*/ 129 w 198"/>
              <a:gd name="T67" fmla="*/ 93 h 139"/>
              <a:gd name="T68" fmla="*/ 138 w 198"/>
              <a:gd name="T69" fmla="*/ 91 h 139"/>
              <a:gd name="T70" fmla="*/ 150 w 198"/>
              <a:gd name="T71" fmla="*/ 89 h 139"/>
              <a:gd name="T72" fmla="*/ 160 w 198"/>
              <a:gd name="T73" fmla="*/ 87 h 139"/>
              <a:gd name="T74" fmla="*/ 170 w 198"/>
              <a:gd name="T75" fmla="*/ 84 h 139"/>
              <a:gd name="T76" fmla="*/ 180 w 198"/>
              <a:gd name="T77" fmla="*/ 83 h 139"/>
              <a:gd name="T78" fmla="*/ 188 w 198"/>
              <a:gd name="T79" fmla="*/ 83 h 139"/>
              <a:gd name="T80" fmla="*/ 198 w 198"/>
              <a:gd name="T81" fmla="*/ 83 h 139"/>
              <a:gd name="T82" fmla="*/ 198 w 198"/>
              <a:gd name="T83" fmla="*/ 82 h 139"/>
              <a:gd name="T84" fmla="*/ 6 w 198"/>
              <a:gd name="T8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39">
                <a:moveTo>
                  <a:pt x="6" y="0"/>
                </a:moveTo>
                <a:lnTo>
                  <a:pt x="0" y="0"/>
                </a:lnTo>
                <a:lnTo>
                  <a:pt x="5" y="5"/>
                </a:lnTo>
                <a:lnTo>
                  <a:pt x="9" y="11"/>
                </a:lnTo>
                <a:lnTo>
                  <a:pt x="14" y="17"/>
                </a:lnTo>
                <a:lnTo>
                  <a:pt x="17" y="23"/>
                </a:lnTo>
                <a:lnTo>
                  <a:pt x="20" y="29"/>
                </a:lnTo>
                <a:lnTo>
                  <a:pt x="23" y="34"/>
                </a:lnTo>
                <a:lnTo>
                  <a:pt x="26" y="40"/>
                </a:lnTo>
                <a:lnTo>
                  <a:pt x="28" y="45"/>
                </a:lnTo>
                <a:lnTo>
                  <a:pt x="32" y="52"/>
                </a:lnTo>
                <a:lnTo>
                  <a:pt x="35" y="60"/>
                </a:lnTo>
                <a:lnTo>
                  <a:pt x="37" y="70"/>
                </a:lnTo>
                <a:lnTo>
                  <a:pt x="38" y="78"/>
                </a:lnTo>
                <a:lnTo>
                  <a:pt x="40" y="84"/>
                </a:lnTo>
                <a:lnTo>
                  <a:pt x="41" y="93"/>
                </a:lnTo>
                <a:lnTo>
                  <a:pt x="41" y="101"/>
                </a:lnTo>
                <a:lnTo>
                  <a:pt x="42" y="107"/>
                </a:lnTo>
                <a:lnTo>
                  <a:pt x="42" y="114"/>
                </a:lnTo>
                <a:lnTo>
                  <a:pt x="42" y="121"/>
                </a:lnTo>
                <a:lnTo>
                  <a:pt x="43" y="130"/>
                </a:lnTo>
                <a:lnTo>
                  <a:pt x="43" y="139"/>
                </a:lnTo>
                <a:lnTo>
                  <a:pt x="49" y="134"/>
                </a:lnTo>
                <a:lnTo>
                  <a:pt x="55" y="129"/>
                </a:lnTo>
                <a:lnTo>
                  <a:pt x="61" y="125"/>
                </a:lnTo>
                <a:lnTo>
                  <a:pt x="68" y="119"/>
                </a:lnTo>
                <a:lnTo>
                  <a:pt x="75" y="115"/>
                </a:lnTo>
                <a:lnTo>
                  <a:pt x="81" y="112"/>
                </a:lnTo>
                <a:lnTo>
                  <a:pt x="88" y="107"/>
                </a:lnTo>
                <a:lnTo>
                  <a:pt x="96" y="105"/>
                </a:lnTo>
                <a:lnTo>
                  <a:pt x="104" y="101"/>
                </a:lnTo>
                <a:lnTo>
                  <a:pt x="112" y="97"/>
                </a:lnTo>
                <a:lnTo>
                  <a:pt x="120" y="96"/>
                </a:lnTo>
                <a:lnTo>
                  <a:pt x="129" y="93"/>
                </a:lnTo>
                <a:lnTo>
                  <a:pt x="138" y="91"/>
                </a:lnTo>
                <a:lnTo>
                  <a:pt x="150" y="89"/>
                </a:lnTo>
                <a:lnTo>
                  <a:pt x="160" y="87"/>
                </a:lnTo>
                <a:lnTo>
                  <a:pt x="170" y="84"/>
                </a:lnTo>
                <a:lnTo>
                  <a:pt x="180" y="83"/>
                </a:lnTo>
                <a:lnTo>
                  <a:pt x="188" y="83"/>
                </a:lnTo>
                <a:lnTo>
                  <a:pt x="198" y="83"/>
                </a:lnTo>
                <a:lnTo>
                  <a:pt x="198" y="82"/>
                </a:lnTo>
                <a:lnTo>
                  <a:pt x="6"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433" name="Freeform 49"/>
          <p:cNvSpPr>
            <a:spLocks/>
          </p:cNvSpPr>
          <p:nvPr/>
        </p:nvSpPr>
        <p:spPr bwMode="auto">
          <a:xfrm>
            <a:off x="3856038" y="3810000"/>
            <a:ext cx="377825" cy="231775"/>
          </a:xfrm>
          <a:custGeom>
            <a:avLst/>
            <a:gdLst>
              <a:gd name="T0" fmla="*/ 0 w 183"/>
              <a:gd name="T1" fmla="*/ 0 h 124"/>
              <a:gd name="T2" fmla="*/ 5 w 183"/>
              <a:gd name="T3" fmla="*/ 5 h 124"/>
              <a:gd name="T4" fmla="*/ 11 w 183"/>
              <a:gd name="T5" fmla="*/ 13 h 124"/>
              <a:gd name="T6" fmla="*/ 14 w 183"/>
              <a:gd name="T7" fmla="*/ 17 h 124"/>
              <a:gd name="T8" fmla="*/ 18 w 183"/>
              <a:gd name="T9" fmla="*/ 23 h 124"/>
              <a:gd name="T10" fmla="*/ 23 w 183"/>
              <a:gd name="T11" fmla="*/ 28 h 124"/>
              <a:gd name="T12" fmla="*/ 27 w 183"/>
              <a:gd name="T13" fmla="*/ 37 h 124"/>
              <a:gd name="T14" fmla="*/ 31 w 183"/>
              <a:gd name="T15" fmla="*/ 49 h 124"/>
              <a:gd name="T16" fmla="*/ 33 w 183"/>
              <a:gd name="T17" fmla="*/ 55 h 124"/>
              <a:gd name="T18" fmla="*/ 36 w 183"/>
              <a:gd name="T19" fmla="*/ 64 h 124"/>
              <a:gd name="T20" fmla="*/ 38 w 183"/>
              <a:gd name="T21" fmla="*/ 74 h 124"/>
              <a:gd name="T22" fmla="*/ 40 w 183"/>
              <a:gd name="T23" fmla="*/ 82 h 124"/>
              <a:gd name="T24" fmla="*/ 41 w 183"/>
              <a:gd name="T25" fmla="*/ 91 h 124"/>
              <a:gd name="T26" fmla="*/ 41 w 183"/>
              <a:gd name="T27" fmla="*/ 99 h 124"/>
              <a:gd name="T28" fmla="*/ 41 w 183"/>
              <a:gd name="T29" fmla="*/ 108 h 124"/>
              <a:gd name="T30" fmla="*/ 41 w 183"/>
              <a:gd name="T31" fmla="*/ 115 h 124"/>
              <a:gd name="T32" fmla="*/ 41 w 183"/>
              <a:gd name="T33" fmla="*/ 124 h 124"/>
              <a:gd name="T34" fmla="*/ 46 w 183"/>
              <a:gd name="T35" fmla="*/ 120 h 124"/>
              <a:gd name="T36" fmla="*/ 50 w 183"/>
              <a:gd name="T37" fmla="*/ 115 h 124"/>
              <a:gd name="T38" fmla="*/ 56 w 183"/>
              <a:gd name="T39" fmla="*/ 111 h 124"/>
              <a:gd name="T40" fmla="*/ 64 w 183"/>
              <a:gd name="T41" fmla="*/ 106 h 124"/>
              <a:gd name="T42" fmla="*/ 72 w 183"/>
              <a:gd name="T43" fmla="*/ 102 h 124"/>
              <a:gd name="T44" fmla="*/ 80 w 183"/>
              <a:gd name="T45" fmla="*/ 97 h 124"/>
              <a:gd name="T46" fmla="*/ 88 w 183"/>
              <a:gd name="T47" fmla="*/ 95 h 124"/>
              <a:gd name="T48" fmla="*/ 97 w 183"/>
              <a:gd name="T49" fmla="*/ 91 h 124"/>
              <a:gd name="T50" fmla="*/ 111 w 183"/>
              <a:gd name="T51" fmla="*/ 87 h 124"/>
              <a:gd name="T52" fmla="*/ 120 w 183"/>
              <a:gd name="T53" fmla="*/ 86 h 124"/>
              <a:gd name="T54" fmla="*/ 129 w 183"/>
              <a:gd name="T55" fmla="*/ 82 h 124"/>
              <a:gd name="T56" fmla="*/ 139 w 183"/>
              <a:gd name="T57" fmla="*/ 81 h 124"/>
              <a:gd name="T58" fmla="*/ 149 w 183"/>
              <a:gd name="T59" fmla="*/ 79 h 124"/>
              <a:gd name="T60" fmla="*/ 160 w 183"/>
              <a:gd name="T61" fmla="*/ 78 h 124"/>
              <a:gd name="T62" fmla="*/ 170 w 183"/>
              <a:gd name="T63" fmla="*/ 76 h 124"/>
              <a:gd name="T64" fmla="*/ 183 w 183"/>
              <a:gd name="T65" fmla="*/ 76 h 124"/>
              <a:gd name="T66" fmla="*/ 0 w 183"/>
              <a:gd name="T6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3" h="124">
                <a:moveTo>
                  <a:pt x="0" y="0"/>
                </a:moveTo>
                <a:lnTo>
                  <a:pt x="5" y="5"/>
                </a:lnTo>
                <a:lnTo>
                  <a:pt x="11" y="13"/>
                </a:lnTo>
                <a:lnTo>
                  <a:pt x="14" y="17"/>
                </a:lnTo>
                <a:lnTo>
                  <a:pt x="18" y="23"/>
                </a:lnTo>
                <a:lnTo>
                  <a:pt x="23" y="28"/>
                </a:lnTo>
                <a:lnTo>
                  <a:pt x="27" y="37"/>
                </a:lnTo>
                <a:lnTo>
                  <a:pt x="31" y="49"/>
                </a:lnTo>
                <a:lnTo>
                  <a:pt x="33" y="55"/>
                </a:lnTo>
                <a:lnTo>
                  <a:pt x="36" y="64"/>
                </a:lnTo>
                <a:lnTo>
                  <a:pt x="38" y="74"/>
                </a:lnTo>
                <a:lnTo>
                  <a:pt x="40" y="82"/>
                </a:lnTo>
                <a:lnTo>
                  <a:pt x="41" y="91"/>
                </a:lnTo>
                <a:lnTo>
                  <a:pt x="41" y="99"/>
                </a:lnTo>
                <a:lnTo>
                  <a:pt x="41" y="108"/>
                </a:lnTo>
                <a:lnTo>
                  <a:pt x="41" y="115"/>
                </a:lnTo>
                <a:lnTo>
                  <a:pt x="41" y="124"/>
                </a:lnTo>
                <a:lnTo>
                  <a:pt x="46" y="120"/>
                </a:lnTo>
                <a:lnTo>
                  <a:pt x="50" y="115"/>
                </a:lnTo>
                <a:lnTo>
                  <a:pt x="56" y="111"/>
                </a:lnTo>
                <a:lnTo>
                  <a:pt x="64" y="106"/>
                </a:lnTo>
                <a:lnTo>
                  <a:pt x="72" y="102"/>
                </a:lnTo>
                <a:lnTo>
                  <a:pt x="80" y="97"/>
                </a:lnTo>
                <a:lnTo>
                  <a:pt x="88" y="95"/>
                </a:lnTo>
                <a:lnTo>
                  <a:pt x="97" y="91"/>
                </a:lnTo>
                <a:lnTo>
                  <a:pt x="111" y="87"/>
                </a:lnTo>
                <a:lnTo>
                  <a:pt x="120" y="86"/>
                </a:lnTo>
                <a:lnTo>
                  <a:pt x="129" y="82"/>
                </a:lnTo>
                <a:lnTo>
                  <a:pt x="139" y="81"/>
                </a:lnTo>
                <a:lnTo>
                  <a:pt x="149" y="79"/>
                </a:lnTo>
                <a:lnTo>
                  <a:pt x="160" y="78"/>
                </a:lnTo>
                <a:lnTo>
                  <a:pt x="170" y="76"/>
                </a:lnTo>
                <a:lnTo>
                  <a:pt x="183" y="76"/>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434" name="Freeform 50"/>
          <p:cNvSpPr>
            <a:spLocks/>
          </p:cNvSpPr>
          <p:nvPr/>
        </p:nvSpPr>
        <p:spPr bwMode="auto">
          <a:xfrm>
            <a:off x="3868738" y="3810000"/>
            <a:ext cx="342900" cy="219075"/>
          </a:xfrm>
          <a:custGeom>
            <a:avLst/>
            <a:gdLst>
              <a:gd name="T0" fmla="*/ 0 w 166"/>
              <a:gd name="T1" fmla="*/ 0 h 117"/>
              <a:gd name="T2" fmla="*/ 5 w 166"/>
              <a:gd name="T3" fmla="*/ 5 h 117"/>
              <a:gd name="T4" fmla="*/ 12 w 166"/>
              <a:gd name="T5" fmla="*/ 13 h 117"/>
              <a:gd name="T6" fmla="*/ 14 w 166"/>
              <a:gd name="T7" fmla="*/ 17 h 117"/>
              <a:gd name="T8" fmla="*/ 17 w 166"/>
              <a:gd name="T9" fmla="*/ 22 h 117"/>
              <a:gd name="T10" fmla="*/ 22 w 166"/>
              <a:gd name="T11" fmla="*/ 28 h 117"/>
              <a:gd name="T12" fmla="*/ 26 w 166"/>
              <a:gd name="T13" fmla="*/ 36 h 117"/>
              <a:gd name="T14" fmla="*/ 28 w 166"/>
              <a:gd name="T15" fmla="*/ 46 h 117"/>
              <a:gd name="T16" fmla="*/ 31 w 166"/>
              <a:gd name="T17" fmla="*/ 54 h 117"/>
              <a:gd name="T18" fmla="*/ 34 w 166"/>
              <a:gd name="T19" fmla="*/ 60 h 117"/>
              <a:gd name="T20" fmla="*/ 36 w 166"/>
              <a:gd name="T21" fmla="*/ 72 h 117"/>
              <a:gd name="T22" fmla="*/ 37 w 166"/>
              <a:gd name="T23" fmla="*/ 79 h 117"/>
              <a:gd name="T24" fmla="*/ 37 w 166"/>
              <a:gd name="T25" fmla="*/ 86 h 117"/>
              <a:gd name="T26" fmla="*/ 39 w 166"/>
              <a:gd name="T27" fmla="*/ 95 h 117"/>
              <a:gd name="T28" fmla="*/ 39 w 166"/>
              <a:gd name="T29" fmla="*/ 102 h 117"/>
              <a:gd name="T30" fmla="*/ 39 w 166"/>
              <a:gd name="T31" fmla="*/ 109 h 117"/>
              <a:gd name="T32" fmla="*/ 39 w 166"/>
              <a:gd name="T33" fmla="*/ 117 h 117"/>
              <a:gd name="T34" fmla="*/ 43 w 166"/>
              <a:gd name="T35" fmla="*/ 111 h 117"/>
              <a:gd name="T36" fmla="*/ 48 w 166"/>
              <a:gd name="T37" fmla="*/ 110 h 117"/>
              <a:gd name="T38" fmla="*/ 53 w 166"/>
              <a:gd name="T39" fmla="*/ 105 h 117"/>
              <a:gd name="T40" fmla="*/ 58 w 166"/>
              <a:gd name="T41" fmla="*/ 102 h 117"/>
              <a:gd name="T42" fmla="*/ 67 w 166"/>
              <a:gd name="T43" fmla="*/ 97 h 117"/>
              <a:gd name="T44" fmla="*/ 76 w 166"/>
              <a:gd name="T45" fmla="*/ 93 h 117"/>
              <a:gd name="T46" fmla="*/ 83 w 166"/>
              <a:gd name="T47" fmla="*/ 91 h 117"/>
              <a:gd name="T48" fmla="*/ 91 w 166"/>
              <a:gd name="T49" fmla="*/ 87 h 117"/>
              <a:gd name="T50" fmla="*/ 99 w 166"/>
              <a:gd name="T51" fmla="*/ 86 h 117"/>
              <a:gd name="T52" fmla="*/ 105 w 166"/>
              <a:gd name="T53" fmla="*/ 83 h 117"/>
              <a:gd name="T54" fmla="*/ 113 w 166"/>
              <a:gd name="T55" fmla="*/ 81 h 117"/>
              <a:gd name="T56" fmla="*/ 123 w 166"/>
              <a:gd name="T57" fmla="*/ 79 h 117"/>
              <a:gd name="T58" fmla="*/ 132 w 166"/>
              <a:gd name="T59" fmla="*/ 77 h 117"/>
              <a:gd name="T60" fmla="*/ 141 w 166"/>
              <a:gd name="T61" fmla="*/ 76 h 117"/>
              <a:gd name="T62" fmla="*/ 150 w 166"/>
              <a:gd name="T63" fmla="*/ 74 h 117"/>
              <a:gd name="T64" fmla="*/ 158 w 166"/>
              <a:gd name="T65" fmla="*/ 73 h 117"/>
              <a:gd name="T66" fmla="*/ 166 w 166"/>
              <a:gd name="T67" fmla="*/ 73 h 117"/>
              <a:gd name="T68" fmla="*/ 0 w 166"/>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17">
                <a:moveTo>
                  <a:pt x="0" y="0"/>
                </a:moveTo>
                <a:lnTo>
                  <a:pt x="5" y="5"/>
                </a:lnTo>
                <a:lnTo>
                  <a:pt x="12" y="13"/>
                </a:lnTo>
                <a:lnTo>
                  <a:pt x="14" y="17"/>
                </a:lnTo>
                <a:lnTo>
                  <a:pt x="17" y="22"/>
                </a:lnTo>
                <a:lnTo>
                  <a:pt x="22" y="28"/>
                </a:lnTo>
                <a:lnTo>
                  <a:pt x="26" y="36"/>
                </a:lnTo>
                <a:lnTo>
                  <a:pt x="28" y="46"/>
                </a:lnTo>
                <a:lnTo>
                  <a:pt x="31" y="54"/>
                </a:lnTo>
                <a:lnTo>
                  <a:pt x="34" y="60"/>
                </a:lnTo>
                <a:lnTo>
                  <a:pt x="36" y="72"/>
                </a:lnTo>
                <a:lnTo>
                  <a:pt x="37" y="79"/>
                </a:lnTo>
                <a:lnTo>
                  <a:pt x="37" y="86"/>
                </a:lnTo>
                <a:lnTo>
                  <a:pt x="39" y="95"/>
                </a:lnTo>
                <a:lnTo>
                  <a:pt x="39" y="102"/>
                </a:lnTo>
                <a:lnTo>
                  <a:pt x="39" y="109"/>
                </a:lnTo>
                <a:lnTo>
                  <a:pt x="39" y="117"/>
                </a:lnTo>
                <a:lnTo>
                  <a:pt x="43" y="111"/>
                </a:lnTo>
                <a:lnTo>
                  <a:pt x="48" y="110"/>
                </a:lnTo>
                <a:lnTo>
                  <a:pt x="53" y="105"/>
                </a:lnTo>
                <a:lnTo>
                  <a:pt x="58" y="102"/>
                </a:lnTo>
                <a:lnTo>
                  <a:pt x="67" y="97"/>
                </a:lnTo>
                <a:lnTo>
                  <a:pt x="76" y="93"/>
                </a:lnTo>
                <a:lnTo>
                  <a:pt x="83" y="91"/>
                </a:lnTo>
                <a:lnTo>
                  <a:pt x="91" y="87"/>
                </a:lnTo>
                <a:lnTo>
                  <a:pt x="99" y="86"/>
                </a:lnTo>
                <a:lnTo>
                  <a:pt x="105" y="83"/>
                </a:lnTo>
                <a:lnTo>
                  <a:pt x="113" y="81"/>
                </a:lnTo>
                <a:lnTo>
                  <a:pt x="123" y="79"/>
                </a:lnTo>
                <a:lnTo>
                  <a:pt x="132" y="77"/>
                </a:lnTo>
                <a:lnTo>
                  <a:pt x="141" y="76"/>
                </a:lnTo>
                <a:lnTo>
                  <a:pt x="150" y="74"/>
                </a:lnTo>
                <a:lnTo>
                  <a:pt x="158" y="73"/>
                </a:lnTo>
                <a:lnTo>
                  <a:pt x="166" y="7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656435" name="Group 51"/>
          <p:cNvGrpSpPr>
            <a:grpSpLocks/>
          </p:cNvGrpSpPr>
          <p:nvPr/>
        </p:nvGrpSpPr>
        <p:grpSpPr bwMode="auto">
          <a:xfrm>
            <a:off x="3198813" y="3892550"/>
            <a:ext cx="1206500" cy="1217613"/>
            <a:chOff x="1767" y="2508"/>
            <a:chExt cx="585" cy="652"/>
          </a:xfrm>
        </p:grpSpPr>
        <p:sp>
          <p:nvSpPr>
            <p:cNvPr id="656436" name="Freeform 52"/>
            <p:cNvSpPr>
              <a:spLocks/>
            </p:cNvSpPr>
            <p:nvPr/>
          </p:nvSpPr>
          <p:spPr bwMode="auto">
            <a:xfrm>
              <a:off x="1782" y="2523"/>
              <a:ext cx="570" cy="637"/>
            </a:xfrm>
            <a:custGeom>
              <a:avLst/>
              <a:gdLst>
                <a:gd name="T0" fmla="*/ 376 w 570"/>
                <a:gd name="T1" fmla="*/ 0 h 637"/>
                <a:gd name="T2" fmla="*/ 0 w 570"/>
                <a:gd name="T3" fmla="*/ 0 h 637"/>
                <a:gd name="T4" fmla="*/ 0 w 570"/>
                <a:gd name="T5" fmla="*/ 635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5"/>
                  </a:lnTo>
                  <a:lnTo>
                    <a:pt x="570" y="637"/>
                  </a:lnTo>
                  <a:lnTo>
                    <a:pt x="570" y="82"/>
                  </a:lnTo>
                  <a:lnTo>
                    <a:pt x="376" y="0"/>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656437" name="Group 53"/>
            <p:cNvGrpSpPr>
              <a:grpSpLocks/>
            </p:cNvGrpSpPr>
            <p:nvPr/>
          </p:nvGrpSpPr>
          <p:grpSpPr bwMode="auto">
            <a:xfrm>
              <a:off x="1767" y="2508"/>
              <a:ext cx="571" cy="638"/>
              <a:chOff x="1767" y="2508"/>
              <a:chExt cx="571" cy="638"/>
            </a:xfrm>
          </p:grpSpPr>
          <p:sp>
            <p:nvSpPr>
              <p:cNvPr id="656438" name="Rectangle 54"/>
              <p:cNvSpPr>
                <a:spLocks noChangeArrowheads="1"/>
              </p:cNvSpPr>
              <p:nvPr/>
            </p:nvSpPr>
            <p:spPr bwMode="auto">
              <a:xfrm>
                <a:off x="1767" y="2508"/>
                <a:ext cx="571" cy="39"/>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39" name="Rectangle 55"/>
              <p:cNvSpPr>
                <a:spLocks noChangeArrowheads="1"/>
              </p:cNvSpPr>
              <p:nvPr/>
            </p:nvSpPr>
            <p:spPr bwMode="auto">
              <a:xfrm>
                <a:off x="1767" y="2547"/>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0" name="Rectangle 56"/>
              <p:cNvSpPr>
                <a:spLocks noChangeArrowheads="1"/>
              </p:cNvSpPr>
              <p:nvPr/>
            </p:nvSpPr>
            <p:spPr bwMode="auto">
              <a:xfrm>
                <a:off x="1767" y="2587"/>
                <a:ext cx="571" cy="41"/>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1" name="Rectangle 57"/>
              <p:cNvSpPr>
                <a:spLocks noChangeArrowheads="1"/>
              </p:cNvSpPr>
              <p:nvPr/>
            </p:nvSpPr>
            <p:spPr bwMode="auto">
              <a:xfrm>
                <a:off x="1767" y="2628"/>
                <a:ext cx="571" cy="39"/>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2" name="Rectangle 58"/>
              <p:cNvSpPr>
                <a:spLocks noChangeArrowheads="1"/>
              </p:cNvSpPr>
              <p:nvPr/>
            </p:nvSpPr>
            <p:spPr bwMode="auto">
              <a:xfrm>
                <a:off x="1767" y="2667"/>
                <a:ext cx="571" cy="4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3" name="Rectangle 59"/>
              <p:cNvSpPr>
                <a:spLocks noChangeArrowheads="1"/>
              </p:cNvSpPr>
              <p:nvPr/>
            </p:nvSpPr>
            <p:spPr bwMode="auto">
              <a:xfrm>
                <a:off x="1767" y="2707"/>
                <a:ext cx="571" cy="40"/>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4" name="Rectangle 60"/>
              <p:cNvSpPr>
                <a:spLocks noChangeArrowheads="1"/>
              </p:cNvSpPr>
              <p:nvPr/>
            </p:nvSpPr>
            <p:spPr bwMode="auto">
              <a:xfrm>
                <a:off x="1767" y="2747"/>
                <a:ext cx="571" cy="39"/>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5" name="Rectangle 61"/>
              <p:cNvSpPr>
                <a:spLocks noChangeArrowheads="1"/>
              </p:cNvSpPr>
              <p:nvPr/>
            </p:nvSpPr>
            <p:spPr bwMode="auto">
              <a:xfrm>
                <a:off x="1767" y="2786"/>
                <a:ext cx="571" cy="40"/>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6" name="Rectangle 62"/>
              <p:cNvSpPr>
                <a:spLocks noChangeArrowheads="1"/>
              </p:cNvSpPr>
              <p:nvPr/>
            </p:nvSpPr>
            <p:spPr bwMode="auto">
              <a:xfrm>
                <a:off x="1767" y="2826"/>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7" name="Rectangle 63"/>
              <p:cNvSpPr>
                <a:spLocks noChangeArrowheads="1"/>
              </p:cNvSpPr>
              <p:nvPr/>
            </p:nvSpPr>
            <p:spPr bwMode="auto">
              <a:xfrm>
                <a:off x="1767" y="2867"/>
                <a:ext cx="571" cy="40"/>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8" name="Rectangle 64"/>
              <p:cNvSpPr>
                <a:spLocks noChangeArrowheads="1"/>
              </p:cNvSpPr>
              <p:nvPr/>
            </p:nvSpPr>
            <p:spPr bwMode="auto">
              <a:xfrm>
                <a:off x="1767" y="2907"/>
                <a:ext cx="571" cy="39"/>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49" name="Rectangle 65"/>
              <p:cNvSpPr>
                <a:spLocks noChangeArrowheads="1"/>
              </p:cNvSpPr>
              <p:nvPr/>
            </p:nvSpPr>
            <p:spPr bwMode="auto">
              <a:xfrm>
                <a:off x="1767" y="2946"/>
                <a:ext cx="571" cy="4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50" name="Rectangle 66"/>
              <p:cNvSpPr>
                <a:spLocks noChangeArrowheads="1"/>
              </p:cNvSpPr>
              <p:nvPr/>
            </p:nvSpPr>
            <p:spPr bwMode="auto">
              <a:xfrm>
                <a:off x="1767" y="2986"/>
                <a:ext cx="571" cy="39"/>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51" name="Rectangle 67"/>
              <p:cNvSpPr>
                <a:spLocks noChangeArrowheads="1"/>
              </p:cNvSpPr>
              <p:nvPr/>
            </p:nvSpPr>
            <p:spPr bwMode="auto">
              <a:xfrm>
                <a:off x="1767" y="3025"/>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52" name="Rectangle 68"/>
              <p:cNvSpPr>
                <a:spLocks noChangeArrowheads="1"/>
              </p:cNvSpPr>
              <p:nvPr/>
            </p:nvSpPr>
            <p:spPr bwMode="auto">
              <a:xfrm>
                <a:off x="1767" y="3066"/>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53" name="Rectangle 69"/>
              <p:cNvSpPr>
                <a:spLocks noChangeArrowheads="1"/>
              </p:cNvSpPr>
              <p:nvPr/>
            </p:nvSpPr>
            <p:spPr bwMode="auto">
              <a:xfrm>
                <a:off x="1767" y="3106"/>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54" name="Freeform 70"/>
              <p:cNvSpPr>
                <a:spLocks/>
              </p:cNvSpPr>
              <p:nvPr/>
            </p:nvSpPr>
            <p:spPr bwMode="auto">
              <a:xfrm>
                <a:off x="1767" y="2508"/>
                <a:ext cx="569" cy="636"/>
              </a:xfrm>
              <a:custGeom>
                <a:avLst/>
                <a:gdLst>
                  <a:gd name="T0" fmla="*/ 375 w 569"/>
                  <a:gd name="T1" fmla="*/ 0 h 636"/>
                  <a:gd name="T2" fmla="*/ 0 w 569"/>
                  <a:gd name="T3" fmla="*/ 0 h 636"/>
                  <a:gd name="T4" fmla="*/ 0 w 569"/>
                  <a:gd name="T5" fmla="*/ 635 h 636"/>
                  <a:gd name="T6" fmla="*/ 569 w 569"/>
                  <a:gd name="T7" fmla="*/ 636 h 636"/>
                  <a:gd name="T8" fmla="*/ 569 w 569"/>
                  <a:gd name="T9" fmla="*/ 81 h 636"/>
                  <a:gd name="T10" fmla="*/ 375 w 569"/>
                  <a:gd name="T11" fmla="*/ 0 h 636"/>
                </a:gdLst>
                <a:ahLst/>
                <a:cxnLst>
                  <a:cxn ang="0">
                    <a:pos x="T0" y="T1"/>
                  </a:cxn>
                  <a:cxn ang="0">
                    <a:pos x="T2" y="T3"/>
                  </a:cxn>
                  <a:cxn ang="0">
                    <a:pos x="T4" y="T5"/>
                  </a:cxn>
                  <a:cxn ang="0">
                    <a:pos x="T6" y="T7"/>
                  </a:cxn>
                  <a:cxn ang="0">
                    <a:pos x="T8" y="T9"/>
                  </a:cxn>
                  <a:cxn ang="0">
                    <a:pos x="T10" y="T11"/>
                  </a:cxn>
                </a:cxnLst>
                <a:rect l="0" t="0" r="r" b="b"/>
                <a:pathLst>
                  <a:path w="569" h="636">
                    <a:moveTo>
                      <a:pt x="375" y="0"/>
                    </a:moveTo>
                    <a:lnTo>
                      <a:pt x="0" y="0"/>
                    </a:lnTo>
                    <a:lnTo>
                      <a:pt x="0" y="635"/>
                    </a:lnTo>
                    <a:lnTo>
                      <a:pt x="569" y="636"/>
                    </a:lnTo>
                    <a:lnTo>
                      <a:pt x="569" y="81"/>
                    </a:lnTo>
                    <a:lnTo>
                      <a:pt x="375" y="0"/>
                    </a:lnTo>
                    <a:close/>
                  </a:path>
                </a:pathLst>
              </a:custGeom>
              <a:solidFill>
                <a:srgbClr val="F7F7F7"/>
              </a:solidFill>
              <a:ln w="0">
                <a:solidFill>
                  <a:srgbClr val="FFFFFF"/>
                </a:solidFill>
                <a:prstDash val="solid"/>
                <a:round/>
                <a:headEnd/>
                <a:tailEnd/>
              </a:ln>
            </p:spPr>
            <p:txBody>
              <a:bodyPr/>
              <a:lstStyle/>
              <a:p>
                <a:endParaRPr lang="fr-FR"/>
              </a:p>
            </p:txBody>
          </p:sp>
          <p:sp>
            <p:nvSpPr>
              <p:cNvPr id="656455" name="Freeform 71"/>
              <p:cNvSpPr>
                <a:spLocks/>
              </p:cNvSpPr>
              <p:nvPr/>
            </p:nvSpPr>
            <p:spPr bwMode="auto">
              <a:xfrm>
                <a:off x="1767" y="2508"/>
                <a:ext cx="569" cy="636"/>
              </a:xfrm>
              <a:custGeom>
                <a:avLst/>
                <a:gdLst>
                  <a:gd name="T0" fmla="*/ 375 w 569"/>
                  <a:gd name="T1" fmla="*/ 0 h 636"/>
                  <a:gd name="T2" fmla="*/ 0 w 569"/>
                  <a:gd name="T3" fmla="*/ 0 h 636"/>
                  <a:gd name="T4" fmla="*/ 0 w 569"/>
                  <a:gd name="T5" fmla="*/ 635 h 636"/>
                  <a:gd name="T6" fmla="*/ 569 w 569"/>
                  <a:gd name="T7" fmla="*/ 636 h 636"/>
                  <a:gd name="T8" fmla="*/ 569 w 569"/>
                  <a:gd name="T9" fmla="*/ 81 h 636"/>
                  <a:gd name="T10" fmla="*/ 375 w 569"/>
                  <a:gd name="T11" fmla="*/ 0 h 636"/>
                </a:gdLst>
                <a:ahLst/>
                <a:cxnLst>
                  <a:cxn ang="0">
                    <a:pos x="T0" y="T1"/>
                  </a:cxn>
                  <a:cxn ang="0">
                    <a:pos x="T2" y="T3"/>
                  </a:cxn>
                  <a:cxn ang="0">
                    <a:pos x="T4" y="T5"/>
                  </a:cxn>
                  <a:cxn ang="0">
                    <a:pos x="T6" y="T7"/>
                  </a:cxn>
                  <a:cxn ang="0">
                    <a:pos x="T8" y="T9"/>
                  </a:cxn>
                  <a:cxn ang="0">
                    <a:pos x="T10" y="T11"/>
                  </a:cxn>
                </a:cxnLst>
                <a:rect l="0" t="0" r="r" b="b"/>
                <a:pathLst>
                  <a:path w="569" h="636">
                    <a:moveTo>
                      <a:pt x="375" y="0"/>
                    </a:moveTo>
                    <a:lnTo>
                      <a:pt x="0" y="0"/>
                    </a:lnTo>
                    <a:lnTo>
                      <a:pt x="0" y="635"/>
                    </a:lnTo>
                    <a:lnTo>
                      <a:pt x="569" y="636"/>
                    </a:lnTo>
                    <a:lnTo>
                      <a:pt x="569" y="81"/>
                    </a:lnTo>
                    <a:lnTo>
                      <a:pt x="37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456" name="Rectangle 72"/>
              <p:cNvSpPr>
                <a:spLocks noChangeArrowheads="1"/>
              </p:cNvSpPr>
              <p:nvPr/>
            </p:nvSpPr>
            <p:spPr bwMode="auto">
              <a:xfrm>
                <a:off x="1767" y="2508"/>
                <a:ext cx="571" cy="39"/>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57" name="Rectangle 73"/>
              <p:cNvSpPr>
                <a:spLocks noChangeArrowheads="1"/>
              </p:cNvSpPr>
              <p:nvPr/>
            </p:nvSpPr>
            <p:spPr bwMode="auto">
              <a:xfrm>
                <a:off x="1767" y="2547"/>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58" name="Rectangle 74"/>
              <p:cNvSpPr>
                <a:spLocks noChangeArrowheads="1"/>
              </p:cNvSpPr>
              <p:nvPr/>
            </p:nvSpPr>
            <p:spPr bwMode="auto">
              <a:xfrm>
                <a:off x="1767" y="2587"/>
                <a:ext cx="571" cy="41"/>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59" name="Rectangle 75"/>
              <p:cNvSpPr>
                <a:spLocks noChangeArrowheads="1"/>
              </p:cNvSpPr>
              <p:nvPr/>
            </p:nvSpPr>
            <p:spPr bwMode="auto">
              <a:xfrm>
                <a:off x="1767" y="2628"/>
                <a:ext cx="571" cy="39"/>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0" name="Rectangle 76"/>
              <p:cNvSpPr>
                <a:spLocks noChangeArrowheads="1"/>
              </p:cNvSpPr>
              <p:nvPr/>
            </p:nvSpPr>
            <p:spPr bwMode="auto">
              <a:xfrm>
                <a:off x="1767" y="2667"/>
                <a:ext cx="571" cy="4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1" name="Rectangle 77"/>
              <p:cNvSpPr>
                <a:spLocks noChangeArrowheads="1"/>
              </p:cNvSpPr>
              <p:nvPr/>
            </p:nvSpPr>
            <p:spPr bwMode="auto">
              <a:xfrm>
                <a:off x="1767" y="2707"/>
                <a:ext cx="571" cy="40"/>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2" name="Rectangle 78"/>
              <p:cNvSpPr>
                <a:spLocks noChangeArrowheads="1"/>
              </p:cNvSpPr>
              <p:nvPr/>
            </p:nvSpPr>
            <p:spPr bwMode="auto">
              <a:xfrm>
                <a:off x="1767" y="2747"/>
                <a:ext cx="571" cy="39"/>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3" name="Rectangle 79"/>
              <p:cNvSpPr>
                <a:spLocks noChangeArrowheads="1"/>
              </p:cNvSpPr>
              <p:nvPr/>
            </p:nvSpPr>
            <p:spPr bwMode="auto">
              <a:xfrm>
                <a:off x="1767" y="2786"/>
                <a:ext cx="571" cy="40"/>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4" name="Rectangle 80"/>
              <p:cNvSpPr>
                <a:spLocks noChangeArrowheads="1"/>
              </p:cNvSpPr>
              <p:nvPr/>
            </p:nvSpPr>
            <p:spPr bwMode="auto">
              <a:xfrm>
                <a:off x="1767" y="2826"/>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5" name="Rectangle 81"/>
              <p:cNvSpPr>
                <a:spLocks noChangeArrowheads="1"/>
              </p:cNvSpPr>
              <p:nvPr/>
            </p:nvSpPr>
            <p:spPr bwMode="auto">
              <a:xfrm>
                <a:off x="1767" y="2867"/>
                <a:ext cx="571" cy="40"/>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6" name="Rectangle 82"/>
              <p:cNvSpPr>
                <a:spLocks noChangeArrowheads="1"/>
              </p:cNvSpPr>
              <p:nvPr/>
            </p:nvSpPr>
            <p:spPr bwMode="auto">
              <a:xfrm>
                <a:off x="1767" y="2907"/>
                <a:ext cx="571" cy="39"/>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7" name="Rectangle 83"/>
              <p:cNvSpPr>
                <a:spLocks noChangeArrowheads="1"/>
              </p:cNvSpPr>
              <p:nvPr/>
            </p:nvSpPr>
            <p:spPr bwMode="auto">
              <a:xfrm>
                <a:off x="1767" y="2946"/>
                <a:ext cx="571" cy="4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8" name="Rectangle 84"/>
              <p:cNvSpPr>
                <a:spLocks noChangeArrowheads="1"/>
              </p:cNvSpPr>
              <p:nvPr/>
            </p:nvSpPr>
            <p:spPr bwMode="auto">
              <a:xfrm>
                <a:off x="1767" y="2986"/>
                <a:ext cx="571" cy="39"/>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69" name="Rectangle 85"/>
              <p:cNvSpPr>
                <a:spLocks noChangeArrowheads="1"/>
              </p:cNvSpPr>
              <p:nvPr/>
            </p:nvSpPr>
            <p:spPr bwMode="auto">
              <a:xfrm>
                <a:off x="1767" y="3025"/>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70" name="Rectangle 86"/>
              <p:cNvSpPr>
                <a:spLocks noChangeArrowheads="1"/>
              </p:cNvSpPr>
              <p:nvPr/>
            </p:nvSpPr>
            <p:spPr bwMode="auto">
              <a:xfrm>
                <a:off x="1767" y="3066"/>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71" name="Rectangle 87"/>
              <p:cNvSpPr>
                <a:spLocks noChangeArrowheads="1"/>
              </p:cNvSpPr>
              <p:nvPr/>
            </p:nvSpPr>
            <p:spPr bwMode="auto">
              <a:xfrm>
                <a:off x="1767" y="3106"/>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sp>
          <p:nvSpPr>
            <p:cNvPr id="656472" name="Freeform 88"/>
            <p:cNvSpPr>
              <a:spLocks/>
            </p:cNvSpPr>
            <p:nvPr/>
          </p:nvSpPr>
          <p:spPr bwMode="auto">
            <a:xfrm>
              <a:off x="1767" y="2508"/>
              <a:ext cx="569" cy="636"/>
            </a:xfrm>
            <a:custGeom>
              <a:avLst/>
              <a:gdLst>
                <a:gd name="T0" fmla="*/ 375 w 569"/>
                <a:gd name="T1" fmla="*/ 0 h 636"/>
                <a:gd name="T2" fmla="*/ 0 w 569"/>
                <a:gd name="T3" fmla="*/ 0 h 636"/>
                <a:gd name="T4" fmla="*/ 0 w 569"/>
                <a:gd name="T5" fmla="*/ 635 h 636"/>
                <a:gd name="T6" fmla="*/ 569 w 569"/>
                <a:gd name="T7" fmla="*/ 636 h 636"/>
                <a:gd name="T8" fmla="*/ 569 w 569"/>
                <a:gd name="T9" fmla="*/ 81 h 636"/>
                <a:gd name="T10" fmla="*/ 375 w 569"/>
                <a:gd name="T11" fmla="*/ 0 h 636"/>
              </a:gdLst>
              <a:ahLst/>
              <a:cxnLst>
                <a:cxn ang="0">
                  <a:pos x="T0" y="T1"/>
                </a:cxn>
                <a:cxn ang="0">
                  <a:pos x="T2" y="T3"/>
                </a:cxn>
                <a:cxn ang="0">
                  <a:pos x="T4" y="T5"/>
                </a:cxn>
                <a:cxn ang="0">
                  <a:pos x="T6" y="T7"/>
                </a:cxn>
                <a:cxn ang="0">
                  <a:pos x="T8" y="T9"/>
                </a:cxn>
                <a:cxn ang="0">
                  <a:pos x="T10" y="T11"/>
                </a:cxn>
              </a:cxnLst>
              <a:rect l="0" t="0" r="r" b="b"/>
              <a:pathLst>
                <a:path w="569" h="636">
                  <a:moveTo>
                    <a:pt x="375" y="0"/>
                  </a:moveTo>
                  <a:lnTo>
                    <a:pt x="0" y="0"/>
                  </a:lnTo>
                  <a:lnTo>
                    <a:pt x="0" y="635"/>
                  </a:lnTo>
                  <a:lnTo>
                    <a:pt x="569" y="636"/>
                  </a:lnTo>
                  <a:lnTo>
                    <a:pt x="569" y="81"/>
                  </a:lnTo>
                  <a:lnTo>
                    <a:pt x="375"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sp>
        <p:nvSpPr>
          <p:cNvPr id="656473" name="Freeform 89"/>
          <p:cNvSpPr>
            <a:spLocks/>
          </p:cNvSpPr>
          <p:nvPr/>
        </p:nvSpPr>
        <p:spPr bwMode="auto">
          <a:xfrm>
            <a:off x="3963988" y="3922713"/>
            <a:ext cx="407987" cy="260350"/>
          </a:xfrm>
          <a:custGeom>
            <a:avLst/>
            <a:gdLst>
              <a:gd name="T0" fmla="*/ 7 w 198"/>
              <a:gd name="T1" fmla="*/ 0 h 140"/>
              <a:gd name="T2" fmla="*/ 0 w 198"/>
              <a:gd name="T3" fmla="*/ 0 h 140"/>
              <a:gd name="T4" fmla="*/ 5 w 198"/>
              <a:gd name="T5" fmla="*/ 5 h 140"/>
              <a:gd name="T6" fmla="*/ 9 w 198"/>
              <a:gd name="T7" fmla="*/ 12 h 140"/>
              <a:gd name="T8" fmla="*/ 14 w 198"/>
              <a:gd name="T9" fmla="*/ 17 h 140"/>
              <a:gd name="T10" fmla="*/ 17 w 198"/>
              <a:gd name="T11" fmla="*/ 23 h 140"/>
              <a:gd name="T12" fmla="*/ 21 w 198"/>
              <a:gd name="T13" fmla="*/ 30 h 140"/>
              <a:gd name="T14" fmla="*/ 23 w 198"/>
              <a:gd name="T15" fmla="*/ 35 h 140"/>
              <a:gd name="T16" fmla="*/ 26 w 198"/>
              <a:gd name="T17" fmla="*/ 40 h 140"/>
              <a:gd name="T18" fmla="*/ 28 w 198"/>
              <a:gd name="T19" fmla="*/ 45 h 140"/>
              <a:gd name="T20" fmla="*/ 32 w 198"/>
              <a:gd name="T21" fmla="*/ 53 h 140"/>
              <a:gd name="T22" fmla="*/ 35 w 198"/>
              <a:gd name="T23" fmla="*/ 60 h 140"/>
              <a:gd name="T24" fmla="*/ 37 w 198"/>
              <a:gd name="T25" fmla="*/ 71 h 140"/>
              <a:gd name="T26" fmla="*/ 39 w 198"/>
              <a:gd name="T27" fmla="*/ 78 h 140"/>
              <a:gd name="T28" fmla="*/ 40 w 198"/>
              <a:gd name="T29" fmla="*/ 85 h 140"/>
              <a:gd name="T30" fmla="*/ 41 w 198"/>
              <a:gd name="T31" fmla="*/ 94 h 140"/>
              <a:gd name="T32" fmla="*/ 41 w 198"/>
              <a:gd name="T33" fmla="*/ 101 h 140"/>
              <a:gd name="T34" fmla="*/ 43 w 198"/>
              <a:gd name="T35" fmla="*/ 108 h 140"/>
              <a:gd name="T36" fmla="*/ 43 w 198"/>
              <a:gd name="T37" fmla="*/ 114 h 140"/>
              <a:gd name="T38" fmla="*/ 43 w 198"/>
              <a:gd name="T39" fmla="*/ 122 h 140"/>
              <a:gd name="T40" fmla="*/ 44 w 198"/>
              <a:gd name="T41" fmla="*/ 131 h 140"/>
              <a:gd name="T42" fmla="*/ 44 w 198"/>
              <a:gd name="T43" fmla="*/ 140 h 140"/>
              <a:gd name="T44" fmla="*/ 49 w 198"/>
              <a:gd name="T45" fmla="*/ 135 h 140"/>
              <a:gd name="T46" fmla="*/ 55 w 198"/>
              <a:gd name="T47" fmla="*/ 129 h 140"/>
              <a:gd name="T48" fmla="*/ 62 w 198"/>
              <a:gd name="T49" fmla="*/ 126 h 140"/>
              <a:gd name="T50" fmla="*/ 68 w 198"/>
              <a:gd name="T51" fmla="*/ 119 h 140"/>
              <a:gd name="T52" fmla="*/ 76 w 198"/>
              <a:gd name="T53" fmla="*/ 115 h 140"/>
              <a:gd name="T54" fmla="*/ 81 w 198"/>
              <a:gd name="T55" fmla="*/ 113 h 140"/>
              <a:gd name="T56" fmla="*/ 89 w 198"/>
              <a:gd name="T57" fmla="*/ 108 h 140"/>
              <a:gd name="T58" fmla="*/ 96 w 198"/>
              <a:gd name="T59" fmla="*/ 105 h 140"/>
              <a:gd name="T60" fmla="*/ 104 w 198"/>
              <a:gd name="T61" fmla="*/ 101 h 140"/>
              <a:gd name="T62" fmla="*/ 113 w 198"/>
              <a:gd name="T63" fmla="*/ 97 h 140"/>
              <a:gd name="T64" fmla="*/ 120 w 198"/>
              <a:gd name="T65" fmla="*/ 96 h 140"/>
              <a:gd name="T66" fmla="*/ 129 w 198"/>
              <a:gd name="T67" fmla="*/ 94 h 140"/>
              <a:gd name="T68" fmla="*/ 138 w 198"/>
              <a:gd name="T69" fmla="*/ 91 h 140"/>
              <a:gd name="T70" fmla="*/ 150 w 198"/>
              <a:gd name="T71" fmla="*/ 90 h 140"/>
              <a:gd name="T72" fmla="*/ 160 w 198"/>
              <a:gd name="T73" fmla="*/ 87 h 140"/>
              <a:gd name="T74" fmla="*/ 170 w 198"/>
              <a:gd name="T75" fmla="*/ 85 h 140"/>
              <a:gd name="T76" fmla="*/ 181 w 198"/>
              <a:gd name="T77" fmla="*/ 83 h 140"/>
              <a:gd name="T78" fmla="*/ 188 w 198"/>
              <a:gd name="T79" fmla="*/ 83 h 140"/>
              <a:gd name="T80" fmla="*/ 198 w 198"/>
              <a:gd name="T81" fmla="*/ 83 h 140"/>
              <a:gd name="T82" fmla="*/ 198 w 198"/>
              <a:gd name="T83" fmla="*/ 82 h 140"/>
              <a:gd name="T84" fmla="*/ 7 w 198"/>
              <a:gd name="T8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40">
                <a:moveTo>
                  <a:pt x="7" y="0"/>
                </a:moveTo>
                <a:lnTo>
                  <a:pt x="0" y="0"/>
                </a:lnTo>
                <a:lnTo>
                  <a:pt x="5" y="5"/>
                </a:lnTo>
                <a:lnTo>
                  <a:pt x="9" y="12"/>
                </a:lnTo>
                <a:lnTo>
                  <a:pt x="14" y="17"/>
                </a:lnTo>
                <a:lnTo>
                  <a:pt x="17" y="23"/>
                </a:lnTo>
                <a:lnTo>
                  <a:pt x="21" y="30"/>
                </a:lnTo>
                <a:lnTo>
                  <a:pt x="23" y="35"/>
                </a:lnTo>
                <a:lnTo>
                  <a:pt x="26" y="40"/>
                </a:lnTo>
                <a:lnTo>
                  <a:pt x="28" y="45"/>
                </a:lnTo>
                <a:lnTo>
                  <a:pt x="32" y="53"/>
                </a:lnTo>
                <a:lnTo>
                  <a:pt x="35" y="60"/>
                </a:lnTo>
                <a:lnTo>
                  <a:pt x="37" y="71"/>
                </a:lnTo>
                <a:lnTo>
                  <a:pt x="39" y="78"/>
                </a:lnTo>
                <a:lnTo>
                  <a:pt x="40" y="85"/>
                </a:lnTo>
                <a:lnTo>
                  <a:pt x="41" y="94"/>
                </a:lnTo>
                <a:lnTo>
                  <a:pt x="41" y="101"/>
                </a:lnTo>
                <a:lnTo>
                  <a:pt x="43" y="108"/>
                </a:lnTo>
                <a:lnTo>
                  <a:pt x="43" y="114"/>
                </a:lnTo>
                <a:lnTo>
                  <a:pt x="43" y="122"/>
                </a:lnTo>
                <a:lnTo>
                  <a:pt x="44" y="131"/>
                </a:lnTo>
                <a:lnTo>
                  <a:pt x="44" y="140"/>
                </a:lnTo>
                <a:lnTo>
                  <a:pt x="49" y="135"/>
                </a:lnTo>
                <a:lnTo>
                  <a:pt x="55" y="129"/>
                </a:lnTo>
                <a:lnTo>
                  <a:pt x="62" y="126"/>
                </a:lnTo>
                <a:lnTo>
                  <a:pt x="68" y="119"/>
                </a:lnTo>
                <a:lnTo>
                  <a:pt x="76" y="115"/>
                </a:lnTo>
                <a:lnTo>
                  <a:pt x="81" y="113"/>
                </a:lnTo>
                <a:lnTo>
                  <a:pt x="89" y="108"/>
                </a:lnTo>
                <a:lnTo>
                  <a:pt x="96" y="105"/>
                </a:lnTo>
                <a:lnTo>
                  <a:pt x="104" y="101"/>
                </a:lnTo>
                <a:lnTo>
                  <a:pt x="113" y="97"/>
                </a:lnTo>
                <a:lnTo>
                  <a:pt x="120" y="96"/>
                </a:lnTo>
                <a:lnTo>
                  <a:pt x="129" y="94"/>
                </a:lnTo>
                <a:lnTo>
                  <a:pt x="138" y="91"/>
                </a:lnTo>
                <a:lnTo>
                  <a:pt x="150" y="90"/>
                </a:lnTo>
                <a:lnTo>
                  <a:pt x="160" y="87"/>
                </a:lnTo>
                <a:lnTo>
                  <a:pt x="170" y="85"/>
                </a:lnTo>
                <a:lnTo>
                  <a:pt x="181" y="83"/>
                </a:lnTo>
                <a:lnTo>
                  <a:pt x="188" y="83"/>
                </a:lnTo>
                <a:lnTo>
                  <a:pt x="198" y="83"/>
                </a:lnTo>
                <a:lnTo>
                  <a:pt x="198" y="82"/>
                </a:lnTo>
                <a:lnTo>
                  <a:pt x="7"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474" name="Freeform 90"/>
          <p:cNvSpPr>
            <a:spLocks/>
          </p:cNvSpPr>
          <p:nvPr/>
        </p:nvSpPr>
        <p:spPr bwMode="auto">
          <a:xfrm>
            <a:off x="3983038" y="3925888"/>
            <a:ext cx="376237" cy="231775"/>
          </a:xfrm>
          <a:custGeom>
            <a:avLst/>
            <a:gdLst>
              <a:gd name="T0" fmla="*/ 0 w 183"/>
              <a:gd name="T1" fmla="*/ 0 h 124"/>
              <a:gd name="T2" fmla="*/ 5 w 183"/>
              <a:gd name="T3" fmla="*/ 5 h 124"/>
              <a:gd name="T4" fmla="*/ 12 w 183"/>
              <a:gd name="T5" fmla="*/ 12 h 124"/>
              <a:gd name="T6" fmla="*/ 14 w 183"/>
              <a:gd name="T7" fmla="*/ 16 h 124"/>
              <a:gd name="T8" fmla="*/ 18 w 183"/>
              <a:gd name="T9" fmla="*/ 23 h 124"/>
              <a:gd name="T10" fmla="*/ 23 w 183"/>
              <a:gd name="T11" fmla="*/ 28 h 124"/>
              <a:gd name="T12" fmla="*/ 27 w 183"/>
              <a:gd name="T13" fmla="*/ 37 h 124"/>
              <a:gd name="T14" fmla="*/ 31 w 183"/>
              <a:gd name="T15" fmla="*/ 48 h 124"/>
              <a:gd name="T16" fmla="*/ 34 w 183"/>
              <a:gd name="T17" fmla="*/ 55 h 124"/>
              <a:gd name="T18" fmla="*/ 36 w 183"/>
              <a:gd name="T19" fmla="*/ 63 h 124"/>
              <a:gd name="T20" fmla="*/ 39 w 183"/>
              <a:gd name="T21" fmla="*/ 74 h 124"/>
              <a:gd name="T22" fmla="*/ 40 w 183"/>
              <a:gd name="T23" fmla="*/ 81 h 124"/>
              <a:gd name="T24" fmla="*/ 41 w 183"/>
              <a:gd name="T25" fmla="*/ 90 h 124"/>
              <a:gd name="T26" fmla="*/ 41 w 183"/>
              <a:gd name="T27" fmla="*/ 98 h 124"/>
              <a:gd name="T28" fmla="*/ 41 w 183"/>
              <a:gd name="T29" fmla="*/ 107 h 124"/>
              <a:gd name="T30" fmla="*/ 41 w 183"/>
              <a:gd name="T31" fmla="*/ 115 h 124"/>
              <a:gd name="T32" fmla="*/ 41 w 183"/>
              <a:gd name="T33" fmla="*/ 124 h 124"/>
              <a:gd name="T34" fmla="*/ 46 w 183"/>
              <a:gd name="T35" fmla="*/ 120 h 124"/>
              <a:gd name="T36" fmla="*/ 50 w 183"/>
              <a:gd name="T37" fmla="*/ 115 h 124"/>
              <a:gd name="T38" fmla="*/ 57 w 183"/>
              <a:gd name="T39" fmla="*/ 111 h 124"/>
              <a:gd name="T40" fmla="*/ 64 w 183"/>
              <a:gd name="T41" fmla="*/ 106 h 124"/>
              <a:gd name="T42" fmla="*/ 72 w 183"/>
              <a:gd name="T43" fmla="*/ 102 h 124"/>
              <a:gd name="T44" fmla="*/ 81 w 183"/>
              <a:gd name="T45" fmla="*/ 97 h 124"/>
              <a:gd name="T46" fmla="*/ 88 w 183"/>
              <a:gd name="T47" fmla="*/ 94 h 124"/>
              <a:gd name="T48" fmla="*/ 97 w 183"/>
              <a:gd name="T49" fmla="*/ 90 h 124"/>
              <a:gd name="T50" fmla="*/ 111 w 183"/>
              <a:gd name="T51" fmla="*/ 86 h 124"/>
              <a:gd name="T52" fmla="*/ 120 w 183"/>
              <a:gd name="T53" fmla="*/ 85 h 124"/>
              <a:gd name="T54" fmla="*/ 129 w 183"/>
              <a:gd name="T55" fmla="*/ 81 h 124"/>
              <a:gd name="T56" fmla="*/ 140 w 183"/>
              <a:gd name="T57" fmla="*/ 80 h 124"/>
              <a:gd name="T58" fmla="*/ 150 w 183"/>
              <a:gd name="T59" fmla="*/ 79 h 124"/>
              <a:gd name="T60" fmla="*/ 160 w 183"/>
              <a:gd name="T61" fmla="*/ 78 h 124"/>
              <a:gd name="T62" fmla="*/ 170 w 183"/>
              <a:gd name="T63" fmla="*/ 75 h 124"/>
              <a:gd name="T64" fmla="*/ 183 w 183"/>
              <a:gd name="T65" fmla="*/ 75 h 124"/>
              <a:gd name="T66" fmla="*/ 0 w 183"/>
              <a:gd name="T6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3" h="124">
                <a:moveTo>
                  <a:pt x="0" y="0"/>
                </a:moveTo>
                <a:lnTo>
                  <a:pt x="5" y="5"/>
                </a:lnTo>
                <a:lnTo>
                  <a:pt x="12" y="12"/>
                </a:lnTo>
                <a:lnTo>
                  <a:pt x="14" y="16"/>
                </a:lnTo>
                <a:lnTo>
                  <a:pt x="18" y="23"/>
                </a:lnTo>
                <a:lnTo>
                  <a:pt x="23" y="28"/>
                </a:lnTo>
                <a:lnTo>
                  <a:pt x="27" y="37"/>
                </a:lnTo>
                <a:lnTo>
                  <a:pt x="31" y="48"/>
                </a:lnTo>
                <a:lnTo>
                  <a:pt x="34" y="55"/>
                </a:lnTo>
                <a:lnTo>
                  <a:pt x="36" y="63"/>
                </a:lnTo>
                <a:lnTo>
                  <a:pt x="39" y="74"/>
                </a:lnTo>
                <a:lnTo>
                  <a:pt x="40" y="81"/>
                </a:lnTo>
                <a:lnTo>
                  <a:pt x="41" y="90"/>
                </a:lnTo>
                <a:lnTo>
                  <a:pt x="41" y="98"/>
                </a:lnTo>
                <a:lnTo>
                  <a:pt x="41" y="107"/>
                </a:lnTo>
                <a:lnTo>
                  <a:pt x="41" y="115"/>
                </a:lnTo>
                <a:lnTo>
                  <a:pt x="41" y="124"/>
                </a:lnTo>
                <a:lnTo>
                  <a:pt x="46" y="120"/>
                </a:lnTo>
                <a:lnTo>
                  <a:pt x="50" y="115"/>
                </a:lnTo>
                <a:lnTo>
                  <a:pt x="57" y="111"/>
                </a:lnTo>
                <a:lnTo>
                  <a:pt x="64" y="106"/>
                </a:lnTo>
                <a:lnTo>
                  <a:pt x="72" y="102"/>
                </a:lnTo>
                <a:lnTo>
                  <a:pt x="81" y="97"/>
                </a:lnTo>
                <a:lnTo>
                  <a:pt x="88" y="94"/>
                </a:lnTo>
                <a:lnTo>
                  <a:pt x="97" y="90"/>
                </a:lnTo>
                <a:lnTo>
                  <a:pt x="111" y="86"/>
                </a:lnTo>
                <a:lnTo>
                  <a:pt x="120" y="85"/>
                </a:lnTo>
                <a:lnTo>
                  <a:pt x="129" y="81"/>
                </a:lnTo>
                <a:lnTo>
                  <a:pt x="140" y="80"/>
                </a:lnTo>
                <a:lnTo>
                  <a:pt x="150" y="79"/>
                </a:lnTo>
                <a:lnTo>
                  <a:pt x="160" y="78"/>
                </a:lnTo>
                <a:lnTo>
                  <a:pt x="170" y="75"/>
                </a:lnTo>
                <a:lnTo>
                  <a:pt x="183" y="75"/>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475" name="Freeform 91"/>
          <p:cNvSpPr>
            <a:spLocks/>
          </p:cNvSpPr>
          <p:nvPr/>
        </p:nvSpPr>
        <p:spPr bwMode="auto">
          <a:xfrm>
            <a:off x="3997325" y="3925888"/>
            <a:ext cx="341313" cy="215900"/>
          </a:xfrm>
          <a:custGeom>
            <a:avLst/>
            <a:gdLst>
              <a:gd name="T0" fmla="*/ 0 w 166"/>
              <a:gd name="T1" fmla="*/ 0 h 116"/>
              <a:gd name="T2" fmla="*/ 5 w 166"/>
              <a:gd name="T3" fmla="*/ 5 h 116"/>
              <a:gd name="T4" fmla="*/ 11 w 166"/>
              <a:gd name="T5" fmla="*/ 12 h 116"/>
              <a:gd name="T6" fmla="*/ 14 w 166"/>
              <a:gd name="T7" fmla="*/ 16 h 116"/>
              <a:gd name="T8" fmla="*/ 16 w 166"/>
              <a:gd name="T9" fmla="*/ 21 h 116"/>
              <a:gd name="T10" fmla="*/ 21 w 166"/>
              <a:gd name="T11" fmla="*/ 28 h 116"/>
              <a:gd name="T12" fmla="*/ 25 w 166"/>
              <a:gd name="T13" fmla="*/ 35 h 116"/>
              <a:gd name="T14" fmla="*/ 28 w 166"/>
              <a:gd name="T15" fmla="*/ 46 h 116"/>
              <a:gd name="T16" fmla="*/ 30 w 166"/>
              <a:gd name="T17" fmla="*/ 53 h 116"/>
              <a:gd name="T18" fmla="*/ 33 w 166"/>
              <a:gd name="T19" fmla="*/ 60 h 116"/>
              <a:gd name="T20" fmla="*/ 35 w 166"/>
              <a:gd name="T21" fmla="*/ 71 h 116"/>
              <a:gd name="T22" fmla="*/ 37 w 166"/>
              <a:gd name="T23" fmla="*/ 79 h 116"/>
              <a:gd name="T24" fmla="*/ 37 w 166"/>
              <a:gd name="T25" fmla="*/ 85 h 116"/>
              <a:gd name="T26" fmla="*/ 38 w 166"/>
              <a:gd name="T27" fmla="*/ 94 h 116"/>
              <a:gd name="T28" fmla="*/ 38 w 166"/>
              <a:gd name="T29" fmla="*/ 102 h 116"/>
              <a:gd name="T30" fmla="*/ 38 w 166"/>
              <a:gd name="T31" fmla="*/ 108 h 116"/>
              <a:gd name="T32" fmla="*/ 38 w 166"/>
              <a:gd name="T33" fmla="*/ 116 h 116"/>
              <a:gd name="T34" fmla="*/ 42 w 166"/>
              <a:gd name="T35" fmla="*/ 111 h 116"/>
              <a:gd name="T36" fmla="*/ 47 w 166"/>
              <a:gd name="T37" fmla="*/ 109 h 116"/>
              <a:gd name="T38" fmla="*/ 52 w 166"/>
              <a:gd name="T39" fmla="*/ 104 h 116"/>
              <a:gd name="T40" fmla="*/ 57 w 166"/>
              <a:gd name="T41" fmla="*/ 102 h 116"/>
              <a:gd name="T42" fmla="*/ 66 w 166"/>
              <a:gd name="T43" fmla="*/ 97 h 116"/>
              <a:gd name="T44" fmla="*/ 75 w 166"/>
              <a:gd name="T45" fmla="*/ 93 h 116"/>
              <a:gd name="T46" fmla="*/ 83 w 166"/>
              <a:gd name="T47" fmla="*/ 90 h 116"/>
              <a:gd name="T48" fmla="*/ 90 w 166"/>
              <a:gd name="T49" fmla="*/ 86 h 116"/>
              <a:gd name="T50" fmla="*/ 98 w 166"/>
              <a:gd name="T51" fmla="*/ 85 h 116"/>
              <a:gd name="T52" fmla="*/ 104 w 166"/>
              <a:gd name="T53" fmla="*/ 83 h 116"/>
              <a:gd name="T54" fmla="*/ 112 w 166"/>
              <a:gd name="T55" fmla="*/ 80 h 116"/>
              <a:gd name="T56" fmla="*/ 122 w 166"/>
              <a:gd name="T57" fmla="*/ 79 h 116"/>
              <a:gd name="T58" fmla="*/ 131 w 166"/>
              <a:gd name="T59" fmla="*/ 76 h 116"/>
              <a:gd name="T60" fmla="*/ 140 w 166"/>
              <a:gd name="T61" fmla="*/ 75 h 116"/>
              <a:gd name="T62" fmla="*/ 149 w 166"/>
              <a:gd name="T63" fmla="*/ 74 h 116"/>
              <a:gd name="T64" fmla="*/ 157 w 166"/>
              <a:gd name="T65" fmla="*/ 72 h 116"/>
              <a:gd name="T66" fmla="*/ 166 w 166"/>
              <a:gd name="T67" fmla="*/ 72 h 116"/>
              <a:gd name="T68" fmla="*/ 0 w 166"/>
              <a:gd name="T6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16">
                <a:moveTo>
                  <a:pt x="0" y="0"/>
                </a:moveTo>
                <a:lnTo>
                  <a:pt x="5" y="5"/>
                </a:lnTo>
                <a:lnTo>
                  <a:pt x="11" y="12"/>
                </a:lnTo>
                <a:lnTo>
                  <a:pt x="14" y="16"/>
                </a:lnTo>
                <a:lnTo>
                  <a:pt x="16" y="21"/>
                </a:lnTo>
                <a:lnTo>
                  <a:pt x="21" y="28"/>
                </a:lnTo>
                <a:lnTo>
                  <a:pt x="25" y="35"/>
                </a:lnTo>
                <a:lnTo>
                  <a:pt x="28" y="46"/>
                </a:lnTo>
                <a:lnTo>
                  <a:pt x="30" y="53"/>
                </a:lnTo>
                <a:lnTo>
                  <a:pt x="33" y="60"/>
                </a:lnTo>
                <a:lnTo>
                  <a:pt x="35" y="71"/>
                </a:lnTo>
                <a:lnTo>
                  <a:pt x="37" y="79"/>
                </a:lnTo>
                <a:lnTo>
                  <a:pt x="37" y="85"/>
                </a:lnTo>
                <a:lnTo>
                  <a:pt x="38" y="94"/>
                </a:lnTo>
                <a:lnTo>
                  <a:pt x="38" y="102"/>
                </a:lnTo>
                <a:lnTo>
                  <a:pt x="38" y="108"/>
                </a:lnTo>
                <a:lnTo>
                  <a:pt x="38" y="116"/>
                </a:lnTo>
                <a:lnTo>
                  <a:pt x="42" y="111"/>
                </a:lnTo>
                <a:lnTo>
                  <a:pt x="47" y="109"/>
                </a:lnTo>
                <a:lnTo>
                  <a:pt x="52" y="104"/>
                </a:lnTo>
                <a:lnTo>
                  <a:pt x="57" y="102"/>
                </a:lnTo>
                <a:lnTo>
                  <a:pt x="66" y="97"/>
                </a:lnTo>
                <a:lnTo>
                  <a:pt x="75" y="93"/>
                </a:lnTo>
                <a:lnTo>
                  <a:pt x="83" y="90"/>
                </a:lnTo>
                <a:lnTo>
                  <a:pt x="90" y="86"/>
                </a:lnTo>
                <a:lnTo>
                  <a:pt x="98" y="85"/>
                </a:lnTo>
                <a:lnTo>
                  <a:pt x="104" y="83"/>
                </a:lnTo>
                <a:lnTo>
                  <a:pt x="112" y="80"/>
                </a:lnTo>
                <a:lnTo>
                  <a:pt x="122" y="79"/>
                </a:lnTo>
                <a:lnTo>
                  <a:pt x="131" y="76"/>
                </a:lnTo>
                <a:lnTo>
                  <a:pt x="140" y="75"/>
                </a:lnTo>
                <a:lnTo>
                  <a:pt x="149" y="74"/>
                </a:lnTo>
                <a:lnTo>
                  <a:pt x="157" y="72"/>
                </a:lnTo>
                <a:lnTo>
                  <a:pt x="166" y="7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656476" name="Group 92"/>
          <p:cNvGrpSpPr>
            <a:grpSpLocks/>
          </p:cNvGrpSpPr>
          <p:nvPr/>
        </p:nvGrpSpPr>
        <p:grpSpPr bwMode="auto">
          <a:xfrm>
            <a:off x="3325813" y="4006850"/>
            <a:ext cx="1204912" cy="1216025"/>
            <a:chOff x="1828" y="2569"/>
            <a:chExt cx="585" cy="652"/>
          </a:xfrm>
        </p:grpSpPr>
        <p:sp>
          <p:nvSpPr>
            <p:cNvPr id="656477" name="Freeform 93"/>
            <p:cNvSpPr>
              <a:spLocks/>
            </p:cNvSpPr>
            <p:nvPr/>
          </p:nvSpPr>
          <p:spPr bwMode="auto">
            <a:xfrm>
              <a:off x="1843" y="2584"/>
              <a:ext cx="570" cy="6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656478" name="Group 94"/>
            <p:cNvGrpSpPr>
              <a:grpSpLocks/>
            </p:cNvGrpSpPr>
            <p:nvPr/>
          </p:nvGrpSpPr>
          <p:grpSpPr bwMode="auto">
            <a:xfrm>
              <a:off x="1828" y="2569"/>
              <a:ext cx="571" cy="638"/>
              <a:chOff x="1828" y="2569"/>
              <a:chExt cx="571" cy="638"/>
            </a:xfrm>
          </p:grpSpPr>
          <p:sp>
            <p:nvSpPr>
              <p:cNvPr id="656479" name="Rectangle 95"/>
              <p:cNvSpPr>
                <a:spLocks noChangeArrowheads="1"/>
              </p:cNvSpPr>
              <p:nvPr/>
            </p:nvSpPr>
            <p:spPr bwMode="auto">
              <a:xfrm>
                <a:off x="1828" y="2569"/>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0" name="Rectangle 96"/>
              <p:cNvSpPr>
                <a:spLocks noChangeArrowheads="1"/>
              </p:cNvSpPr>
              <p:nvPr/>
            </p:nvSpPr>
            <p:spPr bwMode="auto">
              <a:xfrm>
                <a:off x="1828" y="2609"/>
                <a:ext cx="571" cy="39"/>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1" name="Rectangle 97"/>
              <p:cNvSpPr>
                <a:spLocks noChangeArrowheads="1"/>
              </p:cNvSpPr>
              <p:nvPr/>
            </p:nvSpPr>
            <p:spPr bwMode="auto">
              <a:xfrm>
                <a:off x="1828" y="2648"/>
                <a:ext cx="571" cy="41"/>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2" name="Rectangle 98"/>
              <p:cNvSpPr>
                <a:spLocks noChangeArrowheads="1"/>
              </p:cNvSpPr>
              <p:nvPr/>
            </p:nvSpPr>
            <p:spPr bwMode="auto">
              <a:xfrm>
                <a:off x="1828" y="2689"/>
                <a:ext cx="571" cy="4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3" name="Rectangle 99"/>
              <p:cNvSpPr>
                <a:spLocks noChangeArrowheads="1"/>
              </p:cNvSpPr>
              <p:nvPr/>
            </p:nvSpPr>
            <p:spPr bwMode="auto">
              <a:xfrm>
                <a:off x="1828" y="2729"/>
                <a:ext cx="571" cy="39"/>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4" name="Rectangle 100"/>
              <p:cNvSpPr>
                <a:spLocks noChangeArrowheads="1"/>
              </p:cNvSpPr>
              <p:nvPr/>
            </p:nvSpPr>
            <p:spPr bwMode="auto">
              <a:xfrm>
                <a:off x="1828" y="2768"/>
                <a:ext cx="571" cy="40"/>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5" name="Rectangle 101"/>
              <p:cNvSpPr>
                <a:spLocks noChangeArrowheads="1"/>
              </p:cNvSpPr>
              <p:nvPr/>
            </p:nvSpPr>
            <p:spPr bwMode="auto">
              <a:xfrm>
                <a:off x="1828" y="2808"/>
                <a:ext cx="571" cy="4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6" name="Rectangle 102"/>
              <p:cNvSpPr>
                <a:spLocks noChangeArrowheads="1"/>
              </p:cNvSpPr>
              <p:nvPr/>
            </p:nvSpPr>
            <p:spPr bwMode="auto">
              <a:xfrm>
                <a:off x="1828" y="2848"/>
                <a:ext cx="571" cy="39"/>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7" name="Rectangle 103"/>
              <p:cNvSpPr>
                <a:spLocks noChangeArrowheads="1"/>
              </p:cNvSpPr>
              <p:nvPr/>
            </p:nvSpPr>
            <p:spPr bwMode="auto">
              <a:xfrm>
                <a:off x="1828" y="2887"/>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8" name="Rectangle 104"/>
              <p:cNvSpPr>
                <a:spLocks noChangeArrowheads="1"/>
              </p:cNvSpPr>
              <p:nvPr/>
            </p:nvSpPr>
            <p:spPr bwMode="auto">
              <a:xfrm>
                <a:off x="1828" y="2928"/>
                <a:ext cx="571" cy="40"/>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89" name="Rectangle 105"/>
              <p:cNvSpPr>
                <a:spLocks noChangeArrowheads="1"/>
              </p:cNvSpPr>
              <p:nvPr/>
            </p:nvSpPr>
            <p:spPr bwMode="auto">
              <a:xfrm>
                <a:off x="1828" y="2968"/>
                <a:ext cx="571" cy="40"/>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90" name="Rectangle 106"/>
              <p:cNvSpPr>
                <a:spLocks noChangeArrowheads="1"/>
              </p:cNvSpPr>
              <p:nvPr/>
            </p:nvSpPr>
            <p:spPr bwMode="auto">
              <a:xfrm>
                <a:off x="1828" y="3008"/>
                <a:ext cx="571" cy="3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91" name="Rectangle 107"/>
              <p:cNvSpPr>
                <a:spLocks noChangeArrowheads="1"/>
              </p:cNvSpPr>
              <p:nvPr/>
            </p:nvSpPr>
            <p:spPr bwMode="auto">
              <a:xfrm>
                <a:off x="1828" y="3047"/>
                <a:ext cx="571" cy="40"/>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92" name="Rectangle 108"/>
              <p:cNvSpPr>
                <a:spLocks noChangeArrowheads="1"/>
              </p:cNvSpPr>
              <p:nvPr/>
            </p:nvSpPr>
            <p:spPr bwMode="auto">
              <a:xfrm>
                <a:off x="1828" y="3087"/>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93" name="Rectangle 109"/>
              <p:cNvSpPr>
                <a:spLocks noChangeArrowheads="1"/>
              </p:cNvSpPr>
              <p:nvPr/>
            </p:nvSpPr>
            <p:spPr bwMode="auto">
              <a:xfrm>
                <a:off x="1828" y="3128"/>
                <a:ext cx="571" cy="39"/>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94" name="Rectangle 110"/>
              <p:cNvSpPr>
                <a:spLocks noChangeArrowheads="1"/>
              </p:cNvSpPr>
              <p:nvPr/>
            </p:nvSpPr>
            <p:spPr bwMode="auto">
              <a:xfrm>
                <a:off x="1828" y="3167"/>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95" name="Freeform 111"/>
              <p:cNvSpPr>
                <a:spLocks/>
              </p:cNvSpPr>
              <p:nvPr/>
            </p:nvSpPr>
            <p:spPr bwMode="auto">
              <a:xfrm>
                <a:off x="1828" y="2569"/>
                <a:ext cx="570" cy="637"/>
              </a:xfrm>
              <a:custGeom>
                <a:avLst/>
                <a:gdLst>
                  <a:gd name="T0" fmla="*/ 376 w 570"/>
                  <a:gd name="T1" fmla="*/ 0 h 637"/>
                  <a:gd name="T2" fmla="*/ 0 w 570"/>
                  <a:gd name="T3" fmla="*/ 0 h 637"/>
                  <a:gd name="T4" fmla="*/ 0 w 570"/>
                  <a:gd name="T5" fmla="*/ 635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5"/>
                    </a:lnTo>
                    <a:lnTo>
                      <a:pt x="570" y="637"/>
                    </a:lnTo>
                    <a:lnTo>
                      <a:pt x="570" y="82"/>
                    </a:lnTo>
                    <a:lnTo>
                      <a:pt x="376" y="0"/>
                    </a:lnTo>
                    <a:close/>
                  </a:path>
                </a:pathLst>
              </a:custGeom>
              <a:solidFill>
                <a:srgbClr val="F7F7F7"/>
              </a:solidFill>
              <a:ln w="0">
                <a:solidFill>
                  <a:srgbClr val="FFFFFF"/>
                </a:solidFill>
                <a:prstDash val="solid"/>
                <a:round/>
                <a:headEnd/>
                <a:tailEnd/>
              </a:ln>
            </p:spPr>
            <p:txBody>
              <a:bodyPr/>
              <a:lstStyle/>
              <a:p>
                <a:endParaRPr lang="fr-FR"/>
              </a:p>
            </p:txBody>
          </p:sp>
          <p:sp>
            <p:nvSpPr>
              <p:cNvPr id="656496" name="Freeform 112"/>
              <p:cNvSpPr>
                <a:spLocks/>
              </p:cNvSpPr>
              <p:nvPr/>
            </p:nvSpPr>
            <p:spPr bwMode="auto">
              <a:xfrm>
                <a:off x="1828" y="2569"/>
                <a:ext cx="570" cy="637"/>
              </a:xfrm>
              <a:custGeom>
                <a:avLst/>
                <a:gdLst>
                  <a:gd name="T0" fmla="*/ 376 w 570"/>
                  <a:gd name="T1" fmla="*/ 0 h 637"/>
                  <a:gd name="T2" fmla="*/ 0 w 570"/>
                  <a:gd name="T3" fmla="*/ 0 h 637"/>
                  <a:gd name="T4" fmla="*/ 0 w 570"/>
                  <a:gd name="T5" fmla="*/ 635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5"/>
                    </a:lnTo>
                    <a:lnTo>
                      <a:pt x="570" y="637"/>
                    </a:lnTo>
                    <a:lnTo>
                      <a:pt x="570" y="82"/>
                    </a:lnTo>
                    <a:lnTo>
                      <a:pt x="3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497" name="Rectangle 113"/>
              <p:cNvSpPr>
                <a:spLocks noChangeArrowheads="1"/>
              </p:cNvSpPr>
              <p:nvPr/>
            </p:nvSpPr>
            <p:spPr bwMode="auto">
              <a:xfrm>
                <a:off x="1828" y="2569"/>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98" name="Rectangle 114"/>
              <p:cNvSpPr>
                <a:spLocks noChangeArrowheads="1"/>
              </p:cNvSpPr>
              <p:nvPr/>
            </p:nvSpPr>
            <p:spPr bwMode="auto">
              <a:xfrm>
                <a:off x="1828" y="2609"/>
                <a:ext cx="571" cy="39"/>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499" name="Rectangle 115"/>
              <p:cNvSpPr>
                <a:spLocks noChangeArrowheads="1"/>
              </p:cNvSpPr>
              <p:nvPr/>
            </p:nvSpPr>
            <p:spPr bwMode="auto">
              <a:xfrm>
                <a:off x="1828" y="2648"/>
                <a:ext cx="571" cy="41"/>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0" name="Rectangle 116"/>
              <p:cNvSpPr>
                <a:spLocks noChangeArrowheads="1"/>
              </p:cNvSpPr>
              <p:nvPr/>
            </p:nvSpPr>
            <p:spPr bwMode="auto">
              <a:xfrm>
                <a:off x="1828" y="2689"/>
                <a:ext cx="571" cy="4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1" name="Rectangle 117"/>
              <p:cNvSpPr>
                <a:spLocks noChangeArrowheads="1"/>
              </p:cNvSpPr>
              <p:nvPr/>
            </p:nvSpPr>
            <p:spPr bwMode="auto">
              <a:xfrm>
                <a:off x="1828" y="2729"/>
                <a:ext cx="571" cy="39"/>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2" name="Rectangle 118"/>
              <p:cNvSpPr>
                <a:spLocks noChangeArrowheads="1"/>
              </p:cNvSpPr>
              <p:nvPr/>
            </p:nvSpPr>
            <p:spPr bwMode="auto">
              <a:xfrm>
                <a:off x="1828" y="2768"/>
                <a:ext cx="571" cy="40"/>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3" name="Rectangle 119"/>
              <p:cNvSpPr>
                <a:spLocks noChangeArrowheads="1"/>
              </p:cNvSpPr>
              <p:nvPr/>
            </p:nvSpPr>
            <p:spPr bwMode="auto">
              <a:xfrm>
                <a:off x="1828" y="2808"/>
                <a:ext cx="571" cy="4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4" name="Rectangle 120"/>
              <p:cNvSpPr>
                <a:spLocks noChangeArrowheads="1"/>
              </p:cNvSpPr>
              <p:nvPr/>
            </p:nvSpPr>
            <p:spPr bwMode="auto">
              <a:xfrm>
                <a:off x="1828" y="2848"/>
                <a:ext cx="571" cy="39"/>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5" name="Rectangle 121"/>
              <p:cNvSpPr>
                <a:spLocks noChangeArrowheads="1"/>
              </p:cNvSpPr>
              <p:nvPr/>
            </p:nvSpPr>
            <p:spPr bwMode="auto">
              <a:xfrm>
                <a:off x="1828" y="2887"/>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6" name="Rectangle 122"/>
              <p:cNvSpPr>
                <a:spLocks noChangeArrowheads="1"/>
              </p:cNvSpPr>
              <p:nvPr/>
            </p:nvSpPr>
            <p:spPr bwMode="auto">
              <a:xfrm>
                <a:off x="1828" y="2928"/>
                <a:ext cx="571" cy="40"/>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7" name="Rectangle 123"/>
              <p:cNvSpPr>
                <a:spLocks noChangeArrowheads="1"/>
              </p:cNvSpPr>
              <p:nvPr/>
            </p:nvSpPr>
            <p:spPr bwMode="auto">
              <a:xfrm>
                <a:off x="1828" y="2968"/>
                <a:ext cx="571" cy="40"/>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8" name="Rectangle 124"/>
              <p:cNvSpPr>
                <a:spLocks noChangeArrowheads="1"/>
              </p:cNvSpPr>
              <p:nvPr/>
            </p:nvSpPr>
            <p:spPr bwMode="auto">
              <a:xfrm>
                <a:off x="1828" y="3008"/>
                <a:ext cx="571" cy="3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09" name="Rectangle 125"/>
              <p:cNvSpPr>
                <a:spLocks noChangeArrowheads="1"/>
              </p:cNvSpPr>
              <p:nvPr/>
            </p:nvSpPr>
            <p:spPr bwMode="auto">
              <a:xfrm>
                <a:off x="1828" y="3047"/>
                <a:ext cx="571" cy="40"/>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10" name="Rectangle 126"/>
              <p:cNvSpPr>
                <a:spLocks noChangeArrowheads="1"/>
              </p:cNvSpPr>
              <p:nvPr/>
            </p:nvSpPr>
            <p:spPr bwMode="auto">
              <a:xfrm>
                <a:off x="1828" y="3087"/>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11" name="Rectangle 127"/>
              <p:cNvSpPr>
                <a:spLocks noChangeArrowheads="1"/>
              </p:cNvSpPr>
              <p:nvPr/>
            </p:nvSpPr>
            <p:spPr bwMode="auto">
              <a:xfrm>
                <a:off x="1828" y="3128"/>
                <a:ext cx="571" cy="39"/>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12" name="Rectangle 128"/>
              <p:cNvSpPr>
                <a:spLocks noChangeArrowheads="1"/>
              </p:cNvSpPr>
              <p:nvPr/>
            </p:nvSpPr>
            <p:spPr bwMode="auto">
              <a:xfrm>
                <a:off x="1828" y="3167"/>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sp>
          <p:nvSpPr>
            <p:cNvPr id="656513" name="Freeform 129"/>
            <p:cNvSpPr>
              <a:spLocks/>
            </p:cNvSpPr>
            <p:nvPr/>
          </p:nvSpPr>
          <p:spPr bwMode="auto">
            <a:xfrm>
              <a:off x="1828" y="2569"/>
              <a:ext cx="570" cy="637"/>
            </a:xfrm>
            <a:custGeom>
              <a:avLst/>
              <a:gdLst>
                <a:gd name="T0" fmla="*/ 376 w 570"/>
                <a:gd name="T1" fmla="*/ 0 h 637"/>
                <a:gd name="T2" fmla="*/ 0 w 570"/>
                <a:gd name="T3" fmla="*/ 0 h 637"/>
                <a:gd name="T4" fmla="*/ 0 w 570"/>
                <a:gd name="T5" fmla="*/ 635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5"/>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sp>
        <p:nvSpPr>
          <p:cNvPr id="656514" name="Freeform 130"/>
          <p:cNvSpPr>
            <a:spLocks/>
          </p:cNvSpPr>
          <p:nvPr/>
        </p:nvSpPr>
        <p:spPr bwMode="auto">
          <a:xfrm>
            <a:off x="4090988" y="4038600"/>
            <a:ext cx="407987" cy="258763"/>
          </a:xfrm>
          <a:custGeom>
            <a:avLst/>
            <a:gdLst>
              <a:gd name="T0" fmla="*/ 6 w 198"/>
              <a:gd name="T1" fmla="*/ 0 h 139"/>
              <a:gd name="T2" fmla="*/ 0 w 198"/>
              <a:gd name="T3" fmla="*/ 0 h 139"/>
              <a:gd name="T4" fmla="*/ 5 w 198"/>
              <a:gd name="T5" fmla="*/ 5 h 139"/>
              <a:gd name="T6" fmla="*/ 9 w 198"/>
              <a:gd name="T7" fmla="*/ 11 h 139"/>
              <a:gd name="T8" fmla="*/ 14 w 198"/>
              <a:gd name="T9" fmla="*/ 16 h 139"/>
              <a:gd name="T10" fmla="*/ 16 w 198"/>
              <a:gd name="T11" fmla="*/ 23 h 139"/>
              <a:gd name="T12" fmla="*/ 20 w 198"/>
              <a:gd name="T13" fmla="*/ 29 h 139"/>
              <a:gd name="T14" fmla="*/ 23 w 198"/>
              <a:gd name="T15" fmla="*/ 34 h 139"/>
              <a:gd name="T16" fmla="*/ 25 w 198"/>
              <a:gd name="T17" fmla="*/ 39 h 139"/>
              <a:gd name="T18" fmla="*/ 28 w 198"/>
              <a:gd name="T19" fmla="*/ 44 h 139"/>
              <a:gd name="T20" fmla="*/ 32 w 198"/>
              <a:gd name="T21" fmla="*/ 52 h 139"/>
              <a:gd name="T22" fmla="*/ 34 w 198"/>
              <a:gd name="T23" fmla="*/ 60 h 139"/>
              <a:gd name="T24" fmla="*/ 37 w 198"/>
              <a:gd name="T25" fmla="*/ 70 h 139"/>
              <a:gd name="T26" fmla="*/ 38 w 198"/>
              <a:gd name="T27" fmla="*/ 78 h 139"/>
              <a:gd name="T28" fmla="*/ 39 w 198"/>
              <a:gd name="T29" fmla="*/ 84 h 139"/>
              <a:gd name="T30" fmla="*/ 41 w 198"/>
              <a:gd name="T31" fmla="*/ 93 h 139"/>
              <a:gd name="T32" fmla="*/ 41 w 198"/>
              <a:gd name="T33" fmla="*/ 101 h 139"/>
              <a:gd name="T34" fmla="*/ 42 w 198"/>
              <a:gd name="T35" fmla="*/ 107 h 139"/>
              <a:gd name="T36" fmla="*/ 42 w 198"/>
              <a:gd name="T37" fmla="*/ 113 h 139"/>
              <a:gd name="T38" fmla="*/ 42 w 198"/>
              <a:gd name="T39" fmla="*/ 121 h 139"/>
              <a:gd name="T40" fmla="*/ 43 w 198"/>
              <a:gd name="T41" fmla="*/ 130 h 139"/>
              <a:gd name="T42" fmla="*/ 43 w 198"/>
              <a:gd name="T43" fmla="*/ 139 h 139"/>
              <a:gd name="T44" fmla="*/ 48 w 198"/>
              <a:gd name="T45" fmla="*/ 134 h 139"/>
              <a:gd name="T46" fmla="*/ 55 w 198"/>
              <a:gd name="T47" fmla="*/ 129 h 139"/>
              <a:gd name="T48" fmla="*/ 61 w 198"/>
              <a:gd name="T49" fmla="*/ 125 h 139"/>
              <a:gd name="T50" fmla="*/ 67 w 198"/>
              <a:gd name="T51" fmla="*/ 119 h 139"/>
              <a:gd name="T52" fmla="*/ 75 w 198"/>
              <a:gd name="T53" fmla="*/ 115 h 139"/>
              <a:gd name="T54" fmla="*/ 80 w 198"/>
              <a:gd name="T55" fmla="*/ 112 h 139"/>
              <a:gd name="T56" fmla="*/ 88 w 198"/>
              <a:gd name="T57" fmla="*/ 107 h 139"/>
              <a:gd name="T58" fmla="*/ 96 w 198"/>
              <a:gd name="T59" fmla="*/ 104 h 139"/>
              <a:gd name="T60" fmla="*/ 103 w 198"/>
              <a:gd name="T61" fmla="*/ 101 h 139"/>
              <a:gd name="T62" fmla="*/ 112 w 198"/>
              <a:gd name="T63" fmla="*/ 97 h 139"/>
              <a:gd name="T64" fmla="*/ 120 w 198"/>
              <a:gd name="T65" fmla="*/ 96 h 139"/>
              <a:gd name="T66" fmla="*/ 129 w 198"/>
              <a:gd name="T67" fmla="*/ 93 h 139"/>
              <a:gd name="T68" fmla="*/ 138 w 198"/>
              <a:gd name="T69" fmla="*/ 90 h 139"/>
              <a:gd name="T70" fmla="*/ 149 w 198"/>
              <a:gd name="T71" fmla="*/ 89 h 139"/>
              <a:gd name="T72" fmla="*/ 159 w 198"/>
              <a:gd name="T73" fmla="*/ 87 h 139"/>
              <a:gd name="T74" fmla="*/ 170 w 198"/>
              <a:gd name="T75" fmla="*/ 84 h 139"/>
              <a:gd name="T76" fmla="*/ 180 w 198"/>
              <a:gd name="T77" fmla="*/ 83 h 139"/>
              <a:gd name="T78" fmla="*/ 188 w 198"/>
              <a:gd name="T79" fmla="*/ 83 h 139"/>
              <a:gd name="T80" fmla="*/ 198 w 198"/>
              <a:gd name="T81" fmla="*/ 83 h 139"/>
              <a:gd name="T82" fmla="*/ 198 w 198"/>
              <a:gd name="T83" fmla="*/ 81 h 139"/>
              <a:gd name="T84" fmla="*/ 6 w 198"/>
              <a:gd name="T8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39">
                <a:moveTo>
                  <a:pt x="6" y="0"/>
                </a:moveTo>
                <a:lnTo>
                  <a:pt x="0" y="0"/>
                </a:lnTo>
                <a:lnTo>
                  <a:pt x="5" y="5"/>
                </a:lnTo>
                <a:lnTo>
                  <a:pt x="9" y="11"/>
                </a:lnTo>
                <a:lnTo>
                  <a:pt x="14" y="16"/>
                </a:lnTo>
                <a:lnTo>
                  <a:pt x="16" y="23"/>
                </a:lnTo>
                <a:lnTo>
                  <a:pt x="20" y="29"/>
                </a:lnTo>
                <a:lnTo>
                  <a:pt x="23" y="34"/>
                </a:lnTo>
                <a:lnTo>
                  <a:pt x="25" y="39"/>
                </a:lnTo>
                <a:lnTo>
                  <a:pt x="28" y="44"/>
                </a:lnTo>
                <a:lnTo>
                  <a:pt x="32" y="52"/>
                </a:lnTo>
                <a:lnTo>
                  <a:pt x="34" y="60"/>
                </a:lnTo>
                <a:lnTo>
                  <a:pt x="37" y="70"/>
                </a:lnTo>
                <a:lnTo>
                  <a:pt x="38" y="78"/>
                </a:lnTo>
                <a:lnTo>
                  <a:pt x="39" y="84"/>
                </a:lnTo>
                <a:lnTo>
                  <a:pt x="41" y="93"/>
                </a:lnTo>
                <a:lnTo>
                  <a:pt x="41" y="101"/>
                </a:lnTo>
                <a:lnTo>
                  <a:pt x="42" y="107"/>
                </a:lnTo>
                <a:lnTo>
                  <a:pt x="42" y="113"/>
                </a:lnTo>
                <a:lnTo>
                  <a:pt x="42" y="121"/>
                </a:lnTo>
                <a:lnTo>
                  <a:pt x="43" y="130"/>
                </a:lnTo>
                <a:lnTo>
                  <a:pt x="43" y="139"/>
                </a:lnTo>
                <a:lnTo>
                  <a:pt x="48" y="134"/>
                </a:lnTo>
                <a:lnTo>
                  <a:pt x="55" y="129"/>
                </a:lnTo>
                <a:lnTo>
                  <a:pt x="61" y="125"/>
                </a:lnTo>
                <a:lnTo>
                  <a:pt x="67" y="119"/>
                </a:lnTo>
                <a:lnTo>
                  <a:pt x="75" y="115"/>
                </a:lnTo>
                <a:lnTo>
                  <a:pt x="80" y="112"/>
                </a:lnTo>
                <a:lnTo>
                  <a:pt x="88" y="107"/>
                </a:lnTo>
                <a:lnTo>
                  <a:pt x="96" y="104"/>
                </a:lnTo>
                <a:lnTo>
                  <a:pt x="103" y="101"/>
                </a:lnTo>
                <a:lnTo>
                  <a:pt x="112" y="97"/>
                </a:lnTo>
                <a:lnTo>
                  <a:pt x="120" y="96"/>
                </a:lnTo>
                <a:lnTo>
                  <a:pt x="129" y="93"/>
                </a:lnTo>
                <a:lnTo>
                  <a:pt x="138" y="90"/>
                </a:lnTo>
                <a:lnTo>
                  <a:pt x="149" y="89"/>
                </a:lnTo>
                <a:lnTo>
                  <a:pt x="159" y="87"/>
                </a:lnTo>
                <a:lnTo>
                  <a:pt x="170" y="84"/>
                </a:lnTo>
                <a:lnTo>
                  <a:pt x="180" y="83"/>
                </a:lnTo>
                <a:lnTo>
                  <a:pt x="188" y="83"/>
                </a:lnTo>
                <a:lnTo>
                  <a:pt x="198" y="83"/>
                </a:lnTo>
                <a:lnTo>
                  <a:pt x="198" y="81"/>
                </a:lnTo>
                <a:lnTo>
                  <a:pt x="6"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15" name="Freeform 131"/>
          <p:cNvSpPr>
            <a:spLocks/>
          </p:cNvSpPr>
          <p:nvPr/>
        </p:nvSpPr>
        <p:spPr bwMode="auto">
          <a:xfrm>
            <a:off x="4110038" y="4040188"/>
            <a:ext cx="374650" cy="231775"/>
          </a:xfrm>
          <a:custGeom>
            <a:avLst/>
            <a:gdLst>
              <a:gd name="T0" fmla="*/ 0 w 182"/>
              <a:gd name="T1" fmla="*/ 0 h 124"/>
              <a:gd name="T2" fmla="*/ 5 w 182"/>
              <a:gd name="T3" fmla="*/ 5 h 124"/>
              <a:gd name="T4" fmla="*/ 11 w 182"/>
              <a:gd name="T5" fmla="*/ 13 h 124"/>
              <a:gd name="T6" fmla="*/ 14 w 182"/>
              <a:gd name="T7" fmla="*/ 17 h 124"/>
              <a:gd name="T8" fmla="*/ 18 w 182"/>
              <a:gd name="T9" fmla="*/ 23 h 124"/>
              <a:gd name="T10" fmla="*/ 23 w 182"/>
              <a:gd name="T11" fmla="*/ 28 h 124"/>
              <a:gd name="T12" fmla="*/ 26 w 182"/>
              <a:gd name="T13" fmla="*/ 37 h 124"/>
              <a:gd name="T14" fmla="*/ 30 w 182"/>
              <a:gd name="T15" fmla="*/ 48 h 124"/>
              <a:gd name="T16" fmla="*/ 33 w 182"/>
              <a:gd name="T17" fmla="*/ 55 h 124"/>
              <a:gd name="T18" fmla="*/ 35 w 182"/>
              <a:gd name="T19" fmla="*/ 64 h 124"/>
              <a:gd name="T20" fmla="*/ 38 w 182"/>
              <a:gd name="T21" fmla="*/ 74 h 124"/>
              <a:gd name="T22" fmla="*/ 39 w 182"/>
              <a:gd name="T23" fmla="*/ 82 h 124"/>
              <a:gd name="T24" fmla="*/ 41 w 182"/>
              <a:gd name="T25" fmla="*/ 91 h 124"/>
              <a:gd name="T26" fmla="*/ 41 w 182"/>
              <a:gd name="T27" fmla="*/ 98 h 124"/>
              <a:gd name="T28" fmla="*/ 41 w 182"/>
              <a:gd name="T29" fmla="*/ 107 h 124"/>
              <a:gd name="T30" fmla="*/ 41 w 182"/>
              <a:gd name="T31" fmla="*/ 115 h 124"/>
              <a:gd name="T32" fmla="*/ 41 w 182"/>
              <a:gd name="T33" fmla="*/ 124 h 124"/>
              <a:gd name="T34" fmla="*/ 46 w 182"/>
              <a:gd name="T35" fmla="*/ 120 h 124"/>
              <a:gd name="T36" fmla="*/ 49 w 182"/>
              <a:gd name="T37" fmla="*/ 115 h 124"/>
              <a:gd name="T38" fmla="*/ 56 w 182"/>
              <a:gd name="T39" fmla="*/ 111 h 124"/>
              <a:gd name="T40" fmla="*/ 64 w 182"/>
              <a:gd name="T41" fmla="*/ 106 h 124"/>
              <a:gd name="T42" fmla="*/ 71 w 182"/>
              <a:gd name="T43" fmla="*/ 102 h 124"/>
              <a:gd name="T44" fmla="*/ 80 w 182"/>
              <a:gd name="T45" fmla="*/ 97 h 124"/>
              <a:gd name="T46" fmla="*/ 88 w 182"/>
              <a:gd name="T47" fmla="*/ 95 h 124"/>
              <a:gd name="T48" fmla="*/ 97 w 182"/>
              <a:gd name="T49" fmla="*/ 91 h 124"/>
              <a:gd name="T50" fmla="*/ 111 w 182"/>
              <a:gd name="T51" fmla="*/ 87 h 124"/>
              <a:gd name="T52" fmla="*/ 120 w 182"/>
              <a:gd name="T53" fmla="*/ 86 h 124"/>
              <a:gd name="T54" fmla="*/ 129 w 182"/>
              <a:gd name="T55" fmla="*/ 82 h 124"/>
              <a:gd name="T56" fmla="*/ 139 w 182"/>
              <a:gd name="T57" fmla="*/ 80 h 124"/>
              <a:gd name="T58" fmla="*/ 149 w 182"/>
              <a:gd name="T59" fmla="*/ 79 h 124"/>
              <a:gd name="T60" fmla="*/ 159 w 182"/>
              <a:gd name="T61" fmla="*/ 78 h 124"/>
              <a:gd name="T62" fmla="*/ 170 w 182"/>
              <a:gd name="T63" fmla="*/ 75 h 124"/>
              <a:gd name="T64" fmla="*/ 182 w 182"/>
              <a:gd name="T65" fmla="*/ 75 h 124"/>
              <a:gd name="T66" fmla="*/ 0 w 182"/>
              <a:gd name="T6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2" h="124">
                <a:moveTo>
                  <a:pt x="0" y="0"/>
                </a:moveTo>
                <a:lnTo>
                  <a:pt x="5" y="5"/>
                </a:lnTo>
                <a:lnTo>
                  <a:pt x="11" y="13"/>
                </a:lnTo>
                <a:lnTo>
                  <a:pt x="14" y="17"/>
                </a:lnTo>
                <a:lnTo>
                  <a:pt x="18" y="23"/>
                </a:lnTo>
                <a:lnTo>
                  <a:pt x="23" y="28"/>
                </a:lnTo>
                <a:lnTo>
                  <a:pt x="26" y="37"/>
                </a:lnTo>
                <a:lnTo>
                  <a:pt x="30" y="48"/>
                </a:lnTo>
                <a:lnTo>
                  <a:pt x="33" y="55"/>
                </a:lnTo>
                <a:lnTo>
                  <a:pt x="35" y="64"/>
                </a:lnTo>
                <a:lnTo>
                  <a:pt x="38" y="74"/>
                </a:lnTo>
                <a:lnTo>
                  <a:pt x="39" y="82"/>
                </a:lnTo>
                <a:lnTo>
                  <a:pt x="41" y="91"/>
                </a:lnTo>
                <a:lnTo>
                  <a:pt x="41" y="98"/>
                </a:lnTo>
                <a:lnTo>
                  <a:pt x="41" y="107"/>
                </a:lnTo>
                <a:lnTo>
                  <a:pt x="41" y="115"/>
                </a:lnTo>
                <a:lnTo>
                  <a:pt x="41" y="124"/>
                </a:lnTo>
                <a:lnTo>
                  <a:pt x="46" y="120"/>
                </a:lnTo>
                <a:lnTo>
                  <a:pt x="49" y="115"/>
                </a:lnTo>
                <a:lnTo>
                  <a:pt x="56" y="111"/>
                </a:lnTo>
                <a:lnTo>
                  <a:pt x="64" y="106"/>
                </a:lnTo>
                <a:lnTo>
                  <a:pt x="71" y="102"/>
                </a:lnTo>
                <a:lnTo>
                  <a:pt x="80" y="97"/>
                </a:lnTo>
                <a:lnTo>
                  <a:pt x="88" y="95"/>
                </a:lnTo>
                <a:lnTo>
                  <a:pt x="97" y="91"/>
                </a:lnTo>
                <a:lnTo>
                  <a:pt x="111" y="87"/>
                </a:lnTo>
                <a:lnTo>
                  <a:pt x="120" y="86"/>
                </a:lnTo>
                <a:lnTo>
                  <a:pt x="129" y="82"/>
                </a:lnTo>
                <a:lnTo>
                  <a:pt x="139" y="80"/>
                </a:lnTo>
                <a:lnTo>
                  <a:pt x="149" y="79"/>
                </a:lnTo>
                <a:lnTo>
                  <a:pt x="159" y="78"/>
                </a:lnTo>
                <a:lnTo>
                  <a:pt x="170" y="75"/>
                </a:lnTo>
                <a:lnTo>
                  <a:pt x="182" y="75"/>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16" name="Freeform 132"/>
          <p:cNvSpPr>
            <a:spLocks/>
          </p:cNvSpPr>
          <p:nvPr/>
        </p:nvSpPr>
        <p:spPr bwMode="auto">
          <a:xfrm>
            <a:off x="4122738" y="4040188"/>
            <a:ext cx="341312" cy="215900"/>
          </a:xfrm>
          <a:custGeom>
            <a:avLst/>
            <a:gdLst>
              <a:gd name="T0" fmla="*/ 0 w 166"/>
              <a:gd name="T1" fmla="*/ 0 h 116"/>
              <a:gd name="T2" fmla="*/ 5 w 166"/>
              <a:gd name="T3" fmla="*/ 5 h 116"/>
              <a:gd name="T4" fmla="*/ 12 w 166"/>
              <a:gd name="T5" fmla="*/ 13 h 116"/>
              <a:gd name="T6" fmla="*/ 14 w 166"/>
              <a:gd name="T7" fmla="*/ 17 h 116"/>
              <a:gd name="T8" fmla="*/ 17 w 166"/>
              <a:gd name="T9" fmla="*/ 22 h 116"/>
              <a:gd name="T10" fmla="*/ 22 w 166"/>
              <a:gd name="T11" fmla="*/ 28 h 116"/>
              <a:gd name="T12" fmla="*/ 26 w 166"/>
              <a:gd name="T13" fmla="*/ 36 h 116"/>
              <a:gd name="T14" fmla="*/ 28 w 166"/>
              <a:gd name="T15" fmla="*/ 46 h 116"/>
              <a:gd name="T16" fmla="*/ 31 w 166"/>
              <a:gd name="T17" fmla="*/ 54 h 116"/>
              <a:gd name="T18" fmla="*/ 33 w 166"/>
              <a:gd name="T19" fmla="*/ 60 h 116"/>
              <a:gd name="T20" fmla="*/ 36 w 166"/>
              <a:gd name="T21" fmla="*/ 72 h 116"/>
              <a:gd name="T22" fmla="*/ 37 w 166"/>
              <a:gd name="T23" fmla="*/ 79 h 116"/>
              <a:gd name="T24" fmla="*/ 37 w 166"/>
              <a:gd name="T25" fmla="*/ 86 h 116"/>
              <a:gd name="T26" fmla="*/ 38 w 166"/>
              <a:gd name="T27" fmla="*/ 95 h 116"/>
              <a:gd name="T28" fmla="*/ 38 w 166"/>
              <a:gd name="T29" fmla="*/ 102 h 116"/>
              <a:gd name="T30" fmla="*/ 38 w 166"/>
              <a:gd name="T31" fmla="*/ 109 h 116"/>
              <a:gd name="T32" fmla="*/ 38 w 166"/>
              <a:gd name="T33" fmla="*/ 116 h 116"/>
              <a:gd name="T34" fmla="*/ 42 w 166"/>
              <a:gd name="T35" fmla="*/ 111 h 116"/>
              <a:gd name="T36" fmla="*/ 47 w 166"/>
              <a:gd name="T37" fmla="*/ 110 h 116"/>
              <a:gd name="T38" fmla="*/ 52 w 166"/>
              <a:gd name="T39" fmla="*/ 105 h 116"/>
              <a:gd name="T40" fmla="*/ 58 w 166"/>
              <a:gd name="T41" fmla="*/ 102 h 116"/>
              <a:gd name="T42" fmla="*/ 66 w 166"/>
              <a:gd name="T43" fmla="*/ 97 h 116"/>
              <a:gd name="T44" fmla="*/ 75 w 166"/>
              <a:gd name="T45" fmla="*/ 93 h 116"/>
              <a:gd name="T46" fmla="*/ 83 w 166"/>
              <a:gd name="T47" fmla="*/ 91 h 116"/>
              <a:gd name="T48" fmla="*/ 91 w 166"/>
              <a:gd name="T49" fmla="*/ 87 h 116"/>
              <a:gd name="T50" fmla="*/ 98 w 166"/>
              <a:gd name="T51" fmla="*/ 86 h 116"/>
              <a:gd name="T52" fmla="*/ 105 w 166"/>
              <a:gd name="T53" fmla="*/ 83 h 116"/>
              <a:gd name="T54" fmla="*/ 112 w 166"/>
              <a:gd name="T55" fmla="*/ 80 h 116"/>
              <a:gd name="T56" fmla="*/ 123 w 166"/>
              <a:gd name="T57" fmla="*/ 79 h 116"/>
              <a:gd name="T58" fmla="*/ 132 w 166"/>
              <a:gd name="T59" fmla="*/ 77 h 116"/>
              <a:gd name="T60" fmla="*/ 141 w 166"/>
              <a:gd name="T61" fmla="*/ 75 h 116"/>
              <a:gd name="T62" fmla="*/ 150 w 166"/>
              <a:gd name="T63" fmla="*/ 74 h 116"/>
              <a:gd name="T64" fmla="*/ 157 w 166"/>
              <a:gd name="T65" fmla="*/ 73 h 116"/>
              <a:gd name="T66" fmla="*/ 166 w 166"/>
              <a:gd name="T67" fmla="*/ 73 h 116"/>
              <a:gd name="T68" fmla="*/ 0 w 166"/>
              <a:gd name="T6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16">
                <a:moveTo>
                  <a:pt x="0" y="0"/>
                </a:moveTo>
                <a:lnTo>
                  <a:pt x="5" y="5"/>
                </a:lnTo>
                <a:lnTo>
                  <a:pt x="12" y="13"/>
                </a:lnTo>
                <a:lnTo>
                  <a:pt x="14" y="17"/>
                </a:lnTo>
                <a:lnTo>
                  <a:pt x="17" y="22"/>
                </a:lnTo>
                <a:lnTo>
                  <a:pt x="22" y="28"/>
                </a:lnTo>
                <a:lnTo>
                  <a:pt x="26" y="36"/>
                </a:lnTo>
                <a:lnTo>
                  <a:pt x="28" y="46"/>
                </a:lnTo>
                <a:lnTo>
                  <a:pt x="31" y="54"/>
                </a:lnTo>
                <a:lnTo>
                  <a:pt x="33" y="60"/>
                </a:lnTo>
                <a:lnTo>
                  <a:pt x="36" y="72"/>
                </a:lnTo>
                <a:lnTo>
                  <a:pt x="37" y="79"/>
                </a:lnTo>
                <a:lnTo>
                  <a:pt x="37" y="86"/>
                </a:lnTo>
                <a:lnTo>
                  <a:pt x="38" y="95"/>
                </a:lnTo>
                <a:lnTo>
                  <a:pt x="38" y="102"/>
                </a:lnTo>
                <a:lnTo>
                  <a:pt x="38" y="109"/>
                </a:lnTo>
                <a:lnTo>
                  <a:pt x="38" y="116"/>
                </a:lnTo>
                <a:lnTo>
                  <a:pt x="42" y="111"/>
                </a:lnTo>
                <a:lnTo>
                  <a:pt x="47" y="110"/>
                </a:lnTo>
                <a:lnTo>
                  <a:pt x="52" y="105"/>
                </a:lnTo>
                <a:lnTo>
                  <a:pt x="58" y="102"/>
                </a:lnTo>
                <a:lnTo>
                  <a:pt x="66" y="97"/>
                </a:lnTo>
                <a:lnTo>
                  <a:pt x="75" y="93"/>
                </a:lnTo>
                <a:lnTo>
                  <a:pt x="83" y="91"/>
                </a:lnTo>
                <a:lnTo>
                  <a:pt x="91" y="87"/>
                </a:lnTo>
                <a:lnTo>
                  <a:pt x="98" y="86"/>
                </a:lnTo>
                <a:lnTo>
                  <a:pt x="105" y="83"/>
                </a:lnTo>
                <a:lnTo>
                  <a:pt x="112" y="80"/>
                </a:lnTo>
                <a:lnTo>
                  <a:pt x="123" y="79"/>
                </a:lnTo>
                <a:lnTo>
                  <a:pt x="132" y="77"/>
                </a:lnTo>
                <a:lnTo>
                  <a:pt x="141" y="75"/>
                </a:lnTo>
                <a:lnTo>
                  <a:pt x="150" y="74"/>
                </a:lnTo>
                <a:lnTo>
                  <a:pt x="157" y="73"/>
                </a:lnTo>
                <a:lnTo>
                  <a:pt x="166" y="7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17" name="Freeform 133"/>
          <p:cNvSpPr>
            <a:spLocks/>
          </p:cNvSpPr>
          <p:nvPr/>
        </p:nvSpPr>
        <p:spPr bwMode="auto">
          <a:xfrm>
            <a:off x="3484563" y="4149725"/>
            <a:ext cx="1171575" cy="1187450"/>
          </a:xfrm>
          <a:custGeom>
            <a:avLst/>
            <a:gdLst>
              <a:gd name="T0" fmla="*/ 375 w 569"/>
              <a:gd name="T1" fmla="*/ 0 h 636"/>
              <a:gd name="T2" fmla="*/ 0 w 569"/>
              <a:gd name="T3" fmla="*/ 0 h 636"/>
              <a:gd name="T4" fmla="*/ 0 w 569"/>
              <a:gd name="T5" fmla="*/ 635 h 636"/>
              <a:gd name="T6" fmla="*/ 569 w 569"/>
              <a:gd name="T7" fmla="*/ 636 h 636"/>
              <a:gd name="T8" fmla="*/ 569 w 569"/>
              <a:gd name="T9" fmla="*/ 82 h 636"/>
              <a:gd name="T10" fmla="*/ 375 w 569"/>
              <a:gd name="T11" fmla="*/ 0 h 636"/>
            </a:gdLst>
            <a:ahLst/>
            <a:cxnLst>
              <a:cxn ang="0">
                <a:pos x="T0" y="T1"/>
              </a:cxn>
              <a:cxn ang="0">
                <a:pos x="T2" y="T3"/>
              </a:cxn>
              <a:cxn ang="0">
                <a:pos x="T4" y="T5"/>
              </a:cxn>
              <a:cxn ang="0">
                <a:pos x="T6" y="T7"/>
              </a:cxn>
              <a:cxn ang="0">
                <a:pos x="T8" y="T9"/>
              </a:cxn>
              <a:cxn ang="0">
                <a:pos x="T10" y="T11"/>
              </a:cxn>
            </a:cxnLst>
            <a:rect l="0" t="0" r="r" b="b"/>
            <a:pathLst>
              <a:path w="569" h="636">
                <a:moveTo>
                  <a:pt x="375" y="0"/>
                </a:moveTo>
                <a:lnTo>
                  <a:pt x="0" y="0"/>
                </a:lnTo>
                <a:lnTo>
                  <a:pt x="0" y="635"/>
                </a:lnTo>
                <a:lnTo>
                  <a:pt x="569" y="636"/>
                </a:lnTo>
                <a:lnTo>
                  <a:pt x="569" y="82"/>
                </a:lnTo>
                <a:lnTo>
                  <a:pt x="375" y="0"/>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656518" name="Group 134"/>
          <p:cNvGrpSpPr>
            <a:grpSpLocks/>
          </p:cNvGrpSpPr>
          <p:nvPr/>
        </p:nvGrpSpPr>
        <p:grpSpPr bwMode="auto">
          <a:xfrm>
            <a:off x="3451225" y="4119563"/>
            <a:ext cx="1176338" cy="1192212"/>
            <a:chOff x="1889" y="2630"/>
            <a:chExt cx="571" cy="638"/>
          </a:xfrm>
        </p:grpSpPr>
        <p:sp>
          <p:nvSpPr>
            <p:cNvPr id="656519" name="Rectangle 135"/>
            <p:cNvSpPr>
              <a:spLocks noChangeArrowheads="1"/>
            </p:cNvSpPr>
            <p:nvPr/>
          </p:nvSpPr>
          <p:spPr bwMode="auto">
            <a:xfrm>
              <a:off x="1889" y="2630"/>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0" name="Rectangle 136"/>
            <p:cNvSpPr>
              <a:spLocks noChangeArrowheads="1"/>
            </p:cNvSpPr>
            <p:nvPr/>
          </p:nvSpPr>
          <p:spPr bwMode="auto">
            <a:xfrm>
              <a:off x="1889" y="2670"/>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1" name="Rectangle 137"/>
            <p:cNvSpPr>
              <a:spLocks noChangeArrowheads="1"/>
            </p:cNvSpPr>
            <p:nvPr/>
          </p:nvSpPr>
          <p:spPr bwMode="auto">
            <a:xfrm>
              <a:off x="1889" y="2710"/>
              <a:ext cx="571" cy="41"/>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2" name="Rectangle 138"/>
            <p:cNvSpPr>
              <a:spLocks noChangeArrowheads="1"/>
            </p:cNvSpPr>
            <p:nvPr/>
          </p:nvSpPr>
          <p:spPr bwMode="auto">
            <a:xfrm>
              <a:off x="1889" y="2751"/>
              <a:ext cx="571" cy="39"/>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3" name="Rectangle 139"/>
            <p:cNvSpPr>
              <a:spLocks noChangeArrowheads="1"/>
            </p:cNvSpPr>
            <p:nvPr/>
          </p:nvSpPr>
          <p:spPr bwMode="auto">
            <a:xfrm>
              <a:off x="1889" y="2790"/>
              <a:ext cx="571" cy="4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4" name="Rectangle 140"/>
            <p:cNvSpPr>
              <a:spLocks noChangeArrowheads="1"/>
            </p:cNvSpPr>
            <p:nvPr/>
          </p:nvSpPr>
          <p:spPr bwMode="auto">
            <a:xfrm>
              <a:off x="1889" y="2830"/>
              <a:ext cx="571" cy="39"/>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5" name="Rectangle 141"/>
            <p:cNvSpPr>
              <a:spLocks noChangeArrowheads="1"/>
            </p:cNvSpPr>
            <p:nvPr/>
          </p:nvSpPr>
          <p:spPr bwMode="auto">
            <a:xfrm>
              <a:off x="1889" y="2869"/>
              <a:ext cx="571" cy="4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6" name="Rectangle 142"/>
            <p:cNvSpPr>
              <a:spLocks noChangeArrowheads="1"/>
            </p:cNvSpPr>
            <p:nvPr/>
          </p:nvSpPr>
          <p:spPr bwMode="auto">
            <a:xfrm>
              <a:off x="1889" y="2909"/>
              <a:ext cx="571" cy="40"/>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7" name="Rectangle 143"/>
            <p:cNvSpPr>
              <a:spLocks noChangeArrowheads="1"/>
            </p:cNvSpPr>
            <p:nvPr/>
          </p:nvSpPr>
          <p:spPr bwMode="auto">
            <a:xfrm>
              <a:off x="1889" y="2949"/>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8" name="Rectangle 144"/>
            <p:cNvSpPr>
              <a:spLocks noChangeArrowheads="1"/>
            </p:cNvSpPr>
            <p:nvPr/>
          </p:nvSpPr>
          <p:spPr bwMode="auto">
            <a:xfrm>
              <a:off x="1889" y="2990"/>
              <a:ext cx="571" cy="39"/>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29" name="Rectangle 145"/>
            <p:cNvSpPr>
              <a:spLocks noChangeArrowheads="1"/>
            </p:cNvSpPr>
            <p:nvPr/>
          </p:nvSpPr>
          <p:spPr bwMode="auto">
            <a:xfrm>
              <a:off x="1889" y="3029"/>
              <a:ext cx="571" cy="40"/>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30" name="Rectangle 146"/>
            <p:cNvSpPr>
              <a:spLocks noChangeArrowheads="1"/>
            </p:cNvSpPr>
            <p:nvPr/>
          </p:nvSpPr>
          <p:spPr bwMode="auto">
            <a:xfrm>
              <a:off x="1889" y="3069"/>
              <a:ext cx="571" cy="4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31" name="Rectangle 147"/>
            <p:cNvSpPr>
              <a:spLocks noChangeArrowheads="1"/>
            </p:cNvSpPr>
            <p:nvPr/>
          </p:nvSpPr>
          <p:spPr bwMode="auto">
            <a:xfrm>
              <a:off x="1889" y="3109"/>
              <a:ext cx="571" cy="39"/>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32" name="Rectangle 148"/>
            <p:cNvSpPr>
              <a:spLocks noChangeArrowheads="1"/>
            </p:cNvSpPr>
            <p:nvPr/>
          </p:nvSpPr>
          <p:spPr bwMode="auto">
            <a:xfrm>
              <a:off x="1889" y="3148"/>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33" name="Rectangle 149"/>
            <p:cNvSpPr>
              <a:spLocks noChangeArrowheads="1"/>
            </p:cNvSpPr>
            <p:nvPr/>
          </p:nvSpPr>
          <p:spPr bwMode="auto">
            <a:xfrm>
              <a:off x="1889" y="3189"/>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34" name="Rectangle 150"/>
            <p:cNvSpPr>
              <a:spLocks noChangeArrowheads="1"/>
            </p:cNvSpPr>
            <p:nvPr/>
          </p:nvSpPr>
          <p:spPr bwMode="auto">
            <a:xfrm>
              <a:off x="1889" y="3229"/>
              <a:ext cx="571" cy="39"/>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35" name="Freeform 151"/>
            <p:cNvSpPr>
              <a:spLocks/>
            </p:cNvSpPr>
            <p:nvPr/>
          </p:nvSpPr>
          <p:spPr bwMode="auto">
            <a:xfrm>
              <a:off x="1889" y="2630"/>
              <a:ext cx="570" cy="6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close/>
                </a:path>
              </a:pathLst>
            </a:custGeom>
            <a:solidFill>
              <a:srgbClr val="F7F7F7"/>
            </a:solidFill>
            <a:ln w="0">
              <a:solidFill>
                <a:srgbClr val="FFFFFF"/>
              </a:solidFill>
              <a:prstDash val="solid"/>
              <a:round/>
              <a:headEnd/>
              <a:tailEnd/>
            </a:ln>
          </p:spPr>
          <p:txBody>
            <a:bodyPr/>
            <a:lstStyle/>
            <a:p>
              <a:endParaRPr lang="fr-FR"/>
            </a:p>
          </p:txBody>
        </p:sp>
        <p:sp>
          <p:nvSpPr>
            <p:cNvPr id="656536" name="Freeform 152"/>
            <p:cNvSpPr>
              <a:spLocks/>
            </p:cNvSpPr>
            <p:nvPr/>
          </p:nvSpPr>
          <p:spPr bwMode="auto">
            <a:xfrm>
              <a:off x="1889" y="2630"/>
              <a:ext cx="570" cy="6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37" name="Rectangle 153"/>
            <p:cNvSpPr>
              <a:spLocks noChangeArrowheads="1"/>
            </p:cNvSpPr>
            <p:nvPr/>
          </p:nvSpPr>
          <p:spPr bwMode="auto">
            <a:xfrm>
              <a:off x="1889" y="2630"/>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38" name="Rectangle 154"/>
            <p:cNvSpPr>
              <a:spLocks noChangeArrowheads="1"/>
            </p:cNvSpPr>
            <p:nvPr/>
          </p:nvSpPr>
          <p:spPr bwMode="auto">
            <a:xfrm>
              <a:off x="1889" y="2670"/>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39" name="Rectangle 155"/>
            <p:cNvSpPr>
              <a:spLocks noChangeArrowheads="1"/>
            </p:cNvSpPr>
            <p:nvPr/>
          </p:nvSpPr>
          <p:spPr bwMode="auto">
            <a:xfrm>
              <a:off x="1889" y="2710"/>
              <a:ext cx="571" cy="41"/>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0" name="Rectangle 156"/>
            <p:cNvSpPr>
              <a:spLocks noChangeArrowheads="1"/>
            </p:cNvSpPr>
            <p:nvPr/>
          </p:nvSpPr>
          <p:spPr bwMode="auto">
            <a:xfrm>
              <a:off x="1889" y="2751"/>
              <a:ext cx="571" cy="39"/>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1" name="Rectangle 157"/>
            <p:cNvSpPr>
              <a:spLocks noChangeArrowheads="1"/>
            </p:cNvSpPr>
            <p:nvPr/>
          </p:nvSpPr>
          <p:spPr bwMode="auto">
            <a:xfrm>
              <a:off x="1889" y="2790"/>
              <a:ext cx="571" cy="4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2" name="Rectangle 158"/>
            <p:cNvSpPr>
              <a:spLocks noChangeArrowheads="1"/>
            </p:cNvSpPr>
            <p:nvPr/>
          </p:nvSpPr>
          <p:spPr bwMode="auto">
            <a:xfrm>
              <a:off x="1889" y="2830"/>
              <a:ext cx="571" cy="39"/>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3" name="Rectangle 159"/>
            <p:cNvSpPr>
              <a:spLocks noChangeArrowheads="1"/>
            </p:cNvSpPr>
            <p:nvPr/>
          </p:nvSpPr>
          <p:spPr bwMode="auto">
            <a:xfrm>
              <a:off x="1889" y="2869"/>
              <a:ext cx="571" cy="4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4" name="Rectangle 160"/>
            <p:cNvSpPr>
              <a:spLocks noChangeArrowheads="1"/>
            </p:cNvSpPr>
            <p:nvPr/>
          </p:nvSpPr>
          <p:spPr bwMode="auto">
            <a:xfrm>
              <a:off x="1889" y="2909"/>
              <a:ext cx="571" cy="40"/>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5" name="Rectangle 161"/>
            <p:cNvSpPr>
              <a:spLocks noChangeArrowheads="1"/>
            </p:cNvSpPr>
            <p:nvPr/>
          </p:nvSpPr>
          <p:spPr bwMode="auto">
            <a:xfrm>
              <a:off x="1889" y="2949"/>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6" name="Rectangle 162"/>
            <p:cNvSpPr>
              <a:spLocks noChangeArrowheads="1"/>
            </p:cNvSpPr>
            <p:nvPr/>
          </p:nvSpPr>
          <p:spPr bwMode="auto">
            <a:xfrm>
              <a:off x="1889" y="2990"/>
              <a:ext cx="571" cy="39"/>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7" name="Rectangle 163"/>
            <p:cNvSpPr>
              <a:spLocks noChangeArrowheads="1"/>
            </p:cNvSpPr>
            <p:nvPr/>
          </p:nvSpPr>
          <p:spPr bwMode="auto">
            <a:xfrm>
              <a:off x="1889" y="3029"/>
              <a:ext cx="571" cy="40"/>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8" name="Rectangle 164"/>
            <p:cNvSpPr>
              <a:spLocks noChangeArrowheads="1"/>
            </p:cNvSpPr>
            <p:nvPr/>
          </p:nvSpPr>
          <p:spPr bwMode="auto">
            <a:xfrm>
              <a:off x="1889" y="3069"/>
              <a:ext cx="571" cy="4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49" name="Rectangle 165"/>
            <p:cNvSpPr>
              <a:spLocks noChangeArrowheads="1"/>
            </p:cNvSpPr>
            <p:nvPr/>
          </p:nvSpPr>
          <p:spPr bwMode="auto">
            <a:xfrm>
              <a:off x="1889" y="3109"/>
              <a:ext cx="571" cy="39"/>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50" name="Rectangle 166"/>
            <p:cNvSpPr>
              <a:spLocks noChangeArrowheads="1"/>
            </p:cNvSpPr>
            <p:nvPr/>
          </p:nvSpPr>
          <p:spPr bwMode="auto">
            <a:xfrm>
              <a:off x="1889" y="3148"/>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51" name="Rectangle 167"/>
            <p:cNvSpPr>
              <a:spLocks noChangeArrowheads="1"/>
            </p:cNvSpPr>
            <p:nvPr/>
          </p:nvSpPr>
          <p:spPr bwMode="auto">
            <a:xfrm>
              <a:off x="1889" y="3189"/>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52" name="Rectangle 168"/>
            <p:cNvSpPr>
              <a:spLocks noChangeArrowheads="1"/>
            </p:cNvSpPr>
            <p:nvPr/>
          </p:nvSpPr>
          <p:spPr bwMode="auto">
            <a:xfrm>
              <a:off x="1889" y="3229"/>
              <a:ext cx="571" cy="39"/>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sp>
        <p:nvSpPr>
          <p:cNvPr id="656553" name="Freeform 169"/>
          <p:cNvSpPr>
            <a:spLocks/>
          </p:cNvSpPr>
          <p:nvPr/>
        </p:nvSpPr>
        <p:spPr bwMode="auto">
          <a:xfrm>
            <a:off x="3451225" y="4119563"/>
            <a:ext cx="1174750" cy="11890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6554" name="Freeform 170"/>
          <p:cNvSpPr>
            <a:spLocks/>
          </p:cNvSpPr>
          <p:nvPr/>
        </p:nvSpPr>
        <p:spPr bwMode="auto">
          <a:xfrm>
            <a:off x="4217988" y="4151313"/>
            <a:ext cx="407987" cy="260350"/>
          </a:xfrm>
          <a:custGeom>
            <a:avLst/>
            <a:gdLst>
              <a:gd name="T0" fmla="*/ 6 w 198"/>
              <a:gd name="T1" fmla="*/ 0 h 139"/>
              <a:gd name="T2" fmla="*/ 0 w 198"/>
              <a:gd name="T3" fmla="*/ 0 h 139"/>
              <a:gd name="T4" fmla="*/ 5 w 198"/>
              <a:gd name="T5" fmla="*/ 5 h 139"/>
              <a:gd name="T6" fmla="*/ 9 w 198"/>
              <a:gd name="T7" fmla="*/ 12 h 139"/>
              <a:gd name="T8" fmla="*/ 14 w 198"/>
              <a:gd name="T9" fmla="*/ 17 h 139"/>
              <a:gd name="T10" fmla="*/ 17 w 198"/>
              <a:gd name="T11" fmla="*/ 23 h 139"/>
              <a:gd name="T12" fmla="*/ 20 w 198"/>
              <a:gd name="T13" fmla="*/ 29 h 139"/>
              <a:gd name="T14" fmla="*/ 23 w 198"/>
              <a:gd name="T15" fmla="*/ 35 h 139"/>
              <a:gd name="T16" fmla="*/ 26 w 198"/>
              <a:gd name="T17" fmla="*/ 40 h 139"/>
              <a:gd name="T18" fmla="*/ 28 w 198"/>
              <a:gd name="T19" fmla="*/ 45 h 139"/>
              <a:gd name="T20" fmla="*/ 32 w 198"/>
              <a:gd name="T21" fmla="*/ 52 h 139"/>
              <a:gd name="T22" fmla="*/ 35 w 198"/>
              <a:gd name="T23" fmla="*/ 60 h 139"/>
              <a:gd name="T24" fmla="*/ 37 w 198"/>
              <a:gd name="T25" fmla="*/ 70 h 139"/>
              <a:gd name="T26" fmla="*/ 38 w 198"/>
              <a:gd name="T27" fmla="*/ 78 h 139"/>
              <a:gd name="T28" fmla="*/ 40 w 198"/>
              <a:gd name="T29" fmla="*/ 84 h 139"/>
              <a:gd name="T30" fmla="*/ 41 w 198"/>
              <a:gd name="T31" fmla="*/ 93 h 139"/>
              <a:gd name="T32" fmla="*/ 41 w 198"/>
              <a:gd name="T33" fmla="*/ 101 h 139"/>
              <a:gd name="T34" fmla="*/ 42 w 198"/>
              <a:gd name="T35" fmla="*/ 107 h 139"/>
              <a:gd name="T36" fmla="*/ 42 w 198"/>
              <a:gd name="T37" fmla="*/ 114 h 139"/>
              <a:gd name="T38" fmla="*/ 42 w 198"/>
              <a:gd name="T39" fmla="*/ 121 h 139"/>
              <a:gd name="T40" fmla="*/ 43 w 198"/>
              <a:gd name="T41" fmla="*/ 130 h 139"/>
              <a:gd name="T42" fmla="*/ 43 w 198"/>
              <a:gd name="T43" fmla="*/ 139 h 139"/>
              <a:gd name="T44" fmla="*/ 49 w 198"/>
              <a:gd name="T45" fmla="*/ 134 h 139"/>
              <a:gd name="T46" fmla="*/ 55 w 198"/>
              <a:gd name="T47" fmla="*/ 129 h 139"/>
              <a:gd name="T48" fmla="*/ 61 w 198"/>
              <a:gd name="T49" fmla="*/ 125 h 139"/>
              <a:gd name="T50" fmla="*/ 68 w 198"/>
              <a:gd name="T51" fmla="*/ 119 h 139"/>
              <a:gd name="T52" fmla="*/ 75 w 198"/>
              <a:gd name="T53" fmla="*/ 115 h 139"/>
              <a:gd name="T54" fmla="*/ 81 w 198"/>
              <a:gd name="T55" fmla="*/ 113 h 139"/>
              <a:gd name="T56" fmla="*/ 88 w 198"/>
              <a:gd name="T57" fmla="*/ 107 h 139"/>
              <a:gd name="T58" fmla="*/ 96 w 198"/>
              <a:gd name="T59" fmla="*/ 105 h 139"/>
              <a:gd name="T60" fmla="*/ 104 w 198"/>
              <a:gd name="T61" fmla="*/ 101 h 139"/>
              <a:gd name="T62" fmla="*/ 112 w 198"/>
              <a:gd name="T63" fmla="*/ 97 h 139"/>
              <a:gd name="T64" fmla="*/ 120 w 198"/>
              <a:gd name="T65" fmla="*/ 96 h 139"/>
              <a:gd name="T66" fmla="*/ 129 w 198"/>
              <a:gd name="T67" fmla="*/ 93 h 139"/>
              <a:gd name="T68" fmla="*/ 138 w 198"/>
              <a:gd name="T69" fmla="*/ 91 h 139"/>
              <a:gd name="T70" fmla="*/ 150 w 198"/>
              <a:gd name="T71" fmla="*/ 89 h 139"/>
              <a:gd name="T72" fmla="*/ 160 w 198"/>
              <a:gd name="T73" fmla="*/ 87 h 139"/>
              <a:gd name="T74" fmla="*/ 170 w 198"/>
              <a:gd name="T75" fmla="*/ 84 h 139"/>
              <a:gd name="T76" fmla="*/ 180 w 198"/>
              <a:gd name="T77" fmla="*/ 83 h 139"/>
              <a:gd name="T78" fmla="*/ 188 w 198"/>
              <a:gd name="T79" fmla="*/ 83 h 139"/>
              <a:gd name="T80" fmla="*/ 198 w 198"/>
              <a:gd name="T81" fmla="*/ 83 h 139"/>
              <a:gd name="T82" fmla="*/ 198 w 198"/>
              <a:gd name="T83" fmla="*/ 82 h 139"/>
              <a:gd name="T84" fmla="*/ 6 w 198"/>
              <a:gd name="T8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39">
                <a:moveTo>
                  <a:pt x="6" y="0"/>
                </a:moveTo>
                <a:lnTo>
                  <a:pt x="0" y="0"/>
                </a:lnTo>
                <a:lnTo>
                  <a:pt x="5" y="5"/>
                </a:lnTo>
                <a:lnTo>
                  <a:pt x="9" y="12"/>
                </a:lnTo>
                <a:lnTo>
                  <a:pt x="14" y="17"/>
                </a:lnTo>
                <a:lnTo>
                  <a:pt x="17" y="23"/>
                </a:lnTo>
                <a:lnTo>
                  <a:pt x="20" y="29"/>
                </a:lnTo>
                <a:lnTo>
                  <a:pt x="23" y="35"/>
                </a:lnTo>
                <a:lnTo>
                  <a:pt x="26" y="40"/>
                </a:lnTo>
                <a:lnTo>
                  <a:pt x="28" y="45"/>
                </a:lnTo>
                <a:lnTo>
                  <a:pt x="32" y="52"/>
                </a:lnTo>
                <a:lnTo>
                  <a:pt x="35" y="60"/>
                </a:lnTo>
                <a:lnTo>
                  <a:pt x="37" y="70"/>
                </a:lnTo>
                <a:lnTo>
                  <a:pt x="38" y="78"/>
                </a:lnTo>
                <a:lnTo>
                  <a:pt x="40" y="84"/>
                </a:lnTo>
                <a:lnTo>
                  <a:pt x="41" y="93"/>
                </a:lnTo>
                <a:lnTo>
                  <a:pt x="41" y="101"/>
                </a:lnTo>
                <a:lnTo>
                  <a:pt x="42" y="107"/>
                </a:lnTo>
                <a:lnTo>
                  <a:pt x="42" y="114"/>
                </a:lnTo>
                <a:lnTo>
                  <a:pt x="42" y="121"/>
                </a:lnTo>
                <a:lnTo>
                  <a:pt x="43" y="130"/>
                </a:lnTo>
                <a:lnTo>
                  <a:pt x="43" y="139"/>
                </a:lnTo>
                <a:lnTo>
                  <a:pt x="49" y="134"/>
                </a:lnTo>
                <a:lnTo>
                  <a:pt x="55" y="129"/>
                </a:lnTo>
                <a:lnTo>
                  <a:pt x="61" y="125"/>
                </a:lnTo>
                <a:lnTo>
                  <a:pt x="68" y="119"/>
                </a:lnTo>
                <a:lnTo>
                  <a:pt x="75" y="115"/>
                </a:lnTo>
                <a:lnTo>
                  <a:pt x="81" y="113"/>
                </a:lnTo>
                <a:lnTo>
                  <a:pt x="88" y="107"/>
                </a:lnTo>
                <a:lnTo>
                  <a:pt x="96" y="105"/>
                </a:lnTo>
                <a:lnTo>
                  <a:pt x="104" y="101"/>
                </a:lnTo>
                <a:lnTo>
                  <a:pt x="112" y="97"/>
                </a:lnTo>
                <a:lnTo>
                  <a:pt x="120" y="96"/>
                </a:lnTo>
                <a:lnTo>
                  <a:pt x="129" y="93"/>
                </a:lnTo>
                <a:lnTo>
                  <a:pt x="138" y="91"/>
                </a:lnTo>
                <a:lnTo>
                  <a:pt x="150" y="89"/>
                </a:lnTo>
                <a:lnTo>
                  <a:pt x="160" y="87"/>
                </a:lnTo>
                <a:lnTo>
                  <a:pt x="170" y="84"/>
                </a:lnTo>
                <a:lnTo>
                  <a:pt x="180" y="83"/>
                </a:lnTo>
                <a:lnTo>
                  <a:pt x="188" y="83"/>
                </a:lnTo>
                <a:lnTo>
                  <a:pt x="198" y="83"/>
                </a:lnTo>
                <a:lnTo>
                  <a:pt x="198" y="82"/>
                </a:lnTo>
                <a:lnTo>
                  <a:pt x="6"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55" name="Freeform 171"/>
          <p:cNvSpPr>
            <a:spLocks/>
          </p:cNvSpPr>
          <p:nvPr/>
        </p:nvSpPr>
        <p:spPr bwMode="auto">
          <a:xfrm>
            <a:off x="4235450" y="4154488"/>
            <a:ext cx="377825" cy="230187"/>
          </a:xfrm>
          <a:custGeom>
            <a:avLst/>
            <a:gdLst>
              <a:gd name="T0" fmla="*/ 0 w 183"/>
              <a:gd name="T1" fmla="*/ 0 h 124"/>
              <a:gd name="T2" fmla="*/ 5 w 183"/>
              <a:gd name="T3" fmla="*/ 5 h 124"/>
              <a:gd name="T4" fmla="*/ 11 w 183"/>
              <a:gd name="T5" fmla="*/ 13 h 124"/>
              <a:gd name="T6" fmla="*/ 14 w 183"/>
              <a:gd name="T7" fmla="*/ 17 h 124"/>
              <a:gd name="T8" fmla="*/ 18 w 183"/>
              <a:gd name="T9" fmla="*/ 23 h 124"/>
              <a:gd name="T10" fmla="*/ 23 w 183"/>
              <a:gd name="T11" fmla="*/ 28 h 124"/>
              <a:gd name="T12" fmla="*/ 27 w 183"/>
              <a:gd name="T13" fmla="*/ 37 h 124"/>
              <a:gd name="T14" fmla="*/ 31 w 183"/>
              <a:gd name="T15" fmla="*/ 49 h 124"/>
              <a:gd name="T16" fmla="*/ 33 w 183"/>
              <a:gd name="T17" fmla="*/ 55 h 124"/>
              <a:gd name="T18" fmla="*/ 36 w 183"/>
              <a:gd name="T19" fmla="*/ 64 h 124"/>
              <a:gd name="T20" fmla="*/ 38 w 183"/>
              <a:gd name="T21" fmla="*/ 74 h 124"/>
              <a:gd name="T22" fmla="*/ 40 w 183"/>
              <a:gd name="T23" fmla="*/ 82 h 124"/>
              <a:gd name="T24" fmla="*/ 41 w 183"/>
              <a:gd name="T25" fmla="*/ 91 h 124"/>
              <a:gd name="T26" fmla="*/ 41 w 183"/>
              <a:gd name="T27" fmla="*/ 99 h 124"/>
              <a:gd name="T28" fmla="*/ 41 w 183"/>
              <a:gd name="T29" fmla="*/ 108 h 124"/>
              <a:gd name="T30" fmla="*/ 41 w 183"/>
              <a:gd name="T31" fmla="*/ 115 h 124"/>
              <a:gd name="T32" fmla="*/ 41 w 183"/>
              <a:gd name="T33" fmla="*/ 124 h 124"/>
              <a:gd name="T34" fmla="*/ 46 w 183"/>
              <a:gd name="T35" fmla="*/ 120 h 124"/>
              <a:gd name="T36" fmla="*/ 50 w 183"/>
              <a:gd name="T37" fmla="*/ 115 h 124"/>
              <a:gd name="T38" fmla="*/ 56 w 183"/>
              <a:gd name="T39" fmla="*/ 112 h 124"/>
              <a:gd name="T40" fmla="*/ 64 w 183"/>
              <a:gd name="T41" fmla="*/ 106 h 124"/>
              <a:gd name="T42" fmla="*/ 72 w 183"/>
              <a:gd name="T43" fmla="*/ 103 h 124"/>
              <a:gd name="T44" fmla="*/ 80 w 183"/>
              <a:gd name="T45" fmla="*/ 97 h 124"/>
              <a:gd name="T46" fmla="*/ 88 w 183"/>
              <a:gd name="T47" fmla="*/ 95 h 124"/>
              <a:gd name="T48" fmla="*/ 97 w 183"/>
              <a:gd name="T49" fmla="*/ 91 h 124"/>
              <a:gd name="T50" fmla="*/ 111 w 183"/>
              <a:gd name="T51" fmla="*/ 87 h 124"/>
              <a:gd name="T52" fmla="*/ 120 w 183"/>
              <a:gd name="T53" fmla="*/ 86 h 124"/>
              <a:gd name="T54" fmla="*/ 129 w 183"/>
              <a:gd name="T55" fmla="*/ 82 h 124"/>
              <a:gd name="T56" fmla="*/ 139 w 183"/>
              <a:gd name="T57" fmla="*/ 81 h 124"/>
              <a:gd name="T58" fmla="*/ 149 w 183"/>
              <a:gd name="T59" fmla="*/ 80 h 124"/>
              <a:gd name="T60" fmla="*/ 160 w 183"/>
              <a:gd name="T61" fmla="*/ 78 h 124"/>
              <a:gd name="T62" fmla="*/ 170 w 183"/>
              <a:gd name="T63" fmla="*/ 76 h 124"/>
              <a:gd name="T64" fmla="*/ 183 w 183"/>
              <a:gd name="T65" fmla="*/ 76 h 124"/>
              <a:gd name="T66" fmla="*/ 0 w 183"/>
              <a:gd name="T6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3" h="124">
                <a:moveTo>
                  <a:pt x="0" y="0"/>
                </a:moveTo>
                <a:lnTo>
                  <a:pt x="5" y="5"/>
                </a:lnTo>
                <a:lnTo>
                  <a:pt x="11" y="13"/>
                </a:lnTo>
                <a:lnTo>
                  <a:pt x="14" y="17"/>
                </a:lnTo>
                <a:lnTo>
                  <a:pt x="18" y="23"/>
                </a:lnTo>
                <a:lnTo>
                  <a:pt x="23" y="28"/>
                </a:lnTo>
                <a:lnTo>
                  <a:pt x="27" y="37"/>
                </a:lnTo>
                <a:lnTo>
                  <a:pt x="31" y="49"/>
                </a:lnTo>
                <a:lnTo>
                  <a:pt x="33" y="55"/>
                </a:lnTo>
                <a:lnTo>
                  <a:pt x="36" y="64"/>
                </a:lnTo>
                <a:lnTo>
                  <a:pt x="38" y="74"/>
                </a:lnTo>
                <a:lnTo>
                  <a:pt x="40" y="82"/>
                </a:lnTo>
                <a:lnTo>
                  <a:pt x="41" y="91"/>
                </a:lnTo>
                <a:lnTo>
                  <a:pt x="41" y="99"/>
                </a:lnTo>
                <a:lnTo>
                  <a:pt x="41" y="108"/>
                </a:lnTo>
                <a:lnTo>
                  <a:pt x="41" y="115"/>
                </a:lnTo>
                <a:lnTo>
                  <a:pt x="41" y="124"/>
                </a:lnTo>
                <a:lnTo>
                  <a:pt x="46" y="120"/>
                </a:lnTo>
                <a:lnTo>
                  <a:pt x="50" y="115"/>
                </a:lnTo>
                <a:lnTo>
                  <a:pt x="56" y="112"/>
                </a:lnTo>
                <a:lnTo>
                  <a:pt x="64" y="106"/>
                </a:lnTo>
                <a:lnTo>
                  <a:pt x="72" y="103"/>
                </a:lnTo>
                <a:lnTo>
                  <a:pt x="80" y="97"/>
                </a:lnTo>
                <a:lnTo>
                  <a:pt x="88" y="95"/>
                </a:lnTo>
                <a:lnTo>
                  <a:pt x="97" y="91"/>
                </a:lnTo>
                <a:lnTo>
                  <a:pt x="111" y="87"/>
                </a:lnTo>
                <a:lnTo>
                  <a:pt x="120" y="86"/>
                </a:lnTo>
                <a:lnTo>
                  <a:pt x="129" y="82"/>
                </a:lnTo>
                <a:lnTo>
                  <a:pt x="139" y="81"/>
                </a:lnTo>
                <a:lnTo>
                  <a:pt x="149" y="80"/>
                </a:lnTo>
                <a:lnTo>
                  <a:pt x="160" y="78"/>
                </a:lnTo>
                <a:lnTo>
                  <a:pt x="170" y="76"/>
                </a:lnTo>
                <a:lnTo>
                  <a:pt x="183" y="76"/>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56" name="Freeform 172"/>
          <p:cNvSpPr>
            <a:spLocks/>
          </p:cNvSpPr>
          <p:nvPr/>
        </p:nvSpPr>
        <p:spPr bwMode="auto">
          <a:xfrm>
            <a:off x="4248150" y="4154488"/>
            <a:ext cx="341313" cy="217487"/>
          </a:xfrm>
          <a:custGeom>
            <a:avLst/>
            <a:gdLst>
              <a:gd name="T0" fmla="*/ 0 w 166"/>
              <a:gd name="T1" fmla="*/ 0 h 117"/>
              <a:gd name="T2" fmla="*/ 5 w 166"/>
              <a:gd name="T3" fmla="*/ 5 h 117"/>
              <a:gd name="T4" fmla="*/ 12 w 166"/>
              <a:gd name="T5" fmla="*/ 13 h 117"/>
              <a:gd name="T6" fmla="*/ 14 w 166"/>
              <a:gd name="T7" fmla="*/ 17 h 117"/>
              <a:gd name="T8" fmla="*/ 17 w 166"/>
              <a:gd name="T9" fmla="*/ 22 h 117"/>
              <a:gd name="T10" fmla="*/ 22 w 166"/>
              <a:gd name="T11" fmla="*/ 28 h 117"/>
              <a:gd name="T12" fmla="*/ 26 w 166"/>
              <a:gd name="T13" fmla="*/ 36 h 117"/>
              <a:gd name="T14" fmla="*/ 28 w 166"/>
              <a:gd name="T15" fmla="*/ 46 h 117"/>
              <a:gd name="T16" fmla="*/ 31 w 166"/>
              <a:gd name="T17" fmla="*/ 54 h 117"/>
              <a:gd name="T18" fmla="*/ 34 w 166"/>
              <a:gd name="T19" fmla="*/ 60 h 117"/>
              <a:gd name="T20" fmla="*/ 36 w 166"/>
              <a:gd name="T21" fmla="*/ 72 h 117"/>
              <a:gd name="T22" fmla="*/ 37 w 166"/>
              <a:gd name="T23" fmla="*/ 80 h 117"/>
              <a:gd name="T24" fmla="*/ 37 w 166"/>
              <a:gd name="T25" fmla="*/ 86 h 117"/>
              <a:gd name="T26" fmla="*/ 39 w 166"/>
              <a:gd name="T27" fmla="*/ 95 h 117"/>
              <a:gd name="T28" fmla="*/ 39 w 166"/>
              <a:gd name="T29" fmla="*/ 103 h 117"/>
              <a:gd name="T30" fmla="*/ 39 w 166"/>
              <a:gd name="T31" fmla="*/ 109 h 117"/>
              <a:gd name="T32" fmla="*/ 39 w 166"/>
              <a:gd name="T33" fmla="*/ 117 h 117"/>
              <a:gd name="T34" fmla="*/ 43 w 166"/>
              <a:gd name="T35" fmla="*/ 112 h 117"/>
              <a:gd name="T36" fmla="*/ 48 w 166"/>
              <a:gd name="T37" fmla="*/ 110 h 117"/>
              <a:gd name="T38" fmla="*/ 53 w 166"/>
              <a:gd name="T39" fmla="*/ 105 h 117"/>
              <a:gd name="T40" fmla="*/ 58 w 166"/>
              <a:gd name="T41" fmla="*/ 103 h 117"/>
              <a:gd name="T42" fmla="*/ 67 w 166"/>
              <a:gd name="T43" fmla="*/ 97 h 117"/>
              <a:gd name="T44" fmla="*/ 76 w 166"/>
              <a:gd name="T45" fmla="*/ 94 h 117"/>
              <a:gd name="T46" fmla="*/ 83 w 166"/>
              <a:gd name="T47" fmla="*/ 91 h 117"/>
              <a:gd name="T48" fmla="*/ 91 w 166"/>
              <a:gd name="T49" fmla="*/ 87 h 117"/>
              <a:gd name="T50" fmla="*/ 99 w 166"/>
              <a:gd name="T51" fmla="*/ 86 h 117"/>
              <a:gd name="T52" fmla="*/ 105 w 166"/>
              <a:gd name="T53" fmla="*/ 83 h 117"/>
              <a:gd name="T54" fmla="*/ 113 w 166"/>
              <a:gd name="T55" fmla="*/ 81 h 117"/>
              <a:gd name="T56" fmla="*/ 123 w 166"/>
              <a:gd name="T57" fmla="*/ 80 h 117"/>
              <a:gd name="T58" fmla="*/ 132 w 166"/>
              <a:gd name="T59" fmla="*/ 77 h 117"/>
              <a:gd name="T60" fmla="*/ 141 w 166"/>
              <a:gd name="T61" fmla="*/ 76 h 117"/>
              <a:gd name="T62" fmla="*/ 150 w 166"/>
              <a:gd name="T63" fmla="*/ 74 h 117"/>
              <a:gd name="T64" fmla="*/ 158 w 166"/>
              <a:gd name="T65" fmla="*/ 73 h 117"/>
              <a:gd name="T66" fmla="*/ 166 w 166"/>
              <a:gd name="T67" fmla="*/ 73 h 117"/>
              <a:gd name="T68" fmla="*/ 0 w 166"/>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17">
                <a:moveTo>
                  <a:pt x="0" y="0"/>
                </a:moveTo>
                <a:lnTo>
                  <a:pt x="5" y="5"/>
                </a:lnTo>
                <a:lnTo>
                  <a:pt x="12" y="13"/>
                </a:lnTo>
                <a:lnTo>
                  <a:pt x="14" y="17"/>
                </a:lnTo>
                <a:lnTo>
                  <a:pt x="17" y="22"/>
                </a:lnTo>
                <a:lnTo>
                  <a:pt x="22" y="28"/>
                </a:lnTo>
                <a:lnTo>
                  <a:pt x="26" y="36"/>
                </a:lnTo>
                <a:lnTo>
                  <a:pt x="28" y="46"/>
                </a:lnTo>
                <a:lnTo>
                  <a:pt x="31" y="54"/>
                </a:lnTo>
                <a:lnTo>
                  <a:pt x="34" y="60"/>
                </a:lnTo>
                <a:lnTo>
                  <a:pt x="36" y="72"/>
                </a:lnTo>
                <a:lnTo>
                  <a:pt x="37" y="80"/>
                </a:lnTo>
                <a:lnTo>
                  <a:pt x="37" y="86"/>
                </a:lnTo>
                <a:lnTo>
                  <a:pt x="39" y="95"/>
                </a:lnTo>
                <a:lnTo>
                  <a:pt x="39" y="103"/>
                </a:lnTo>
                <a:lnTo>
                  <a:pt x="39" y="109"/>
                </a:lnTo>
                <a:lnTo>
                  <a:pt x="39" y="117"/>
                </a:lnTo>
                <a:lnTo>
                  <a:pt x="43" y="112"/>
                </a:lnTo>
                <a:lnTo>
                  <a:pt x="48" y="110"/>
                </a:lnTo>
                <a:lnTo>
                  <a:pt x="53" y="105"/>
                </a:lnTo>
                <a:lnTo>
                  <a:pt x="58" y="103"/>
                </a:lnTo>
                <a:lnTo>
                  <a:pt x="67" y="97"/>
                </a:lnTo>
                <a:lnTo>
                  <a:pt x="76" y="94"/>
                </a:lnTo>
                <a:lnTo>
                  <a:pt x="83" y="91"/>
                </a:lnTo>
                <a:lnTo>
                  <a:pt x="91" y="87"/>
                </a:lnTo>
                <a:lnTo>
                  <a:pt x="99" y="86"/>
                </a:lnTo>
                <a:lnTo>
                  <a:pt x="105" y="83"/>
                </a:lnTo>
                <a:lnTo>
                  <a:pt x="113" y="81"/>
                </a:lnTo>
                <a:lnTo>
                  <a:pt x="123" y="80"/>
                </a:lnTo>
                <a:lnTo>
                  <a:pt x="132" y="77"/>
                </a:lnTo>
                <a:lnTo>
                  <a:pt x="141" y="76"/>
                </a:lnTo>
                <a:lnTo>
                  <a:pt x="150" y="74"/>
                </a:lnTo>
                <a:lnTo>
                  <a:pt x="158" y="73"/>
                </a:lnTo>
                <a:lnTo>
                  <a:pt x="166" y="7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656557" name="Group 173"/>
          <p:cNvGrpSpPr>
            <a:grpSpLocks/>
          </p:cNvGrpSpPr>
          <p:nvPr/>
        </p:nvGrpSpPr>
        <p:grpSpPr bwMode="auto">
          <a:xfrm>
            <a:off x="5437188" y="3776663"/>
            <a:ext cx="1201737" cy="1217612"/>
            <a:chOff x="2853" y="2446"/>
            <a:chExt cx="583" cy="652"/>
          </a:xfrm>
        </p:grpSpPr>
        <p:sp>
          <p:nvSpPr>
            <p:cNvPr id="656558" name="Freeform 174"/>
            <p:cNvSpPr>
              <a:spLocks/>
            </p:cNvSpPr>
            <p:nvPr/>
          </p:nvSpPr>
          <p:spPr bwMode="auto">
            <a:xfrm>
              <a:off x="2868" y="2462"/>
              <a:ext cx="568" cy="636"/>
            </a:xfrm>
            <a:custGeom>
              <a:avLst/>
              <a:gdLst>
                <a:gd name="T0" fmla="*/ 376 w 568"/>
                <a:gd name="T1" fmla="*/ 0 h 636"/>
                <a:gd name="T2" fmla="*/ 0 w 568"/>
                <a:gd name="T3" fmla="*/ 0 h 636"/>
                <a:gd name="T4" fmla="*/ 0 w 568"/>
                <a:gd name="T5" fmla="*/ 635 h 636"/>
                <a:gd name="T6" fmla="*/ 568 w 568"/>
                <a:gd name="T7" fmla="*/ 636 h 636"/>
                <a:gd name="T8" fmla="*/ 568 w 568"/>
                <a:gd name="T9" fmla="*/ 81 h 636"/>
                <a:gd name="T10" fmla="*/ 376 w 568"/>
                <a:gd name="T11" fmla="*/ 0 h 636"/>
              </a:gdLst>
              <a:ahLst/>
              <a:cxnLst>
                <a:cxn ang="0">
                  <a:pos x="T0" y="T1"/>
                </a:cxn>
                <a:cxn ang="0">
                  <a:pos x="T2" y="T3"/>
                </a:cxn>
                <a:cxn ang="0">
                  <a:pos x="T4" y="T5"/>
                </a:cxn>
                <a:cxn ang="0">
                  <a:pos x="T6" y="T7"/>
                </a:cxn>
                <a:cxn ang="0">
                  <a:pos x="T8" y="T9"/>
                </a:cxn>
                <a:cxn ang="0">
                  <a:pos x="T10" y="T11"/>
                </a:cxn>
              </a:cxnLst>
              <a:rect l="0" t="0" r="r" b="b"/>
              <a:pathLst>
                <a:path w="568" h="636">
                  <a:moveTo>
                    <a:pt x="376" y="0"/>
                  </a:moveTo>
                  <a:lnTo>
                    <a:pt x="0" y="0"/>
                  </a:lnTo>
                  <a:lnTo>
                    <a:pt x="0" y="635"/>
                  </a:lnTo>
                  <a:lnTo>
                    <a:pt x="568" y="636"/>
                  </a:lnTo>
                  <a:lnTo>
                    <a:pt x="568" y="81"/>
                  </a:lnTo>
                  <a:lnTo>
                    <a:pt x="376"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559" name="Freeform 175"/>
            <p:cNvSpPr>
              <a:spLocks/>
            </p:cNvSpPr>
            <p:nvPr/>
          </p:nvSpPr>
          <p:spPr bwMode="auto">
            <a:xfrm>
              <a:off x="2853" y="2446"/>
              <a:ext cx="568" cy="637"/>
            </a:xfrm>
            <a:custGeom>
              <a:avLst/>
              <a:gdLst>
                <a:gd name="T0" fmla="*/ 375 w 568"/>
                <a:gd name="T1" fmla="*/ 0 h 637"/>
                <a:gd name="T2" fmla="*/ 0 w 568"/>
                <a:gd name="T3" fmla="*/ 0 h 637"/>
                <a:gd name="T4" fmla="*/ 0 w 568"/>
                <a:gd name="T5" fmla="*/ 636 h 637"/>
                <a:gd name="T6" fmla="*/ 568 w 568"/>
                <a:gd name="T7" fmla="*/ 637 h 637"/>
                <a:gd name="T8" fmla="*/ 568 w 568"/>
                <a:gd name="T9" fmla="*/ 82 h 637"/>
                <a:gd name="T10" fmla="*/ 375 w 568"/>
                <a:gd name="T11" fmla="*/ 0 h 637"/>
              </a:gdLst>
              <a:ahLst/>
              <a:cxnLst>
                <a:cxn ang="0">
                  <a:pos x="T0" y="T1"/>
                </a:cxn>
                <a:cxn ang="0">
                  <a:pos x="T2" y="T3"/>
                </a:cxn>
                <a:cxn ang="0">
                  <a:pos x="T4" y="T5"/>
                </a:cxn>
                <a:cxn ang="0">
                  <a:pos x="T6" y="T7"/>
                </a:cxn>
                <a:cxn ang="0">
                  <a:pos x="T8" y="T9"/>
                </a:cxn>
                <a:cxn ang="0">
                  <a:pos x="T10" y="T11"/>
                </a:cxn>
              </a:cxnLst>
              <a:rect l="0" t="0" r="r" b="b"/>
              <a:pathLst>
                <a:path w="568" h="637">
                  <a:moveTo>
                    <a:pt x="375" y="0"/>
                  </a:moveTo>
                  <a:lnTo>
                    <a:pt x="0" y="0"/>
                  </a:lnTo>
                  <a:lnTo>
                    <a:pt x="0" y="636"/>
                  </a:lnTo>
                  <a:lnTo>
                    <a:pt x="568" y="637"/>
                  </a:lnTo>
                  <a:lnTo>
                    <a:pt x="568" y="82"/>
                  </a:lnTo>
                  <a:lnTo>
                    <a:pt x="375"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560" name="Freeform 176"/>
            <p:cNvSpPr>
              <a:spLocks/>
            </p:cNvSpPr>
            <p:nvPr/>
          </p:nvSpPr>
          <p:spPr bwMode="auto">
            <a:xfrm>
              <a:off x="2853" y="2446"/>
              <a:ext cx="568" cy="637"/>
            </a:xfrm>
            <a:custGeom>
              <a:avLst/>
              <a:gdLst>
                <a:gd name="T0" fmla="*/ 375 w 568"/>
                <a:gd name="T1" fmla="*/ 0 h 637"/>
                <a:gd name="T2" fmla="*/ 0 w 568"/>
                <a:gd name="T3" fmla="*/ 0 h 637"/>
                <a:gd name="T4" fmla="*/ 0 w 568"/>
                <a:gd name="T5" fmla="*/ 636 h 637"/>
                <a:gd name="T6" fmla="*/ 568 w 568"/>
                <a:gd name="T7" fmla="*/ 637 h 637"/>
                <a:gd name="T8" fmla="*/ 568 w 568"/>
                <a:gd name="T9" fmla="*/ 82 h 637"/>
                <a:gd name="T10" fmla="*/ 375 w 568"/>
                <a:gd name="T11" fmla="*/ 0 h 637"/>
              </a:gdLst>
              <a:ahLst/>
              <a:cxnLst>
                <a:cxn ang="0">
                  <a:pos x="T0" y="T1"/>
                </a:cxn>
                <a:cxn ang="0">
                  <a:pos x="T2" y="T3"/>
                </a:cxn>
                <a:cxn ang="0">
                  <a:pos x="T4" y="T5"/>
                </a:cxn>
                <a:cxn ang="0">
                  <a:pos x="T6" y="T7"/>
                </a:cxn>
                <a:cxn ang="0">
                  <a:pos x="T8" y="T9"/>
                </a:cxn>
                <a:cxn ang="0">
                  <a:pos x="T10" y="T11"/>
                </a:cxn>
              </a:cxnLst>
              <a:rect l="0" t="0" r="r" b="b"/>
              <a:pathLst>
                <a:path w="568" h="637">
                  <a:moveTo>
                    <a:pt x="375" y="0"/>
                  </a:moveTo>
                  <a:lnTo>
                    <a:pt x="0" y="0"/>
                  </a:lnTo>
                  <a:lnTo>
                    <a:pt x="0" y="636"/>
                  </a:lnTo>
                  <a:lnTo>
                    <a:pt x="568" y="637"/>
                  </a:lnTo>
                  <a:lnTo>
                    <a:pt x="568" y="82"/>
                  </a:lnTo>
                  <a:lnTo>
                    <a:pt x="375" y="0"/>
                  </a:lnTo>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sp>
        <p:nvSpPr>
          <p:cNvPr id="656561" name="Freeform 177"/>
          <p:cNvSpPr>
            <a:spLocks/>
          </p:cNvSpPr>
          <p:nvPr/>
        </p:nvSpPr>
        <p:spPr bwMode="auto">
          <a:xfrm>
            <a:off x="6200775" y="3808413"/>
            <a:ext cx="407988" cy="258762"/>
          </a:xfrm>
          <a:custGeom>
            <a:avLst/>
            <a:gdLst>
              <a:gd name="T0" fmla="*/ 7 w 198"/>
              <a:gd name="T1" fmla="*/ 0 h 139"/>
              <a:gd name="T2" fmla="*/ 0 w 198"/>
              <a:gd name="T3" fmla="*/ 0 h 139"/>
              <a:gd name="T4" fmla="*/ 5 w 198"/>
              <a:gd name="T5" fmla="*/ 5 h 139"/>
              <a:gd name="T6" fmla="*/ 10 w 198"/>
              <a:gd name="T7" fmla="*/ 11 h 139"/>
              <a:gd name="T8" fmla="*/ 14 w 198"/>
              <a:gd name="T9" fmla="*/ 17 h 139"/>
              <a:gd name="T10" fmla="*/ 17 w 198"/>
              <a:gd name="T11" fmla="*/ 23 h 139"/>
              <a:gd name="T12" fmla="*/ 22 w 198"/>
              <a:gd name="T13" fmla="*/ 29 h 139"/>
              <a:gd name="T14" fmla="*/ 23 w 198"/>
              <a:gd name="T15" fmla="*/ 34 h 139"/>
              <a:gd name="T16" fmla="*/ 27 w 198"/>
              <a:gd name="T17" fmla="*/ 40 h 139"/>
              <a:gd name="T18" fmla="*/ 30 w 198"/>
              <a:gd name="T19" fmla="*/ 45 h 139"/>
              <a:gd name="T20" fmla="*/ 32 w 198"/>
              <a:gd name="T21" fmla="*/ 52 h 139"/>
              <a:gd name="T22" fmla="*/ 35 w 198"/>
              <a:gd name="T23" fmla="*/ 60 h 139"/>
              <a:gd name="T24" fmla="*/ 37 w 198"/>
              <a:gd name="T25" fmla="*/ 70 h 139"/>
              <a:gd name="T26" fmla="*/ 40 w 198"/>
              <a:gd name="T27" fmla="*/ 78 h 139"/>
              <a:gd name="T28" fmla="*/ 41 w 198"/>
              <a:gd name="T29" fmla="*/ 84 h 139"/>
              <a:gd name="T30" fmla="*/ 41 w 198"/>
              <a:gd name="T31" fmla="*/ 93 h 139"/>
              <a:gd name="T32" fmla="*/ 41 w 198"/>
              <a:gd name="T33" fmla="*/ 101 h 139"/>
              <a:gd name="T34" fmla="*/ 42 w 198"/>
              <a:gd name="T35" fmla="*/ 107 h 139"/>
              <a:gd name="T36" fmla="*/ 42 w 198"/>
              <a:gd name="T37" fmla="*/ 114 h 139"/>
              <a:gd name="T38" fmla="*/ 42 w 198"/>
              <a:gd name="T39" fmla="*/ 121 h 139"/>
              <a:gd name="T40" fmla="*/ 44 w 198"/>
              <a:gd name="T41" fmla="*/ 130 h 139"/>
              <a:gd name="T42" fmla="*/ 44 w 198"/>
              <a:gd name="T43" fmla="*/ 139 h 139"/>
              <a:gd name="T44" fmla="*/ 49 w 198"/>
              <a:gd name="T45" fmla="*/ 134 h 139"/>
              <a:gd name="T46" fmla="*/ 56 w 198"/>
              <a:gd name="T47" fmla="*/ 129 h 139"/>
              <a:gd name="T48" fmla="*/ 63 w 198"/>
              <a:gd name="T49" fmla="*/ 125 h 139"/>
              <a:gd name="T50" fmla="*/ 69 w 198"/>
              <a:gd name="T51" fmla="*/ 119 h 139"/>
              <a:gd name="T52" fmla="*/ 77 w 198"/>
              <a:gd name="T53" fmla="*/ 115 h 139"/>
              <a:gd name="T54" fmla="*/ 82 w 198"/>
              <a:gd name="T55" fmla="*/ 112 h 139"/>
              <a:gd name="T56" fmla="*/ 88 w 198"/>
              <a:gd name="T57" fmla="*/ 107 h 139"/>
              <a:gd name="T58" fmla="*/ 96 w 198"/>
              <a:gd name="T59" fmla="*/ 105 h 139"/>
              <a:gd name="T60" fmla="*/ 105 w 198"/>
              <a:gd name="T61" fmla="*/ 101 h 139"/>
              <a:gd name="T62" fmla="*/ 113 w 198"/>
              <a:gd name="T63" fmla="*/ 97 h 139"/>
              <a:gd name="T64" fmla="*/ 121 w 198"/>
              <a:gd name="T65" fmla="*/ 96 h 139"/>
              <a:gd name="T66" fmla="*/ 130 w 198"/>
              <a:gd name="T67" fmla="*/ 93 h 139"/>
              <a:gd name="T68" fmla="*/ 138 w 198"/>
              <a:gd name="T69" fmla="*/ 91 h 139"/>
              <a:gd name="T70" fmla="*/ 150 w 198"/>
              <a:gd name="T71" fmla="*/ 89 h 139"/>
              <a:gd name="T72" fmla="*/ 160 w 198"/>
              <a:gd name="T73" fmla="*/ 87 h 139"/>
              <a:gd name="T74" fmla="*/ 171 w 198"/>
              <a:gd name="T75" fmla="*/ 84 h 139"/>
              <a:gd name="T76" fmla="*/ 182 w 198"/>
              <a:gd name="T77" fmla="*/ 83 h 139"/>
              <a:gd name="T78" fmla="*/ 189 w 198"/>
              <a:gd name="T79" fmla="*/ 83 h 139"/>
              <a:gd name="T80" fmla="*/ 198 w 198"/>
              <a:gd name="T81" fmla="*/ 83 h 139"/>
              <a:gd name="T82" fmla="*/ 198 w 198"/>
              <a:gd name="T83" fmla="*/ 82 h 139"/>
              <a:gd name="T84" fmla="*/ 7 w 198"/>
              <a:gd name="T8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39">
                <a:moveTo>
                  <a:pt x="7" y="0"/>
                </a:moveTo>
                <a:lnTo>
                  <a:pt x="0" y="0"/>
                </a:lnTo>
                <a:lnTo>
                  <a:pt x="5" y="5"/>
                </a:lnTo>
                <a:lnTo>
                  <a:pt x="10" y="11"/>
                </a:lnTo>
                <a:lnTo>
                  <a:pt x="14" y="17"/>
                </a:lnTo>
                <a:lnTo>
                  <a:pt x="17" y="23"/>
                </a:lnTo>
                <a:lnTo>
                  <a:pt x="22" y="29"/>
                </a:lnTo>
                <a:lnTo>
                  <a:pt x="23" y="34"/>
                </a:lnTo>
                <a:lnTo>
                  <a:pt x="27" y="40"/>
                </a:lnTo>
                <a:lnTo>
                  <a:pt x="30" y="45"/>
                </a:lnTo>
                <a:lnTo>
                  <a:pt x="32" y="52"/>
                </a:lnTo>
                <a:lnTo>
                  <a:pt x="35" y="60"/>
                </a:lnTo>
                <a:lnTo>
                  <a:pt x="37" y="70"/>
                </a:lnTo>
                <a:lnTo>
                  <a:pt x="40" y="78"/>
                </a:lnTo>
                <a:lnTo>
                  <a:pt x="41" y="84"/>
                </a:lnTo>
                <a:lnTo>
                  <a:pt x="41" y="93"/>
                </a:lnTo>
                <a:lnTo>
                  <a:pt x="41" y="101"/>
                </a:lnTo>
                <a:lnTo>
                  <a:pt x="42" y="107"/>
                </a:lnTo>
                <a:lnTo>
                  <a:pt x="42" y="114"/>
                </a:lnTo>
                <a:lnTo>
                  <a:pt x="42" y="121"/>
                </a:lnTo>
                <a:lnTo>
                  <a:pt x="44" y="130"/>
                </a:lnTo>
                <a:lnTo>
                  <a:pt x="44" y="139"/>
                </a:lnTo>
                <a:lnTo>
                  <a:pt x="49" y="134"/>
                </a:lnTo>
                <a:lnTo>
                  <a:pt x="56" y="129"/>
                </a:lnTo>
                <a:lnTo>
                  <a:pt x="63" y="125"/>
                </a:lnTo>
                <a:lnTo>
                  <a:pt x="69" y="119"/>
                </a:lnTo>
                <a:lnTo>
                  <a:pt x="77" y="115"/>
                </a:lnTo>
                <a:lnTo>
                  <a:pt x="82" y="112"/>
                </a:lnTo>
                <a:lnTo>
                  <a:pt x="88" y="107"/>
                </a:lnTo>
                <a:lnTo>
                  <a:pt x="96" y="105"/>
                </a:lnTo>
                <a:lnTo>
                  <a:pt x="105" y="101"/>
                </a:lnTo>
                <a:lnTo>
                  <a:pt x="113" y="97"/>
                </a:lnTo>
                <a:lnTo>
                  <a:pt x="121" y="96"/>
                </a:lnTo>
                <a:lnTo>
                  <a:pt x="130" y="93"/>
                </a:lnTo>
                <a:lnTo>
                  <a:pt x="138" y="91"/>
                </a:lnTo>
                <a:lnTo>
                  <a:pt x="150" y="89"/>
                </a:lnTo>
                <a:lnTo>
                  <a:pt x="160" y="87"/>
                </a:lnTo>
                <a:lnTo>
                  <a:pt x="171" y="84"/>
                </a:lnTo>
                <a:lnTo>
                  <a:pt x="182" y="83"/>
                </a:lnTo>
                <a:lnTo>
                  <a:pt x="189" y="83"/>
                </a:lnTo>
                <a:lnTo>
                  <a:pt x="198" y="83"/>
                </a:lnTo>
                <a:lnTo>
                  <a:pt x="198" y="82"/>
                </a:lnTo>
                <a:lnTo>
                  <a:pt x="7"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62" name="Freeform 178"/>
          <p:cNvSpPr>
            <a:spLocks/>
          </p:cNvSpPr>
          <p:nvPr/>
        </p:nvSpPr>
        <p:spPr bwMode="auto">
          <a:xfrm>
            <a:off x="6221413" y="3810000"/>
            <a:ext cx="374650" cy="231775"/>
          </a:xfrm>
          <a:custGeom>
            <a:avLst/>
            <a:gdLst>
              <a:gd name="T0" fmla="*/ 0 w 182"/>
              <a:gd name="T1" fmla="*/ 0 h 124"/>
              <a:gd name="T2" fmla="*/ 5 w 182"/>
              <a:gd name="T3" fmla="*/ 5 h 124"/>
              <a:gd name="T4" fmla="*/ 12 w 182"/>
              <a:gd name="T5" fmla="*/ 13 h 124"/>
              <a:gd name="T6" fmla="*/ 14 w 182"/>
              <a:gd name="T7" fmla="*/ 17 h 124"/>
              <a:gd name="T8" fmla="*/ 18 w 182"/>
              <a:gd name="T9" fmla="*/ 23 h 124"/>
              <a:gd name="T10" fmla="*/ 22 w 182"/>
              <a:gd name="T11" fmla="*/ 28 h 124"/>
              <a:gd name="T12" fmla="*/ 26 w 182"/>
              <a:gd name="T13" fmla="*/ 37 h 124"/>
              <a:gd name="T14" fmla="*/ 31 w 182"/>
              <a:gd name="T15" fmla="*/ 49 h 124"/>
              <a:gd name="T16" fmla="*/ 32 w 182"/>
              <a:gd name="T17" fmla="*/ 55 h 124"/>
              <a:gd name="T18" fmla="*/ 36 w 182"/>
              <a:gd name="T19" fmla="*/ 64 h 124"/>
              <a:gd name="T20" fmla="*/ 37 w 182"/>
              <a:gd name="T21" fmla="*/ 74 h 124"/>
              <a:gd name="T22" fmla="*/ 39 w 182"/>
              <a:gd name="T23" fmla="*/ 82 h 124"/>
              <a:gd name="T24" fmla="*/ 40 w 182"/>
              <a:gd name="T25" fmla="*/ 91 h 124"/>
              <a:gd name="T26" fmla="*/ 41 w 182"/>
              <a:gd name="T27" fmla="*/ 99 h 124"/>
              <a:gd name="T28" fmla="*/ 41 w 182"/>
              <a:gd name="T29" fmla="*/ 108 h 124"/>
              <a:gd name="T30" fmla="*/ 41 w 182"/>
              <a:gd name="T31" fmla="*/ 115 h 124"/>
              <a:gd name="T32" fmla="*/ 41 w 182"/>
              <a:gd name="T33" fmla="*/ 124 h 124"/>
              <a:gd name="T34" fmla="*/ 45 w 182"/>
              <a:gd name="T35" fmla="*/ 120 h 124"/>
              <a:gd name="T36" fmla="*/ 49 w 182"/>
              <a:gd name="T37" fmla="*/ 115 h 124"/>
              <a:gd name="T38" fmla="*/ 55 w 182"/>
              <a:gd name="T39" fmla="*/ 111 h 124"/>
              <a:gd name="T40" fmla="*/ 64 w 182"/>
              <a:gd name="T41" fmla="*/ 106 h 124"/>
              <a:gd name="T42" fmla="*/ 72 w 182"/>
              <a:gd name="T43" fmla="*/ 102 h 124"/>
              <a:gd name="T44" fmla="*/ 80 w 182"/>
              <a:gd name="T45" fmla="*/ 97 h 124"/>
              <a:gd name="T46" fmla="*/ 87 w 182"/>
              <a:gd name="T47" fmla="*/ 95 h 124"/>
              <a:gd name="T48" fmla="*/ 96 w 182"/>
              <a:gd name="T49" fmla="*/ 91 h 124"/>
              <a:gd name="T50" fmla="*/ 110 w 182"/>
              <a:gd name="T51" fmla="*/ 87 h 124"/>
              <a:gd name="T52" fmla="*/ 120 w 182"/>
              <a:gd name="T53" fmla="*/ 86 h 124"/>
              <a:gd name="T54" fmla="*/ 129 w 182"/>
              <a:gd name="T55" fmla="*/ 82 h 124"/>
              <a:gd name="T56" fmla="*/ 138 w 182"/>
              <a:gd name="T57" fmla="*/ 81 h 124"/>
              <a:gd name="T58" fmla="*/ 150 w 182"/>
              <a:gd name="T59" fmla="*/ 79 h 124"/>
              <a:gd name="T60" fmla="*/ 160 w 182"/>
              <a:gd name="T61" fmla="*/ 78 h 124"/>
              <a:gd name="T62" fmla="*/ 170 w 182"/>
              <a:gd name="T63" fmla="*/ 76 h 124"/>
              <a:gd name="T64" fmla="*/ 182 w 182"/>
              <a:gd name="T65" fmla="*/ 76 h 124"/>
              <a:gd name="T66" fmla="*/ 0 w 182"/>
              <a:gd name="T6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2" h="124">
                <a:moveTo>
                  <a:pt x="0" y="0"/>
                </a:moveTo>
                <a:lnTo>
                  <a:pt x="5" y="5"/>
                </a:lnTo>
                <a:lnTo>
                  <a:pt x="12" y="13"/>
                </a:lnTo>
                <a:lnTo>
                  <a:pt x="14" y="17"/>
                </a:lnTo>
                <a:lnTo>
                  <a:pt x="18" y="23"/>
                </a:lnTo>
                <a:lnTo>
                  <a:pt x="22" y="28"/>
                </a:lnTo>
                <a:lnTo>
                  <a:pt x="26" y="37"/>
                </a:lnTo>
                <a:lnTo>
                  <a:pt x="31" y="49"/>
                </a:lnTo>
                <a:lnTo>
                  <a:pt x="32" y="55"/>
                </a:lnTo>
                <a:lnTo>
                  <a:pt x="36" y="64"/>
                </a:lnTo>
                <a:lnTo>
                  <a:pt x="37" y="74"/>
                </a:lnTo>
                <a:lnTo>
                  <a:pt x="39" y="82"/>
                </a:lnTo>
                <a:lnTo>
                  <a:pt x="40" y="91"/>
                </a:lnTo>
                <a:lnTo>
                  <a:pt x="41" y="99"/>
                </a:lnTo>
                <a:lnTo>
                  <a:pt x="41" y="108"/>
                </a:lnTo>
                <a:lnTo>
                  <a:pt x="41" y="115"/>
                </a:lnTo>
                <a:lnTo>
                  <a:pt x="41" y="124"/>
                </a:lnTo>
                <a:lnTo>
                  <a:pt x="45" y="120"/>
                </a:lnTo>
                <a:lnTo>
                  <a:pt x="49" y="115"/>
                </a:lnTo>
                <a:lnTo>
                  <a:pt x="55" y="111"/>
                </a:lnTo>
                <a:lnTo>
                  <a:pt x="64" y="106"/>
                </a:lnTo>
                <a:lnTo>
                  <a:pt x="72" y="102"/>
                </a:lnTo>
                <a:lnTo>
                  <a:pt x="80" y="97"/>
                </a:lnTo>
                <a:lnTo>
                  <a:pt x="87" y="95"/>
                </a:lnTo>
                <a:lnTo>
                  <a:pt x="96" y="91"/>
                </a:lnTo>
                <a:lnTo>
                  <a:pt x="110" y="87"/>
                </a:lnTo>
                <a:lnTo>
                  <a:pt x="120" y="86"/>
                </a:lnTo>
                <a:lnTo>
                  <a:pt x="129" y="82"/>
                </a:lnTo>
                <a:lnTo>
                  <a:pt x="138" y="81"/>
                </a:lnTo>
                <a:lnTo>
                  <a:pt x="150" y="79"/>
                </a:lnTo>
                <a:lnTo>
                  <a:pt x="160" y="78"/>
                </a:lnTo>
                <a:lnTo>
                  <a:pt x="170" y="76"/>
                </a:lnTo>
                <a:lnTo>
                  <a:pt x="182" y="76"/>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63" name="Freeform 179"/>
          <p:cNvSpPr>
            <a:spLocks/>
          </p:cNvSpPr>
          <p:nvPr/>
        </p:nvSpPr>
        <p:spPr bwMode="auto">
          <a:xfrm>
            <a:off x="6235700" y="3810000"/>
            <a:ext cx="341313" cy="219075"/>
          </a:xfrm>
          <a:custGeom>
            <a:avLst/>
            <a:gdLst>
              <a:gd name="T0" fmla="*/ 0 w 166"/>
              <a:gd name="T1" fmla="*/ 0 h 117"/>
              <a:gd name="T2" fmla="*/ 5 w 166"/>
              <a:gd name="T3" fmla="*/ 5 h 117"/>
              <a:gd name="T4" fmla="*/ 10 w 166"/>
              <a:gd name="T5" fmla="*/ 13 h 117"/>
              <a:gd name="T6" fmla="*/ 13 w 166"/>
              <a:gd name="T7" fmla="*/ 17 h 117"/>
              <a:gd name="T8" fmla="*/ 16 w 166"/>
              <a:gd name="T9" fmla="*/ 22 h 117"/>
              <a:gd name="T10" fmla="*/ 20 w 166"/>
              <a:gd name="T11" fmla="*/ 28 h 117"/>
              <a:gd name="T12" fmla="*/ 25 w 166"/>
              <a:gd name="T13" fmla="*/ 36 h 117"/>
              <a:gd name="T14" fmla="*/ 28 w 166"/>
              <a:gd name="T15" fmla="*/ 46 h 117"/>
              <a:gd name="T16" fmla="*/ 30 w 166"/>
              <a:gd name="T17" fmla="*/ 54 h 117"/>
              <a:gd name="T18" fmla="*/ 32 w 166"/>
              <a:gd name="T19" fmla="*/ 60 h 117"/>
              <a:gd name="T20" fmla="*/ 35 w 166"/>
              <a:gd name="T21" fmla="*/ 72 h 117"/>
              <a:gd name="T22" fmla="*/ 37 w 166"/>
              <a:gd name="T23" fmla="*/ 79 h 117"/>
              <a:gd name="T24" fmla="*/ 37 w 166"/>
              <a:gd name="T25" fmla="*/ 86 h 117"/>
              <a:gd name="T26" fmla="*/ 37 w 166"/>
              <a:gd name="T27" fmla="*/ 95 h 117"/>
              <a:gd name="T28" fmla="*/ 37 w 166"/>
              <a:gd name="T29" fmla="*/ 102 h 117"/>
              <a:gd name="T30" fmla="*/ 37 w 166"/>
              <a:gd name="T31" fmla="*/ 109 h 117"/>
              <a:gd name="T32" fmla="*/ 37 w 166"/>
              <a:gd name="T33" fmla="*/ 117 h 117"/>
              <a:gd name="T34" fmla="*/ 42 w 166"/>
              <a:gd name="T35" fmla="*/ 111 h 117"/>
              <a:gd name="T36" fmla="*/ 47 w 166"/>
              <a:gd name="T37" fmla="*/ 110 h 117"/>
              <a:gd name="T38" fmla="*/ 52 w 166"/>
              <a:gd name="T39" fmla="*/ 105 h 117"/>
              <a:gd name="T40" fmla="*/ 57 w 166"/>
              <a:gd name="T41" fmla="*/ 102 h 117"/>
              <a:gd name="T42" fmla="*/ 66 w 166"/>
              <a:gd name="T43" fmla="*/ 97 h 117"/>
              <a:gd name="T44" fmla="*/ 75 w 166"/>
              <a:gd name="T45" fmla="*/ 93 h 117"/>
              <a:gd name="T46" fmla="*/ 83 w 166"/>
              <a:gd name="T47" fmla="*/ 91 h 117"/>
              <a:gd name="T48" fmla="*/ 89 w 166"/>
              <a:gd name="T49" fmla="*/ 87 h 117"/>
              <a:gd name="T50" fmla="*/ 98 w 166"/>
              <a:gd name="T51" fmla="*/ 86 h 117"/>
              <a:gd name="T52" fmla="*/ 104 w 166"/>
              <a:gd name="T53" fmla="*/ 83 h 117"/>
              <a:gd name="T54" fmla="*/ 112 w 166"/>
              <a:gd name="T55" fmla="*/ 81 h 117"/>
              <a:gd name="T56" fmla="*/ 121 w 166"/>
              <a:gd name="T57" fmla="*/ 79 h 117"/>
              <a:gd name="T58" fmla="*/ 130 w 166"/>
              <a:gd name="T59" fmla="*/ 77 h 117"/>
              <a:gd name="T60" fmla="*/ 140 w 166"/>
              <a:gd name="T61" fmla="*/ 76 h 117"/>
              <a:gd name="T62" fmla="*/ 148 w 166"/>
              <a:gd name="T63" fmla="*/ 74 h 117"/>
              <a:gd name="T64" fmla="*/ 157 w 166"/>
              <a:gd name="T65" fmla="*/ 73 h 117"/>
              <a:gd name="T66" fmla="*/ 166 w 166"/>
              <a:gd name="T67" fmla="*/ 73 h 117"/>
              <a:gd name="T68" fmla="*/ 0 w 166"/>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17">
                <a:moveTo>
                  <a:pt x="0" y="0"/>
                </a:moveTo>
                <a:lnTo>
                  <a:pt x="5" y="5"/>
                </a:lnTo>
                <a:lnTo>
                  <a:pt x="10" y="13"/>
                </a:lnTo>
                <a:lnTo>
                  <a:pt x="13" y="17"/>
                </a:lnTo>
                <a:lnTo>
                  <a:pt x="16" y="22"/>
                </a:lnTo>
                <a:lnTo>
                  <a:pt x="20" y="28"/>
                </a:lnTo>
                <a:lnTo>
                  <a:pt x="25" y="36"/>
                </a:lnTo>
                <a:lnTo>
                  <a:pt x="28" y="46"/>
                </a:lnTo>
                <a:lnTo>
                  <a:pt x="30" y="54"/>
                </a:lnTo>
                <a:lnTo>
                  <a:pt x="32" y="60"/>
                </a:lnTo>
                <a:lnTo>
                  <a:pt x="35" y="72"/>
                </a:lnTo>
                <a:lnTo>
                  <a:pt x="37" y="79"/>
                </a:lnTo>
                <a:lnTo>
                  <a:pt x="37" y="86"/>
                </a:lnTo>
                <a:lnTo>
                  <a:pt x="37" y="95"/>
                </a:lnTo>
                <a:lnTo>
                  <a:pt x="37" y="102"/>
                </a:lnTo>
                <a:lnTo>
                  <a:pt x="37" y="109"/>
                </a:lnTo>
                <a:lnTo>
                  <a:pt x="37" y="117"/>
                </a:lnTo>
                <a:lnTo>
                  <a:pt x="42" y="111"/>
                </a:lnTo>
                <a:lnTo>
                  <a:pt x="47" y="110"/>
                </a:lnTo>
                <a:lnTo>
                  <a:pt x="52" y="105"/>
                </a:lnTo>
                <a:lnTo>
                  <a:pt x="57" y="102"/>
                </a:lnTo>
                <a:lnTo>
                  <a:pt x="66" y="97"/>
                </a:lnTo>
                <a:lnTo>
                  <a:pt x="75" y="93"/>
                </a:lnTo>
                <a:lnTo>
                  <a:pt x="83" y="91"/>
                </a:lnTo>
                <a:lnTo>
                  <a:pt x="89" y="87"/>
                </a:lnTo>
                <a:lnTo>
                  <a:pt x="98" y="86"/>
                </a:lnTo>
                <a:lnTo>
                  <a:pt x="104" y="83"/>
                </a:lnTo>
                <a:lnTo>
                  <a:pt x="112" y="81"/>
                </a:lnTo>
                <a:lnTo>
                  <a:pt x="121" y="79"/>
                </a:lnTo>
                <a:lnTo>
                  <a:pt x="130" y="77"/>
                </a:lnTo>
                <a:lnTo>
                  <a:pt x="140" y="76"/>
                </a:lnTo>
                <a:lnTo>
                  <a:pt x="148" y="74"/>
                </a:lnTo>
                <a:lnTo>
                  <a:pt x="157" y="73"/>
                </a:lnTo>
                <a:lnTo>
                  <a:pt x="166" y="7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64" name="Freeform 180"/>
          <p:cNvSpPr>
            <a:spLocks/>
          </p:cNvSpPr>
          <p:nvPr/>
        </p:nvSpPr>
        <p:spPr bwMode="auto">
          <a:xfrm>
            <a:off x="5430838" y="3776663"/>
            <a:ext cx="1174750" cy="1217612"/>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nvGrpSpPr>
          <p:cNvPr id="656565" name="Group 181"/>
          <p:cNvGrpSpPr>
            <a:grpSpLocks/>
          </p:cNvGrpSpPr>
          <p:nvPr/>
        </p:nvGrpSpPr>
        <p:grpSpPr bwMode="auto">
          <a:xfrm>
            <a:off x="5562600" y="3892550"/>
            <a:ext cx="1204913" cy="1217613"/>
            <a:chOff x="2914" y="2508"/>
            <a:chExt cx="584" cy="652"/>
          </a:xfrm>
        </p:grpSpPr>
        <p:sp>
          <p:nvSpPr>
            <p:cNvPr id="656566" name="Freeform 182"/>
            <p:cNvSpPr>
              <a:spLocks/>
            </p:cNvSpPr>
            <p:nvPr/>
          </p:nvSpPr>
          <p:spPr bwMode="auto">
            <a:xfrm>
              <a:off x="2929" y="2523"/>
              <a:ext cx="569" cy="637"/>
            </a:xfrm>
            <a:custGeom>
              <a:avLst/>
              <a:gdLst>
                <a:gd name="T0" fmla="*/ 376 w 569"/>
                <a:gd name="T1" fmla="*/ 0 h 637"/>
                <a:gd name="T2" fmla="*/ 0 w 569"/>
                <a:gd name="T3" fmla="*/ 0 h 637"/>
                <a:gd name="T4" fmla="*/ 0 w 569"/>
                <a:gd name="T5" fmla="*/ 635 h 637"/>
                <a:gd name="T6" fmla="*/ 569 w 569"/>
                <a:gd name="T7" fmla="*/ 637 h 637"/>
                <a:gd name="T8" fmla="*/ 569 w 569"/>
                <a:gd name="T9" fmla="*/ 82 h 637"/>
                <a:gd name="T10" fmla="*/ 376 w 569"/>
                <a:gd name="T11" fmla="*/ 0 h 637"/>
              </a:gdLst>
              <a:ahLst/>
              <a:cxnLst>
                <a:cxn ang="0">
                  <a:pos x="T0" y="T1"/>
                </a:cxn>
                <a:cxn ang="0">
                  <a:pos x="T2" y="T3"/>
                </a:cxn>
                <a:cxn ang="0">
                  <a:pos x="T4" y="T5"/>
                </a:cxn>
                <a:cxn ang="0">
                  <a:pos x="T6" y="T7"/>
                </a:cxn>
                <a:cxn ang="0">
                  <a:pos x="T8" y="T9"/>
                </a:cxn>
                <a:cxn ang="0">
                  <a:pos x="T10" y="T11"/>
                </a:cxn>
              </a:cxnLst>
              <a:rect l="0" t="0" r="r" b="b"/>
              <a:pathLst>
                <a:path w="569" h="637">
                  <a:moveTo>
                    <a:pt x="376" y="0"/>
                  </a:moveTo>
                  <a:lnTo>
                    <a:pt x="0" y="0"/>
                  </a:lnTo>
                  <a:lnTo>
                    <a:pt x="0" y="635"/>
                  </a:lnTo>
                  <a:lnTo>
                    <a:pt x="569" y="637"/>
                  </a:lnTo>
                  <a:lnTo>
                    <a:pt x="569" y="82"/>
                  </a:lnTo>
                  <a:lnTo>
                    <a:pt x="376"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567" name="Freeform 183"/>
            <p:cNvSpPr>
              <a:spLocks/>
            </p:cNvSpPr>
            <p:nvPr/>
          </p:nvSpPr>
          <p:spPr bwMode="auto">
            <a:xfrm>
              <a:off x="2914" y="2508"/>
              <a:ext cx="568" cy="636"/>
            </a:xfrm>
            <a:custGeom>
              <a:avLst/>
              <a:gdLst>
                <a:gd name="T0" fmla="*/ 376 w 568"/>
                <a:gd name="T1" fmla="*/ 0 h 636"/>
                <a:gd name="T2" fmla="*/ 0 w 568"/>
                <a:gd name="T3" fmla="*/ 0 h 636"/>
                <a:gd name="T4" fmla="*/ 0 w 568"/>
                <a:gd name="T5" fmla="*/ 635 h 636"/>
                <a:gd name="T6" fmla="*/ 568 w 568"/>
                <a:gd name="T7" fmla="*/ 636 h 636"/>
                <a:gd name="T8" fmla="*/ 568 w 568"/>
                <a:gd name="T9" fmla="*/ 81 h 636"/>
                <a:gd name="T10" fmla="*/ 376 w 568"/>
                <a:gd name="T11" fmla="*/ 0 h 636"/>
              </a:gdLst>
              <a:ahLst/>
              <a:cxnLst>
                <a:cxn ang="0">
                  <a:pos x="T0" y="T1"/>
                </a:cxn>
                <a:cxn ang="0">
                  <a:pos x="T2" y="T3"/>
                </a:cxn>
                <a:cxn ang="0">
                  <a:pos x="T4" y="T5"/>
                </a:cxn>
                <a:cxn ang="0">
                  <a:pos x="T6" y="T7"/>
                </a:cxn>
                <a:cxn ang="0">
                  <a:pos x="T8" y="T9"/>
                </a:cxn>
                <a:cxn ang="0">
                  <a:pos x="T10" y="T11"/>
                </a:cxn>
              </a:cxnLst>
              <a:rect l="0" t="0" r="r" b="b"/>
              <a:pathLst>
                <a:path w="568" h="636">
                  <a:moveTo>
                    <a:pt x="376" y="0"/>
                  </a:moveTo>
                  <a:lnTo>
                    <a:pt x="0" y="0"/>
                  </a:lnTo>
                  <a:lnTo>
                    <a:pt x="0" y="635"/>
                  </a:lnTo>
                  <a:lnTo>
                    <a:pt x="568" y="636"/>
                  </a:lnTo>
                  <a:lnTo>
                    <a:pt x="568" y="81"/>
                  </a:lnTo>
                  <a:lnTo>
                    <a:pt x="376"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568" name="Freeform 184"/>
            <p:cNvSpPr>
              <a:spLocks/>
            </p:cNvSpPr>
            <p:nvPr/>
          </p:nvSpPr>
          <p:spPr bwMode="auto">
            <a:xfrm>
              <a:off x="2914" y="2508"/>
              <a:ext cx="568" cy="636"/>
            </a:xfrm>
            <a:custGeom>
              <a:avLst/>
              <a:gdLst>
                <a:gd name="T0" fmla="*/ 376 w 568"/>
                <a:gd name="T1" fmla="*/ 0 h 636"/>
                <a:gd name="T2" fmla="*/ 0 w 568"/>
                <a:gd name="T3" fmla="*/ 0 h 636"/>
                <a:gd name="T4" fmla="*/ 0 w 568"/>
                <a:gd name="T5" fmla="*/ 635 h 636"/>
                <a:gd name="T6" fmla="*/ 568 w 568"/>
                <a:gd name="T7" fmla="*/ 636 h 636"/>
                <a:gd name="T8" fmla="*/ 568 w 568"/>
                <a:gd name="T9" fmla="*/ 81 h 636"/>
                <a:gd name="T10" fmla="*/ 376 w 568"/>
                <a:gd name="T11" fmla="*/ 0 h 636"/>
              </a:gdLst>
              <a:ahLst/>
              <a:cxnLst>
                <a:cxn ang="0">
                  <a:pos x="T0" y="T1"/>
                </a:cxn>
                <a:cxn ang="0">
                  <a:pos x="T2" y="T3"/>
                </a:cxn>
                <a:cxn ang="0">
                  <a:pos x="T4" y="T5"/>
                </a:cxn>
                <a:cxn ang="0">
                  <a:pos x="T6" y="T7"/>
                </a:cxn>
                <a:cxn ang="0">
                  <a:pos x="T8" y="T9"/>
                </a:cxn>
                <a:cxn ang="0">
                  <a:pos x="T10" y="T11"/>
                </a:cxn>
              </a:cxnLst>
              <a:rect l="0" t="0" r="r" b="b"/>
              <a:pathLst>
                <a:path w="568" h="636">
                  <a:moveTo>
                    <a:pt x="376" y="0"/>
                  </a:moveTo>
                  <a:lnTo>
                    <a:pt x="0" y="0"/>
                  </a:lnTo>
                  <a:lnTo>
                    <a:pt x="0" y="635"/>
                  </a:lnTo>
                  <a:lnTo>
                    <a:pt x="568" y="636"/>
                  </a:lnTo>
                  <a:lnTo>
                    <a:pt x="568" y="81"/>
                  </a:lnTo>
                  <a:lnTo>
                    <a:pt x="376" y="0"/>
                  </a:lnTo>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sp>
        <p:nvSpPr>
          <p:cNvPr id="656569" name="Freeform 185"/>
          <p:cNvSpPr>
            <a:spLocks/>
          </p:cNvSpPr>
          <p:nvPr/>
        </p:nvSpPr>
        <p:spPr bwMode="auto">
          <a:xfrm>
            <a:off x="6326188" y="3922713"/>
            <a:ext cx="407987" cy="260350"/>
          </a:xfrm>
          <a:custGeom>
            <a:avLst/>
            <a:gdLst>
              <a:gd name="T0" fmla="*/ 7 w 198"/>
              <a:gd name="T1" fmla="*/ 0 h 140"/>
              <a:gd name="T2" fmla="*/ 0 w 198"/>
              <a:gd name="T3" fmla="*/ 0 h 140"/>
              <a:gd name="T4" fmla="*/ 6 w 198"/>
              <a:gd name="T5" fmla="*/ 5 h 140"/>
              <a:gd name="T6" fmla="*/ 11 w 198"/>
              <a:gd name="T7" fmla="*/ 12 h 140"/>
              <a:gd name="T8" fmla="*/ 14 w 198"/>
              <a:gd name="T9" fmla="*/ 17 h 140"/>
              <a:gd name="T10" fmla="*/ 17 w 198"/>
              <a:gd name="T11" fmla="*/ 23 h 140"/>
              <a:gd name="T12" fmla="*/ 22 w 198"/>
              <a:gd name="T13" fmla="*/ 30 h 140"/>
              <a:gd name="T14" fmla="*/ 23 w 198"/>
              <a:gd name="T15" fmla="*/ 35 h 140"/>
              <a:gd name="T16" fmla="*/ 27 w 198"/>
              <a:gd name="T17" fmla="*/ 40 h 140"/>
              <a:gd name="T18" fmla="*/ 30 w 198"/>
              <a:gd name="T19" fmla="*/ 45 h 140"/>
              <a:gd name="T20" fmla="*/ 32 w 198"/>
              <a:gd name="T21" fmla="*/ 53 h 140"/>
              <a:gd name="T22" fmla="*/ 35 w 198"/>
              <a:gd name="T23" fmla="*/ 60 h 140"/>
              <a:gd name="T24" fmla="*/ 37 w 198"/>
              <a:gd name="T25" fmla="*/ 71 h 140"/>
              <a:gd name="T26" fmla="*/ 40 w 198"/>
              <a:gd name="T27" fmla="*/ 78 h 140"/>
              <a:gd name="T28" fmla="*/ 41 w 198"/>
              <a:gd name="T29" fmla="*/ 85 h 140"/>
              <a:gd name="T30" fmla="*/ 41 w 198"/>
              <a:gd name="T31" fmla="*/ 94 h 140"/>
              <a:gd name="T32" fmla="*/ 41 w 198"/>
              <a:gd name="T33" fmla="*/ 101 h 140"/>
              <a:gd name="T34" fmla="*/ 43 w 198"/>
              <a:gd name="T35" fmla="*/ 108 h 140"/>
              <a:gd name="T36" fmla="*/ 43 w 198"/>
              <a:gd name="T37" fmla="*/ 114 h 140"/>
              <a:gd name="T38" fmla="*/ 43 w 198"/>
              <a:gd name="T39" fmla="*/ 122 h 140"/>
              <a:gd name="T40" fmla="*/ 44 w 198"/>
              <a:gd name="T41" fmla="*/ 131 h 140"/>
              <a:gd name="T42" fmla="*/ 44 w 198"/>
              <a:gd name="T43" fmla="*/ 140 h 140"/>
              <a:gd name="T44" fmla="*/ 49 w 198"/>
              <a:gd name="T45" fmla="*/ 135 h 140"/>
              <a:gd name="T46" fmla="*/ 57 w 198"/>
              <a:gd name="T47" fmla="*/ 129 h 140"/>
              <a:gd name="T48" fmla="*/ 63 w 198"/>
              <a:gd name="T49" fmla="*/ 126 h 140"/>
              <a:gd name="T50" fmla="*/ 69 w 198"/>
              <a:gd name="T51" fmla="*/ 119 h 140"/>
              <a:gd name="T52" fmla="*/ 77 w 198"/>
              <a:gd name="T53" fmla="*/ 115 h 140"/>
              <a:gd name="T54" fmla="*/ 82 w 198"/>
              <a:gd name="T55" fmla="*/ 113 h 140"/>
              <a:gd name="T56" fmla="*/ 89 w 198"/>
              <a:gd name="T57" fmla="*/ 108 h 140"/>
              <a:gd name="T58" fmla="*/ 96 w 198"/>
              <a:gd name="T59" fmla="*/ 105 h 140"/>
              <a:gd name="T60" fmla="*/ 105 w 198"/>
              <a:gd name="T61" fmla="*/ 101 h 140"/>
              <a:gd name="T62" fmla="*/ 113 w 198"/>
              <a:gd name="T63" fmla="*/ 97 h 140"/>
              <a:gd name="T64" fmla="*/ 122 w 198"/>
              <a:gd name="T65" fmla="*/ 96 h 140"/>
              <a:gd name="T66" fmla="*/ 131 w 198"/>
              <a:gd name="T67" fmla="*/ 94 h 140"/>
              <a:gd name="T68" fmla="*/ 138 w 198"/>
              <a:gd name="T69" fmla="*/ 91 h 140"/>
              <a:gd name="T70" fmla="*/ 150 w 198"/>
              <a:gd name="T71" fmla="*/ 90 h 140"/>
              <a:gd name="T72" fmla="*/ 160 w 198"/>
              <a:gd name="T73" fmla="*/ 87 h 140"/>
              <a:gd name="T74" fmla="*/ 172 w 198"/>
              <a:gd name="T75" fmla="*/ 85 h 140"/>
              <a:gd name="T76" fmla="*/ 182 w 198"/>
              <a:gd name="T77" fmla="*/ 83 h 140"/>
              <a:gd name="T78" fmla="*/ 190 w 198"/>
              <a:gd name="T79" fmla="*/ 83 h 140"/>
              <a:gd name="T80" fmla="*/ 198 w 198"/>
              <a:gd name="T81" fmla="*/ 83 h 140"/>
              <a:gd name="T82" fmla="*/ 198 w 198"/>
              <a:gd name="T83" fmla="*/ 82 h 140"/>
              <a:gd name="T84" fmla="*/ 7 w 198"/>
              <a:gd name="T8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40">
                <a:moveTo>
                  <a:pt x="7" y="0"/>
                </a:moveTo>
                <a:lnTo>
                  <a:pt x="0" y="0"/>
                </a:lnTo>
                <a:lnTo>
                  <a:pt x="6" y="5"/>
                </a:lnTo>
                <a:lnTo>
                  <a:pt x="11" y="12"/>
                </a:lnTo>
                <a:lnTo>
                  <a:pt x="14" y="17"/>
                </a:lnTo>
                <a:lnTo>
                  <a:pt x="17" y="23"/>
                </a:lnTo>
                <a:lnTo>
                  <a:pt x="22" y="30"/>
                </a:lnTo>
                <a:lnTo>
                  <a:pt x="23" y="35"/>
                </a:lnTo>
                <a:lnTo>
                  <a:pt x="27" y="40"/>
                </a:lnTo>
                <a:lnTo>
                  <a:pt x="30" y="45"/>
                </a:lnTo>
                <a:lnTo>
                  <a:pt x="32" y="53"/>
                </a:lnTo>
                <a:lnTo>
                  <a:pt x="35" y="60"/>
                </a:lnTo>
                <a:lnTo>
                  <a:pt x="37" y="71"/>
                </a:lnTo>
                <a:lnTo>
                  <a:pt x="40" y="78"/>
                </a:lnTo>
                <a:lnTo>
                  <a:pt x="41" y="85"/>
                </a:lnTo>
                <a:lnTo>
                  <a:pt x="41" y="94"/>
                </a:lnTo>
                <a:lnTo>
                  <a:pt x="41" y="101"/>
                </a:lnTo>
                <a:lnTo>
                  <a:pt x="43" y="108"/>
                </a:lnTo>
                <a:lnTo>
                  <a:pt x="43" y="114"/>
                </a:lnTo>
                <a:lnTo>
                  <a:pt x="43" y="122"/>
                </a:lnTo>
                <a:lnTo>
                  <a:pt x="44" y="131"/>
                </a:lnTo>
                <a:lnTo>
                  <a:pt x="44" y="140"/>
                </a:lnTo>
                <a:lnTo>
                  <a:pt x="49" y="135"/>
                </a:lnTo>
                <a:lnTo>
                  <a:pt x="57" y="129"/>
                </a:lnTo>
                <a:lnTo>
                  <a:pt x="63" y="126"/>
                </a:lnTo>
                <a:lnTo>
                  <a:pt x="69" y="119"/>
                </a:lnTo>
                <a:lnTo>
                  <a:pt x="77" y="115"/>
                </a:lnTo>
                <a:lnTo>
                  <a:pt x="82" y="113"/>
                </a:lnTo>
                <a:lnTo>
                  <a:pt x="89" y="108"/>
                </a:lnTo>
                <a:lnTo>
                  <a:pt x="96" y="105"/>
                </a:lnTo>
                <a:lnTo>
                  <a:pt x="105" y="101"/>
                </a:lnTo>
                <a:lnTo>
                  <a:pt x="113" y="97"/>
                </a:lnTo>
                <a:lnTo>
                  <a:pt x="122" y="96"/>
                </a:lnTo>
                <a:lnTo>
                  <a:pt x="131" y="94"/>
                </a:lnTo>
                <a:lnTo>
                  <a:pt x="138" y="91"/>
                </a:lnTo>
                <a:lnTo>
                  <a:pt x="150" y="90"/>
                </a:lnTo>
                <a:lnTo>
                  <a:pt x="160" y="87"/>
                </a:lnTo>
                <a:lnTo>
                  <a:pt x="172" y="85"/>
                </a:lnTo>
                <a:lnTo>
                  <a:pt x="182" y="83"/>
                </a:lnTo>
                <a:lnTo>
                  <a:pt x="190" y="83"/>
                </a:lnTo>
                <a:lnTo>
                  <a:pt x="198" y="83"/>
                </a:lnTo>
                <a:lnTo>
                  <a:pt x="198" y="82"/>
                </a:lnTo>
                <a:lnTo>
                  <a:pt x="7"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70" name="Freeform 186"/>
          <p:cNvSpPr>
            <a:spLocks/>
          </p:cNvSpPr>
          <p:nvPr/>
        </p:nvSpPr>
        <p:spPr bwMode="auto">
          <a:xfrm>
            <a:off x="6348413" y="3925888"/>
            <a:ext cx="373062" cy="231775"/>
          </a:xfrm>
          <a:custGeom>
            <a:avLst/>
            <a:gdLst>
              <a:gd name="T0" fmla="*/ 0 w 181"/>
              <a:gd name="T1" fmla="*/ 0 h 124"/>
              <a:gd name="T2" fmla="*/ 5 w 181"/>
              <a:gd name="T3" fmla="*/ 5 h 124"/>
              <a:gd name="T4" fmla="*/ 11 w 181"/>
              <a:gd name="T5" fmla="*/ 12 h 124"/>
              <a:gd name="T6" fmla="*/ 14 w 181"/>
              <a:gd name="T7" fmla="*/ 16 h 124"/>
              <a:gd name="T8" fmla="*/ 18 w 181"/>
              <a:gd name="T9" fmla="*/ 23 h 124"/>
              <a:gd name="T10" fmla="*/ 21 w 181"/>
              <a:gd name="T11" fmla="*/ 28 h 124"/>
              <a:gd name="T12" fmla="*/ 25 w 181"/>
              <a:gd name="T13" fmla="*/ 37 h 124"/>
              <a:gd name="T14" fmla="*/ 30 w 181"/>
              <a:gd name="T15" fmla="*/ 48 h 124"/>
              <a:gd name="T16" fmla="*/ 32 w 181"/>
              <a:gd name="T17" fmla="*/ 55 h 124"/>
              <a:gd name="T18" fmla="*/ 35 w 181"/>
              <a:gd name="T19" fmla="*/ 63 h 124"/>
              <a:gd name="T20" fmla="*/ 37 w 181"/>
              <a:gd name="T21" fmla="*/ 74 h 124"/>
              <a:gd name="T22" fmla="*/ 38 w 181"/>
              <a:gd name="T23" fmla="*/ 81 h 124"/>
              <a:gd name="T24" fmla="*/ 39 w 181"/>
              <a:gd name="T25" fmla="*/ 90 h 124"/>
              <a:gd name="T26" fmla="*/ 41 w 181"/>
              <a:gd name="T27" fmla="*/ 98 h 124"/>
              <a:gd name="T28" fmla="*/ 41 w 181"/>
              <a:gd name="T29" fmla="*/ 107 h 124"/>
              <a:gd name="T30" fmla="*/ 41 w 181"/>
              <a:gd name="T31" fmla="*/ 115 h 124"/>
              <a:gd name="T32" fmla="*/ 41 w 181"/>
              <a:gd name="T33" fmla="*/ 124 h 124"/>
              <a:gd name="T34" fmla="*/ 44 w 181"/>
              <a:gd name="T35" fmla="*/ 120 h 124"/>
              <a:gd name="T36" fmla="*/ 48 w 181"/>
              <a:gd name="T37" fmla="*/ 115 h 124"/>
              <a:gd name="T38" fmla="*/ 55 w 181"/>
              <a:gd name="T39" fmla="*/ 111 h 124"/>
              <a:gd name="T40" fmla="*/ 64 w 181"/>
              <a:gd name="T41" fmla="*/ 106 h 124"/>
              <a:gd name="T42" fmla="*/ 71 w 181"/>
              <a:gd name="T43" fmla="*/ 102 h 124"/>
              <a:gd name="T44" fmla="*/ 79 w 181"/>
              <a:gd name="T45" fmla="*/ 97 h 124"/>
              <a:gd name="T46" fmla="*/ 87 w 181"/>
              <a:gd name="T47" fmla="*/ 94 h 124"/>
              <a:gd name="T48" fmla="*/ 95 w 181"/>
              <a:gd name="T49" fmla="*/ 90 h 124"/>
              <a:gd name="T50" fmla="*/ 110 w 181"/>
              <a:gd name="T51" fmla="*/ 86 h 124"/>
              <a:gd name="T52" fmla="*/ 120 w 181"/>
              <a:gd name="T53" fmla="*/ 85 h 124"/>
              <a:gd name="T54" fmla="*/ 129 w 181"/>
              <a:gd name="T55" fmla="*/ 81 h 124"/>
              <a:gd name="T56" fmla="*/ 138 w 181"/>
              <a:gd name="T57" fmla="*/ 80 h 124"/>
              <a:gd name="T58" fmla="*/ 149 w 181"/>
              <a:gd name="T59" fmla="*/ 79 h 124"/>
              <a:gd name="T60" fmla="*/ 159 w 181"/>
              <a:gd name="T61" fmla="*/ 78 h 124"/>
              <a:gd name="T62" fmla="*/ 170 w 181"/>
              <a:gd name="T63" fmla="*/ 75 h 124"/>
              <a:gd name="T64" fmla="*/ 181 w 181"/>
              <a:gd name="T65" fmla="*/ 75 h 124"/>
              <a:gd name="T66" fmla="*/ 0 w 181"/>
              <a:gd name="T6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1" h="124">
                <a:moveTo>
                  <a:pt x="0" y="0"/>
                </a:moveTo>
                <a:lnTo>
                  <a:pt x="5" y="5"/>
                </a:lnTo>
                <a:lnTo>
                  <a:pt x="11" y="12"/>
                </a:lnTo>
                <a:lnTo>
                  <a:pt x="14" y="16"/>
                </a:lnTo>
                <a:lnTo>
                  <a:pt x="18" y="23"/>
                </a:lnTo>
                <a:lnTo>
                  <a:pt x="21" y="28"/>
                </a:lnTo>
                <a:lnTo>
                  <a:pt x="25" y="37"/>
                </a:lnTo>
                <a:lnTo>
                  <a:pt x="30" y="48"/>
                </a:lnTo>
                <a:lnTo>
                  <a:pt x="32" y="55"/>
                </a:lnTo>
                <a:lnTo>
                  <a:pt x="35" y="63"/>
                </a:lnTo>
                <a:lnTo>
                  <a:pt x="37" y="74"/>
                </a:lnTo>
                <a:lnTo>
                  <a:pt x="38" y="81"/>
                </a:lnTo>
                <a:lnTo>
                  <a:pt x="39" y="90"/>
                </a:lnTo>
                <a:lnTo>
                  <a:pt x="41" y="98"/>
                </a:lnTo>
                <a:lnTo>
                  <a:pt x="41" y="107"/>
                </a:lnTo>
                <a:lnTo>
                  <a:pt x="41" y="115"/>
                </a:lnTo>
                <a:lnTo>
                  <a:pt x="41" y="124"/>
                </a:lnTo>
                <a:lnTo>
                  <a:pt x="44" y="120"/>
                </a:lnTo>
                <a:lnTo>
                  <a:pt x="48" y="115"/>
                </a:lnTo>
                <a:lnTo>
                  <a:pt x="55" y="111"/>
                </a:lnTo>
                <a:lnTo>
                  <a:pt x="64" y="106"/>
                </a:lnTo>
                <a:lnTo>
                  <a:pt x="71" y="102"/>
                </a:lnTo>
                <a:lnTo>
                  <a:pt x="79" y="97"/>
                </a:lnTo>
                <a:lnTo>
                  <a:pt x="87" y="94"/>
                </a:lnTo>
                <a:lnTo>
                  <a:pt x="95" y="90"/>
                </a:lnTo>
                <a:lnTo>
                  <a:pt x="110" y="86"/>
                </a:lnTo>
                <a:lnTo>
                  <a:pt x="120" y="85"/>
                </a:lnTo>
                <a:lnTo>
                  <a:pt x="129" y="81"/>
                </a:lnTo>
                <a:lnTo>
                  <a:pt x="138" y="80"/>
                </a:lnTo>
                <a:lnTo>
                  <a:pt x="149" y="79"/>
                </a:lnTo>
                <a:lnTo>
                  <a:pt x="159" y="78"/>
                </a:lnTo>
                <a:lnTo>
                  <a:pt x="170" y="75"/>
                </a:lnTo>
                <a:lnTo>
                  <a:pt x="181" y="75"/>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71" name="Freeform 187"/>
          <p:cNvSpPr>
            <a:spLocks/>
          </p:cNvSpPr>
          <p:nvPr/>
        </p:nvSpPr>
        <p:spPr bwMode="auto">
          <a:xfrm>
            <a:off x="6361113" y="3925888"/>
            <a:ext cx="341312" cy="217487"/>
          </a:xfrm>
          <a:custGeom>
            <a:avLst/>
            <a:gdLst>
              <a:gd name="T0" fmla="*/ 0 w 166"/>
              <a:gd name="T1" fmla="*/ 0 h 116"/>
              <a:gd name="T2" fmla="*/ 5 w 166"/>
              <a:gd name="T3" fmla="*/ 5 h 116"/>
              <a:gd name="T4" fmla="*/ 10 w 166"/>
              <a:gd name="T5" fmla="*/ 12 h 116"/>
              <a:gd name="T6" fmla="*/ 13 w 166"/>
              <a:gd name="T7" fmla="*/ 16 h 116"/>
              <a:gd name="T8" fmla="*/ 17 w 166"/>
              <a:gd name="T9" fmla="*/ 21 h 116"/>
              <a:gd name="T10" fmla="*/ 20 w 166"/>
              <a:gd name="T11" fmla="*/ 28 h 116"/>
              <a:gd name="T12" fmla="*/ 26 w 166"/>
              <a:gd name="T13" fmla="*/ 35 h 116"/>
              <a:gd name="T14" fmla="*/ 28 w 166"/>
              <a:gd name="T15" fmla="*/ 46 h 116"/>
              <a:gd name="T16" fmla="*/ 31 w 166"/>
              <a:gd name="T17" fmla="*/ 53 h 116"/>
              <a:gd name="T18" fmla="*/ 32 w 166"/>
              <a:gd name="T19" fmla="*/ 60 h 116"/>
              <a:gd name="T20" fmla="*/ 36 w 166"/>
              <a:gd name="T21" fmla="*/ 71 h 116"/>
              <a:gd name="T22" fmla="*/ 37 w 166"/>
              <a:gd name="T23" fmla="*/ 79 h 116"/>
              <a:gd name="T24" fmla="*/ 37 w 166"/>
              <a:gd name="T25" fmla="*/ 85 h 116"/>
              <a:gd name="T26" fmla="*/ 37 w 166"/>
              <a:gd name="T27" fmla="*/ 94 h 116"/>
              <a:gd name="T28" fmla="*/ 37 w 166"/>
              <a:gd name="T29" fmla="*/ 102 h 116"/>
              <a:gd name="T30" fmla="*/ 37 w 166"/>
              <a:gd name="T31" fmla="*/ 108 h 116"/>
              <a:gd name="T32" fmla="*/ 37 w 166"/>
              <a:gd name="T33" fmla="*/ 116 h 116"/>
              <a:gd name="T34" fmla="*/ 42 w 166"/>
              <a:gd name="T35" fmla="*/ 111 h 116"/>
              <a:gd name="T36" fmla="*/ 47 w 166"/>
              <a:gd name="T37" fmla="*/ 109 h 116"/>
              <a:gd name="T38" fmla="*/ 52 w 166"/>
              <a:gd name="T39" fmla="*/ 104 h 116"/>
              <a:gd name="T40" fmla="*/ 58 w 166"/>
              <a:gd name="T41" fmla="*/ 102 h 116"/>
              <a:gd name="T42" fmla="*/ 66 w 166"/>
              <a:gd name="T43" fmla="*/ 97 h 116"/>
              <a:gd name="T44" fmla="*/ 75 w 166"/>
              <a:gd name="T45" fmla="*/ 93 h 116"/>
              <a:gd name="T46" fmla="*/ 83 w 166"/>
              <a:gd name="T47" fmla="*/ 90 h 116"/>
              <a:gd name="T48" fmla="*/ 89 w 166"/>
              <a:gd name="T49" fmla="*/ 86 h 116"/>
              <a:gd name="T50" fmla="*/ 98 w 166"/>
              <a:gd name="T51" fmla="*/ 85 h 116"/>
              <a:gd name="T52" fmla="*/ 105 w 166"/>
              <a:gd name="T53" fmla="*/ 83 h 116"/>
              <a:gd name="T54" fmla="*/ 112 w 166"/>
              <a:gd name="T55" fmla="*/ 80 h 116"/>
              <a:gd name="T56" fmla="*/ 121 w 166"/>
              <a:gd name="T57" fmla="*/ 79 h 116"/>
              <a:gd name="T58" fmla="*/ 130 w 166"/>
              <a:gd name="T59" fmla="*/ 76 h 116"/>
              <a:gd name="T60" fmla="*/ 141 w 166"/>
              <a:gd name="T61" fmla="*/ 75 h 116"/>
              <a:gd name="T62" fmla="*/ 148 w 166"/>
              <a:gd name="T63" fmla="*/ 74 h 116"/>
              <a:gd name="T64" fmla="*/ 157 w 166"/>
              <a:gd name="T65" fmla="*/ 72 h 116"/>
              <a:gd name="T66" fmla="*/ 166 w 166"/>
              <a:gd name="T67" fmla="*/ 72 h 116"/>
              <a:gd name="T68" fmla="*/ 0 w 166"/>
              <a:gd name="T6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16">
                <a:moveTo>
                  <a:pt x="0" y="0"/>
                </a:moveTo>
                <a:lnTo>
                  <a:pt x="5" y="5"/>
                </a:lnTo>
                <a:lnTo>
                  <a:pt x="10" y="12"/>
                </a:lnTo>
                <a:lnTo>
                  <a:pt x="13" y="16"/>
                </a:lnTo>
                <a:lnTo>
                  <a:pt x="17" y="21"/>
                </a:lnTo>
                <a:lnTo>
                  <a:pt x="20" y="28"/>
                </a:lnTo>
                <a:lnTo>
                  <a:pt x="26" y="35"/>
                </a:lnTo>
                <a:lnTo>
                  <a:pt x="28" y="46"/>
                </a:lnTo>
                <a:lnTo>
                  <a:pt x="31" y="53"/>
                </a:lnTo>
                <a:lnTo>
                  <a:pt x="32" y="60"/>
                </a:lnTo>
                <a:lnTo>
                  <a:pt x="36" y="71"/>
                </a:lnTo>
                <a:lnTo>
                  <a:pt x="37" y="79"/>
                </a:lnTo>
                <a:lnTo>
                  <a:pt x="37" y="85"/>
                </a:lnTo>
                <a:lnTo>
                  <a:pt x="37" y="94"/>
                </a:lnTo>
                <a:lnTo>
                  <a:pt x="37" y="102"/>
                </a:lnTo>
                <a:lnTo>
                  <a:pt x="37" y="108"/>
                </a:lnTo>
                <a:lnTo>
                  <a:pt x="37" y="116"/>
                </a:lnTo>
                <a:lnTo>
                  <a:pt x="42" y="111"/>
                </a:lnTo>
                <a:lnTo>
                  <a:pt x="47" y="109"/>
                </a:lnTo>
                <a:lnTo>
                  <a:pt x="52" y="104"/>
                </a:lnTo>
                <a:lnTo>
                  <a:pt x="58" y="102"/>
                </a:lnTo>
                <a:lnTo>
                  <a:pt x="66" y="97"/>
                </a:lnTo>
                <a:lnTo>
                  <a:pt x="75" y="93"/>
                </a:lnTo>
                <a:lnTo>
                  <a:pt x="83" y="90"/>
                </a:lnTo>
                <a:lnTo>
                  <a:pt x="89" y="86"/>
                </a:lnTo>
                <a:lnTo>
                  <a:pt x="98" y="85"/>
                </a:lnTo>
                <a:lnTo>
                  <a:pt x="105" y="83"/>
                </a:lnTo>
                <a:lnTo>
                  <a:pt x="112" y="80"/>
                </a:lnTo>
                <a:lnTo>
                  <a:pt x="121" y="79"/>
                </a:lnTo>
                <a:lnTo>
                  <a:pt x="130" y="76"/>
                </a:lnTo>
                <a:lnTo>
                  <a:pt x="141" y="75"/>
                </a:lnTo>
                <a:lnTo>
                  <a:pt x="148" y="74"/>
                </a:lnTo>
                <a:lnTo>
                  <a:pt x="157" y="72"/>
                </a:lnTo>
                <a:lnTo>
                  <a:pt x="166" y="7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72" name="Freeform 188"/>
          <p:cNvSpPr>
            <a:spLocks/>
          </p:cNvSpPr>
          <p:nvPr/>
        </p:nvSpPr>
        <p:spPr bwMode="auto">
          <a:xfrm>
            <a:off x="5556250" y="3905250"/>
            <a:ext cx="1174750" cy="1189038"/>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nvGrpSpPr>
          <p:cNvPr id="656573" name="Group 189"/>
          <p:cNvGrpSpPr>
            <a:grpSpLocks/>
          </p:cNvGrpSpPr>
          <p:nvPr/>
        </p:nvGrpSpPr>
        <p:grpSpPr bwMode="auto">
          <a:xfrm>
            <a:off x="5689600" y="4006850"/>
            <a:ext cx="1203325" cy="1217613"/>
            <a:chOff x="2975" y="2569"/>
            <a:chExt cx="584" cy="652"/>
          </a:xfrm>
        </p:grpSpPr>
        <p:sp>
          <p:nvSpPr>
            <p:cNvPr id="656574" name="Freeform 190"/>
            <p:cNvSpPr>
              <a:spLocks/>
            </p:cNvSpPr>
            <p:nvPr/>
          </p:nvSpPr>
          <p:spPr bwMode="auto">
            <a:xfrm>
              <a:off x="2991" y="2584"/>
              <a:ext cx="568" cy="637"/>
            </a:xfrm>
            <a:custGeom>
              <a:avLst/>
              <a:gdLst>
                <a:gd name="T0" fmla="*/ 375 w 568"/>
                <a:gd name="T1" fmla="*/ 0 h 637"/>
                <a:gd name="T2" fmla="*/ 0 w 568"/>
                <a:gd name="T3" fmla="*/ 0 h 637"/>
                <a:gd name="T4" fmla="*/ 0 w 568"/>
                <a:gd name="T5" fmla="*/ 636 h 637"/>
                <a:gd name="T6" fmla="*/ 568 w 568"/>
                <a:gd name="T7" fmla="*/ 637 h 637"/>
                <a:gd name="T8" fmla="*/ 568 w 568"/>
                <a:gd name="T9" fmla="*/ 82 h 637"/>
                <a:gd name="T10" fmla="*/ 375 w 568"/>
                <a:gd name="T11" fmla="*/ 0 h 637"/>
              </a:gdLst>
              <a:ahLst/>
              <a:cxnLst>
                <a:cxn ang="0">
                  <a:pos x="T0" y="T1"/>
                </a:cxn>
                <a:cxn ang="0">
                  <a:pos x="T2" y="T3"/>
                </a:cxn>
                <a:cxn ang="0">
                  <a:pos x="T4" y="T5"/>
                </a:cxn>
                <a:cxn ang="0">
                  <a:pos x="T6" y="T7"/>
                </a:cxn>
                <a:cxn ang="0">
                  <a:pos x="T8" y="T9"/>
                </a:cxn>
                <a:cxn ang="0">
                  <a:pos x="T10" y="T11"/>
                </a:cxn>
              </a:cxnLst>
              <a:rect l="0" t="0" r="r" b="b"/>
              <a:pathLst>
                <a:path w="568" h="637">
                  <a:moveTo>
                    <a:pt x="375" y="0"/>
                  </a:moveTo>
                  <a:lnTo>
                    <a:pt x="0" y="0"/>
                  </a:lnTo>
                  <a:lnTo>
                    <a:pt x="0" y="636"/>
                  </a:lnTo>
                  <a:lnTo>
                    <a:pt x="568" y="637"/>
                  </a:lnTo>
                  <a:lnTo>
                    <a:pt x="568" y="82"/>
                  </a:lnTo>
                  <a:lnTo>
                    <a:pt x="375"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575" name="Freeform 191"/>
            <p:cNvSpPr>
              <a:spLocks/>
            </p:cNvSpPr>
            <p:nvPr/>
          </p:nvSpPr>
          <p:spPr bwMode="auto">
            <a:xfrm>
              <a:off x="2975" y="2569"/>
              <a:ext cx="569" cy="637"/>
            </a:xfrm>
            <a:custGeom>
              <a:avLst/>
              <a:gdLst>
                <a:gd name="T0" fmla="*/ 376 w 569"/>
                <a:gd name="T1" fmla="*/ 0 h 637"/>
                <a:gd name="T2" fmla="*/ 0 w 569"/>
                <a:gd name="T3" fmla="*/ 0 h 637"/>
                <a:gd name="T4" fmla="*/ 0 w 569"/>
                <a:gd name="T5" fmla="*/ 635 h 637"/>
                <a:gd name="T6" fmla="*/ 569 w 569"/>
                <a:gd name="T7" fmla="*/ 637 h 637"/>
                <a:gd name="T8" fmla="*/ 569 w 569"/>
                <a:gd name="T9" fmla="*/ 82 h 637"/>
                <a:gd name="T10" fmla="*/ 376 w 569"/>
                <a:gd name="T11" fmla="*/ 0 h 637"/>
              </a:gdLst>
              <a:ahLst/>
              <a:cxnLst>
                <a:cxn ang="0">
                  <a:pos x="T0" y="T1"/>
                </a:cxn>
                <a:cxn ang="0">
                  <a:pos x="T2" y="T3"/>
                </a:cxn>
                <a:cxn ang="0">
                  <a:pos x="T4" y="T5"/>
                </a:cxn>
                <a:cxn ang="0">
                  <a:pos x="T6" y="T7"/>
                </a:cxn>
                <a:cxn ang="0">
                  <a:pos x="T8" y="T9"/>
                </a:cxn>
                <a:cxn ang="0">
                  <a:pos x="T10" y="T11"/>
                </a:cxn>
              </a:cxnLst>
              <a:rect l="0" t="0" r="r" b="b"/>
              <a:pathLst>
                <a:path w="569" h="637">
                  <a:moveTo>
                    <a:pt x="376" y="0"/>
                  </a:moveTo>
                  <a:lnTo>
                    <a:pt x="0" y="0"/>
                  </a:lnTo>
                  <a:lnTo>
                    <a:pt x="0" y="635"/>
                  </a:lnTo>
                  <a:lnTo>
                    <a:pt x="569" y="637"/>
                  </a:lnTo>
                  <a:lnTo>
                    <a:pt x="569" y="82"/>
                  </a:lnTo>
                  <a:lnTo>
                    <a:pt x="376"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576" name="Freeform 192"/>
            <p:cNvSpPr>
              <a:spLocks/>
            </p:cNvSpPr>
            <p:nvPr/>
          </p:nvSpPr>
          <p:spPr bwMode="auto">
            <a:xfrm>
              <a:off x="2975" y="2569"/>
              <a:ext cx="569" cy="637"/>
            </a:xfrm>
            <a:custGeom>
              <a:avLst/>
              <a:gdLst>
                <a:gd name="T0" fmla="*/ 376 w 569"/>
                <a:gd name="T1" fmla="*/ 0 h 637"/>
                <a:gd name="T2" fmla="*/ 0 w 569"/>
                <a:gd name="T3" fmla="*/ 0 h 637"/>
                <a:gd name="T4" fmla="*/ 0 w 569"/>
                <a:gd name="T5" fmla="*/ 635 h 637"/>
                <a:gd name="T6" fmla="*/ 569 w 569"/>
                <a:gd name="T7" fmla="*/ 637 h 637"/>
                <a:gd name="T8" fmla="*/ 569 w 569"/>
                <a:gd name="T9" fmla="*/ 82 h 637"/>
                <a:gd name="T10" fmla="*/ 376 w 569"/>
                <a:gd name="T11" fmla="*/ 0 h 637"/>
              </a:gdLst>
              <a:ahLst/>
              <a:cxnLst>
                <a:cxn ang="0">
                  <a:pos x="T0" y="T1"/>
                </a:cxn>
                <a:cxn ang="0">
                  <a:pos x="T2" y="T3"/>
                </a:cxn>
                <a:cxn ang="0">
                  <a:pos x="T4" y="T5"/>
                </a:cxn>
                <a:cxn ang="0">
                  <a:pos x="T6" y="T7"/>
                </a:cxn>
                <a:cxn ang="0">
                  <a:pos x="T8" y="T9"/>
                </a:cxn>
                <a:cxn ang="0">
                  <a:pos x="T10" y="T11"/>
                </a:cxn>
              </a:cxnLst>
              <a:rect l="0" t="0" r="r" b="b"/>
              <a:pathLst>
                <a:path w="569" h="637">
                  <a:moveTo>
                    <a:pt x="376" y="0"/>
                  </a:moveTo>
                  <a:lnTo>
                    <a:pt x="0" y="0"/>
                  </a:lnTo>
                  <a:lnTo>
                    <a:pt x="0" y="635"/>
                  </a:lnTo>
                  <a:lnTo>
                    <a:pt x="569" y="637"/>
                  </a:lnTo>
                  <a:lnTo>
                    <a:pt x="569" y="82"/>
                  </a:lnTo>
                  <a:lnTo>
                    <a:pt x="376" y="0"/>
                  </a:lnTo>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sp>
        <p:nvSpPr>
          <p:cNvPr id="656577" name="Freeform 193"/>
          <p:cNvSpPr>
            <a:spLocks/>
          </p:cNvSpPr>
          <p:nvPr/>
        </p:nvSpPr>
        <p:spPr bwMode="auto">
          <a:xfrm>
            <a:off x="6453188" y="4038600"/>
            <a:ext cx="407987" cy="258763"/>
          </a:xfrm>
          <a:custGeom>
            <a:avLst/>
            <a:gdLst>
              <a:gd name="T0" fmla="*/ 6 w 198"/>
              <a:gd name="T1" fmla="*/ 0 h 139"/>
              <a:gd name="T2" fmla="*/ 0 w 198"/>
              <a:gd name="T3" fmla="*/ 0 h 139"/>
              <a:gd name="T4" fmla="*/ 5 w 198"/>
              <a:gd name="T5" fmla="*/ 5 h 139"/>
              <a:gd name="T6" fmla="*/ 10 w 198"/>
              <a:gd name="T7" fmla="*/ 11 h 139"/>
              <a:gd name="T8" fmla="*/ 14 w 198"/>
              <a:gd name="T9" fmla="*/ 16 h 139"/>
              <a:gd name="T10" fmla="*/ 16 w 198"/>
              <a:gd name="T11" fmla="*/ 23 h 139"/>
              <a:gd name="T12" fmla="*/ 21 w 198"/>
              <a:gd name="T13" fmla="*/ 29 h 139"/>
              <a:gd name="T14" fmla="*/ 23 w 198"/>
              <a:gd name="T15" fmla="*/ 34 h 139"/>
              <a:gd name="T16" fmla="*/ 27 w 198"/>
              <a:gd name="T17" fmla="*/ 39 h 139"/>
              <a:gd name="T18" fmla="*/ 29 w 198"/>
              <a:gd name="T19" fmla="*/ 44 h 139"/>
              <a:gd name="T20" fmla="*/ 32 w 198"/>
              <a:gd name="T21" fmla="*/ 52 h 139"/>
              <a:gd name="T22" fmla="*/ 34 w 198"/>
              <a:gd name="T23" fmla="*/ 60 h 139"/>
              <a:gd name="T24" fmla="*/ 37 w 198"/>
              <a:gd name="T25" fmla="*/ 70 h 139"/>
              <a:gd name="T26" fmla="*/ 39 w 198"/>
              <a:gd name="T27" fmla="*/ 78 h 139"/>
              <a:gd name="T28" fmla="*/ 41 w 198"/>
              <a:gd name="T29" fmla="*/ 84 h 139"/>
              <a:gd name="T30" fmla="*/ 41 w 198"/>
              <a:gd name="T31" fmla="*/ 93 h 139"/>
              <a:gd name="T32" fmla="*/ 41 w 198"/>
              <a:gd name="T33" fmla="*/ 101 h 139"/>
              <a:gd name="T34" fmla="*/ 42 w 198"/>
              <a:gd name="T35" fmla="*/ 107 h 139"/>
              <a:gd name="T36" fmla="*/ 42 w 198"/>
              <a:gd name="T37" fmla="*/ 113 h 139"/>
              <a:gd name="T38" fmla="*/ 42 w 198"/>
              <a:gd name="T39" fmla="*/ 121 h 139"/>
              <a:gd name="T40" fmla="*/ 43 w 198"/>
              <a:gd name="T41" fmla="*/ 130 h 139"/>
              <a:gd name="T42" fmla="*/ 43 w 198"/>
              <a:gd name="T43" fmla="*/ 139 h 139"/>
              <a:gd name="T44" fmla="*/ 48 w 198"/>
              <a:gd name="T45" fmla="*/ 134 h 139"/>
              <a:gd name="T46" fmla="*/ 56 w 198"/>
              <a:gd name="T47" fmla="*/ 129 h 139"/>
              <a:gd name="T48" fmla="*/ 62 w 198"/>
              <a:gd name="T49" fmla="*/ 125 h 139"/>
              <a:gd name="T50" fmla="*/ 69 w 198"/>
              <a:gd name="T51" fmla="*/ 119 h 139"/>
              <a:gd name="T52" fmla="*/ 76 w 198"/>
              <a:gd name="T53" fmla="*/ 115 h 139"/>
              <a:gd name="T54" fmla="*/ 82 w 198"/>
              <a:gd name="T55" fmla="*/ 112 h 139"/>
              <a:gd name="T56" fmla="*/ 88 w 198"/>
              <a:gd name="T57" fmla="*/ 107 h 139"/>
              <a:gd name="T58" fmla="*/ 96 w 198"/>
              <a:gd name="T59" fmla="*/ 104 h 139"/>
              <a:gd name="T60" fmla="*/ 105 w 198"/>
              <a:gd name="T61" fmla="*/ 101 h 139"/>
              <a:gd name="T62" fmla="*/ 112 w 198"/>
              <a:gd name="T63" fmla="*/ 97 h 139"/>
              <a:gd name="T64" fmla="*/ 121 w 198"/>
              <a:gd name="T65" fmla="*/ 96 h 139"/>
              <a:gd name="T66" fmla="*/ 130 w 198"/>
              <a:gd name="T67" fmla="*/ 93 h 139"/>
              <a:gd name="T68" fmla="*/ 138 w 198"/>
              <a:gd name="T69" fmla="*/ 90 h 139"/>
              <a:gd name="T70" fmla="*/ 149 w 198"/>
              <a:gd name="T71" fmla="*/ 89 h 139"/>
              <a:gd name="T72" fmla="*/ 159 w 198"/>
              <a:gd name="T73" fmla="*/ 87 h 139"/>
              <a:gd name="T74" fmla="*/ 171 w 198"/>
              <a:gd name="T75" fmla="*/ 84 h 139"/>
              <a:gd name="T76" fmla="*/ 181 w 198"/>
              <a:gd name="T77" fmla="*/ 83 h 139"/>
              <a:gd name="T78" fmla="*/ 189 w 198"/>
              <a:gd name="T79" fmla="*/ 83 h 139"/>
              <a:gd name="T80" fmla="*/ 198 w 198"/>
              <a:gd name="T81" fmla="*/ 83 h 139"/>
              <a:gd name="T82" fmla="*/ 198 w 198"/>
              <a:gd name="T83" fmla="*/ 81 h 139"/>
              <a:gd name="T84" fmla="*/ 6 w 198"/>
              <a:gd name="T8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39">
                <a:moveTo>
                  <a:pt x="6" y="0"/>
                </a:moveTo>
                <a:lnTo>
                  <a:pt x="0" y="0"/>
                </a:lnTo>
                <a:lnTo>
                  <a:pt x="5" y="5"/>
                </a:lnTo>
                <a:lnTo>
                  <a:pt x="10" y="11"/>
                </a:lnTo>
                <a:lnTo>
                  <a:pt x="14" y="16"/>
                </a:lnTo>
                <a:lnTo>
                  <a:pt x="16" y="23"/>
                </a:lnTo>
                <a:lnTo>
                  <a:pt x="21" y="29"/>
                </a:lnTo>
                <a:lnTo>
                  <a:pt x="23" y="34"/>
                </a:lnTo>
                <a:lnTo>
                  <a:pt x="27" y="39"/>
                </a:lnTo>
                <a:lnTo>
                  <a:pt x="29" y="44"/>
                </a:lnTo>
                <a:lnTo>
                  <a:pt x="32" y="52"/>
                </a:lnTo>
                <a:lnTo>
                  <a:pt x="34" y="60"/>
                </a:lnTo>
                <a:lnTo>
                  <a:pt x="37" y="70"/>
                </a:lnTo>
                <a:lnTo>
                  <a:pt x="39" y="78"/>
                </a:lnTo>
                <a:lnTo>
                  <a:pt x="41" y="84"/>
                </a:lnTo>
                <a:lnTo>
                  <a:pt x="41" y="93"/>
                </a:lnTo>
                <a:lnTo>
                  <a:pt x="41" y="101"/>
                </a:lnTo>
                <a:lnTo>
                  <a:pt x="42" y="107"/>
                </a:lnTo>
                <a:lnTo>
                  <a:pt x="42" y="113"/>
                </a:lnTo>
                <a:lnTo>
                  <a:pt x="42" y="121"/>
                </a:lnTo>
                <a:lnTo>
                  <a:pt x="43" y="130"/>
                </a:lnTo>
                <a:lnTo>
                  <a:pt x="43" y="139"/>
                </a:lnTo>
                <a:lnTo>
                  <a:pt x="48" y="134"/>
                </a:lnTo>
                <a:lnTo>
                  <a:pt x="56" y="129"/>
                </a:lnTo>
                <a:lnTo>
                  <a:pt x="62" y="125"/>
                </a:lnTo>
                <a:lnTo>
                  <a:pt x="69" y="119"/>
                </a:lnTo>
                <a:lnTo>
                  <a:pt x="76" y="115"/>
                </a:lnTo>
                <a:lnTo>
                  <a:pt x="82" y="112"/>
                </a:lnTo>
                <a:lnTo>
                  <a:pt x="88" y="107"/>
                </a:lnTo>
                <a:lnTo>
                  <a:pt x="96" y="104"/>
                </a:lnTo>
                <a:lnTo>
                  <a:pt x="105" y="101"/>
                </a:lnTo>
                <a:lnTo>
                  <a:pt x="112" y="97"/>
                </a:lnTo>
                <a:lnTo>
                  <a:pt x="121" y="96"/>
                </a:lnTo>
                <a:lnTo>
                  <a:pt x="130" y="93"/>
                </a:lnTo>
                <a:lnTo>
                  <a:pt x="138" y="90"/>
                </a:lnTo>
                <a:lnTo>
                  <a:pt x="149" y="89"/>
                </a:lnTo>
                <a:lnTo>
                  <a:pt x="159" y="87"/>
                </a:lnTo>
                <a:lnTo>
                  <a:pt x="171" y="84"/>
                </a:lnTo>
                <a:lnTo>
                  <a:pt x="181" y="83"/>
                </a:lnTo>
                <a:lnTo>
                  <a:pt x="189" y="83"/>
                </a:lnTo>
                <a:lnTo>
                  <a:pt x="198" y="83"/>
                </a:lnTo>
                <a:lnTo>
                  <a:pt x="198" y="81"/>
                </a:lnTo>
                <a:lnTo>
                  <a:pt x="6"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78" name="Freeform 194"/>
          <p:cNvSpPr>
            <a:spLocks/>
          </p:cNvSpPr>
          <p:nvPr/>
        </p:nvSpPr>
        <p:spPr bwMode="auto">
          <a:xfrm>
            <a:off x="6473825" y="4040188"/>
            <a:ext cx="373063" cy="231775"/>
          </a:xfrm>
          <a:custGeom>
            <a:avLst/>
            <a:gdLst>
              <a:gd name="T0" fmla="*/ 0 w 181"/>
              <a:gd name="T1" fmla="*/ 0 h 124"/>
              <a:gd name="T2" fmla="*/ 5 w 181"/>
              <a:gd name="T3" fmla="*/ 5 h 124"/>
              <a:gd name="T4" fmla="*/ 11 w 181"/>
              <a:gd name="T5" fmla="*/ 13 h 124"/>
              <a:gd name="T6" fmla="*/ 14 w 181"/>
              <a:gd name="T7" fmla="*/ 17 h 124"/>
              <a:gd name="T8" fmla="*/ 18 w 181"/>
              <a:gd name="T9" fmla="*/ 23 h 124"/>
              <a:gd name="T10" fmla="*/ 22 w 181"/>
              <a:gd name="T11" fmla="*/ 28 h 124"/>
              <a:gd name="T12" fmla="*/ 26 w 181"/>
              <a:gd name="T13" fmla="*/ 37 h 124"/>
              <a:gd name="T14" fmla="*/ 31 w 181"/>
              <a:gd name="T15" fmla="*/ 48 h 124"/>
              <a:gd name="T16" fmla="*/ 32 w 181"/>
              <a:gd name="T17" fmla="*/ 55 h 124"/>
              <a:gd name="T18" fmla="*/ 36 w 181"/>
              <a:gd name="T19" fmla="*/ 64 h 124"/>
              <a:gd name="T20" fmla="*/ 37 w 181"/>
              <a:gd name="T21" fmla="*/ 74 h 124"/>
              <a:gd name="T22" fmla="*/ 38 w 181"/>
              <a:gd name="T23" fmla="*/ 82 h 124"/>
              <a:gd name="T24" fmla="*/ 40 w 181"/>
              <a:gd name="T25" fmla="*/ 91 h 124"/>
              <a:gd name="T26" fmla="*/ 41 w 181"/>
              <a:gd name="T27" fmla="*/ 98 h 124"/>
              <a:gd name="T28" fmla="*/ 41 w 181"/>
              <a:gd name="T29" fmla="*/ 107 h 124"/>
              <a:gd name="T30" fmla="*/ 41 w 181"/>
              <a:gd name="T31" fmla="*/ 115 h 124"/>
              <a:gd name="T32" fmla="*/ 41 w 181"/>
              <a:gd name="T33" fmla="*/ 124 h 124"/>
              <a:gd name="T34" fmla="*/ 45 w 181"/>
              <a:gd name="T35" fmla="*/ 120 h 124"/>
              <a:gd name="T36" fmla="*/ 49 w 181"/>
              <a:gd name="T37" fmla="*/ 115 h 124"/>
              <a:gd name="T38" fmla="*/ 55 w 181"/>
              <a:gd name="T39" fmla="*/ 111 h 124"/>
              <a:gd name="T40" fmla="*/ 64 w 181"/>
              <a:gd name="T41" fmla="*/ 106 h 124"/>
              <a:gd name="T42" fmla="*/ 72 w 181"/>
              <a:gd name="T43" fmla="*/ 102 h 124"/>
              <a:gd name="T44" fmla="*/ 79 w 181"/>
              <a:gd name="T45" fmla="*/ 97 h 124"/>
              <a:gd name="T46" fmla="*/ 87 w 181"/>
              <a:gd name="T47" fmla="*/ 95 h 124"/>
              <a:gd name="T48" fmla="*/ 96 w 181"/>
              <a:gd name="T49" fmla="*/ 91 h 124"/>
              <a:gd name="T50" fmla="*/ 110 w 181"/>
              <a:gd name="T51" fmla="*/ 87 h 124"/>
              <a:gd name="T52" fmla="*/ 120 w 181"/>
              <a:gd name="T53" fmla="*/ 86 h 124"/>
              <a:gd name="T54" fmla="*/ 129 w 181"/>
              <a:gd name="T55" fmla="*/ 82 h 124"/>
              <a:gd name="T56" fmla="*/ 138 w 181"/>
              <a:gd name="T57" fmla="*/ 80 h 124"/>
              <a:gd name="T58" fmla="*/ 149 w 181"/>
              <a:gd name="T59" fmla="*/ 79 h 124"/>
              <a:gd name="T60" fmla="*/ 160 w 181"/>
              <a:gd name="T61" fmla="*/ 78 h 124"/>
              <a:gd name="T62" fmla="*/ 170 w 181"/>
              <a:gd name="T63" fmla="*/ 75 h 124"/>
              <a:gd name="T64" fmla="*/ 181 w 181"/>
              <a:gd name="T65" fmla="*/ 75 h 124"/>
              <a:gd name="T66" fmla="*/ 0 w 181"/>
              <a:gd name="T6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1" h="124">
                <a:moveTo>
                  <a:pt x="0" y="0"/>
                </a:moveTo>
                <a:lnTo>
                  <a:pt x="5" y="5"/>
                </a:lnTo>
                <a:lnTo>
                  <a:pt x="11" y="13"/>
                </a:lnTo>
                <a:lnTo>
                  <a:pt x="14" y="17"/>
                </a:lnTo>
                <a:lnTo>
                  <a:pt x="18" y="23"/>
                </a:lnTo>
                <a:lnTo>
                  <a:pt x="22" y="28"/>
                </a:lnTo>
                <a:lnTo>
                  <a:pt x="26" y="37"/>
                </a:lnTo>
                <a:lnTo>
                  <a:pt x="31" y="48"/>
                </a:lnTo>
                <a:lnTo>
                  <a:pt x="32" y="55"/>
                </a:lnTo>
                <a:lnTo>
                  <a:pt x="36" y="64"/>
                </a:lnTo>
                <a:lnTo>
                  <a:pt x="37" y="74"/>
                </a:lnTo>
                <a:lnTo>
                  <a:pt x="38" y="82"/>
                </a:lnTo>
                <a:lnTo>
                  <a:pt x="40" y="91"/>
                </a:lnTo>
                <a:lnTo>
                  <a:pt x="41" y="98"/>
                </a:lnTo>
                <a:lnTo>
                  <a:pt x="41" y="107"/>
                </a:lnTo>
                <a:lnTo>
                  <a:pt x="41" y="115"/>
                </a:lnTo>
                <a:lnTo>
                  <a:pt x="41" y="124"/>
                </a:lnTo>
                <a:lnTo>
                  <a:pt x="45" y="120"/>
                </a:lnTo>
                <a:lnTo>
                  <a:pt x="49" y="115"/>
                </a:lnTo>
                <a:lnTo>
                  <a:pt x="55" y="111"/>
                </a:lnTo>
                <a:lnTo>
                  <a:pt x="64" y="106"/>
                </a:lnTo>
                <a:lnTo>
                  <a:pt x="72" y="102"/>
                </a:lnTo>
                <a:lnTo>
                  <a:pt x="79" y="97"/>
                </a:lnTo>
                <a:lnTo>
                  <a:pt x="87" y="95"/>
                </a:lnTo>
                <a:lnTo>
                  <a:pt x="96" y="91"/>
                </a:lnTo>
                <a:lnTo>
                  <a:pt x="110" y="87"/>
                </a:lnTo>
                <a:lnTo>
                  <a:pt x="120" y="86"/>
                </a:lnTo>
                <a:lnTo>
                  <a:pt x="129" y="82"/>
                </a:lnTo>
                <a:lnTo>
                  <a:pt x="138" y="80"/>
                </a:lnTo>
                <a:lnTo>
                  <a:pt x="149" y="79"/>
                </a:lnTo>
                <a:lnTo>
                  <a:pt x="160" y="78"/>
                </a:lnTo>
                <a:lnTo>
                  <a:pt x="170" y="75"/>
                </a:lnTo>
                <a:lnTo>
                  <a:pt x="181" y="75"/>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79" name="Freeform 195"/>
          <p:cNvSpPr>
            <a:spLocks/>
          </p:cNvSpPr>
          <p:nvPr/>
        </p:nvSpPr>
        <p:spPr bwMode="auto">
          <a:xfrm>
            <a:off x="6486525" y="4040188"/>
            <a:ext cx="342900" cy="215900"/>
          </a:xfrm>
          <a:custGeom>
            <a:avLst/>
            <a:gdLst>
              <a:gd name="T0" fmla="*/ 0 w 166"/>
              <a:gd name="T1" fmla="*/ 0 h 116"/>
              <a:gd name="T2" fmla="*/ 5 w 166"/>
              <a:gd name="T3" fmla="*/ 5 h 116"/>
              <a:gd name="T4" fmla="*/ 11 w 166"/>
              <a:gd name="T5" fmla="*/ 13 h 116"/>
              <a:gd name="T6" fmla="*/ 13 w 166"/>
              <a:gd name="T7" fmla="*/ 17 h 116"/>
              <a:gd name="T8" fmla="*/ 17 w 166"/>
              <a:gd name="T9" fmla="*/ 22 h 116"/>
              <a:gd name="T10" fmla="*/ 21 w 166"/>
              <a:gd name="T11" fmla="*/ 28 h 116"/>
              <a:gd name="T12" fmla="*/ 26 w 166"/>
              <a:gd name="T13" fmla="*/ 36 h 116"/>
              <a:gd name="T14" fmla="*/ 28 w 166"/>
              <a:gd name="T15" fmla="*/ 46 h 116"/>
              <a:gd name="T16" fmla="*/ 31 w 166"/>
              <a:gd name="T17" fmla="*/ 54 h 116"/>
              <a:gd name="T18" fmla="*/ 32 w 166"/>
              <a:gd name="T19" fmla="*/ 60 h 116"/>
              <a:gd name="T20" fmla="*/ 36 w 166"/>
              <a:gd name="T21" fmla="*/ 72 h 116"/>
              <a:gd name="T22" fmla="*/ 37 w 166"/>
              <a:gd name="T23" fmla="*/ 79 h 116"/>
              <a:gd name="T24" fmla="*/ 37 w 166"/>
              <a:gd name="T25" fmla="*/ 86 h 116"/>
              <a:gd name="T26" fmla="*/ 37 w 166"/>
              <a:gd name="T27" fmla="*/ 95 h 116"/>
              <a:gd name="T28" fmla="*/ 37 w 166"/>
              <a:gd name="T29" fmla="*/ 102 h 116"/>
              <a:gd name="T30" fmla="*/ 37 w 166"/>
              <a:gd name="T31" fmla="*/ 109 h 116"/>
              <a:gd name="T32" fmla="*/ 37 w 166"/>
              <a:gd name="T33" fmla="*/ 116 h 116"/>
              <a:gd name="T34" fmla="*/ 43 w 166"/>
              <a:gd name="T35" fmla="*/ 111 h 116"/>
              <a:gd name="T36" fmla="*/ 48 w 166"/>
              <a:gd name="T37" fmla="*/ 110 h 116"/>
              <a:gd name="T38" fmla="*/ 53 w 166"/>
              <a:gd name="T39" fmla="*/ 105 h 116"/>
              <a:gd name="T40" fmla="*/ 58 w 166"/>
              <a:gd name="T41" fmla="*/ 102 h 116"/>
              <a:gd name="T42" fmla="*/ 67 w 166"/>
              <a:gd name="T43" fmla="*/ 97 h 116"/>
              <a:gd name="T44" fmla="*/ 76 w 166"/>
              <a:gd name="T45" fmla="*/ 93 h 116"/>
              <a:gd name="T46" fmla="*/ 83 w 166"/>
              <a:gd name="T47" fmla="*/ 91 h 116"/>
              <a:gd name="T48" fmla="*/ 90 w 166"/>
              <a:gd name="T49" fmla="*/ 87 h 116"/>
              <a:gd name="T50" fmla="*/ 99 w 166"/>
              <a:gd name="T51" fmla="*/ 86 h 116"/>
              <a:gd name="T52" fmla="*/ 105 w 166"/>
              <a:gd name="T53" fmla="*/ 83 h 116"/>
              <a:gd name="T54" fmla="*/ 113 w 166"/>
              <a:gd name="T55" fmla="*/ 80 h 116"/>
              <a:gd name="T56" fmla="*/ 122 w 166"/>
              <a:gd name="T57" fmla="*/ 79 h 116"/>
              <a:gd name="T58" fmla="*/ 131 w 166"/>
              <a:gd name="T59" fmla="*/ 77 h 116"/>
              <a:gd name="T60" fmla="*/ 141 w 166"/>
              <a:gd name="T61" fmla="*/ 75 h 116"/>
              <a:gd name="T62" fmla="*/ 149 w 166"/>
              <a:gd name="T63" fmla="*/ 74 h 116"/>
              <a:gd name="T64" fmla="*/ 158 w 166"/>
              <a:gd name="T65" fmla="*/ 73 h 116"/>
              <a:gd name="T66" fmla="*/ 166 w 166"/>
              <a:gd name="T67" fmla="*/ 73 h 116"/>
              <a:gd name="T68" fmla="*/ 0 w 166"/>
              <a:gd name="T6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16">
                <a:moveTo>
                  <a:pt x="0" y="0"/>
                </a:moveTo>
                <a:lnTo>
                  <a:pt x="5" y="5"/>
                </a:lnTo>
                <a:lnTo>
                  <a:pt x="11" y="13"/>
                </a:lnTo>
                <a:lnTo>
                  <a:pt x="13" y="17"/>
                </a:lnTo>
                <a:lnTo>
                  <a:pt x="17" y="22"/>
                </a:lnTo>
                <a:lnTo>
                  <a:pt x="21" y="28"/>
                </a:lnTo>
                <a:lnTo>
                  <a:pt x="26" y="36"/>
                </a:lnTo>
                <a:lnTo>
                  <a:pt x="28" y="46"/>
                </a:lnTo>
                <a:lnTo>
                  <a:pt x="31" y="54"/>
                </a:lnTo>
                <a:lnTo>
                  <a:pt x="32" y="60"/>
                </a:lnTo>
                <a:lnTo>
                  <a:pt x="36" y="72"/>
                </a:lnTo>
                <a:lnTo>
                  <a:pt x="37" y="79"/>
                </a:lnTo>
                <a:lnTo>
                  <a:pt x="37" y="86"/>
                </a:lnTo>
                <a:lnTo>
                  <a:pt x="37" y="95"/>
                </a:lnTo>
                <a:lnTo>
                  <a:pt x="37" y="102"/>
                </a:lnTo>
                <a:lnTo>
                  <a:pt x="37" y="109"/>
                </a:lnTo>
                <a:lnTo>
                  <a:pt x="37" y="116"/>
                </a:lnTo>
                <a:lnTo>
                  <a:pt x="43" y="111"/>
                </a:lnTo>
                <a:lnTo>
                  <a:pt x="48" y="110"/>
                </a:lnTo>
                <a:lnTo>
                  <a:pt x="53" y="105"/>
                </a:lnTo>
                <a:lnTo>
                  <a:pt x="58" y="102"/>
                </a:lnTo>
                <a:lnTo>
                  <a:pt x="67" y="97"/>
                </a:lnTo>
                <a:lnTo>
                  <a:pt x="76" y="93"/>
                </a:lnTo>
                <a:lnTo>
                  <a:pt x="83" y="91"/>
                </a:lnTo>
                <a:lnTo>
                  <a:pt x="90" y="87"/>
                </a:lnTo>
                <a:lnTo>
                  <a:pt x="99" y="86"/>
                </a:lnTo>
                <a:lnTo>
                  <a:pt x="105" y="83"/>
                </a:lnTo>
                <a:lnTo>
                  <a:pt x="113" y="80"/>
                </a:lnTo>
                <a:lnTo>
                  <a:pt x="122" y="79"/>
                </a:lnTo>
                <a:lnTo>
                  <a:pt x="131" y="77"/>
                </a:lnTo>
                <a:lnTo>
                  <a:pt x="141" y="75"/>
                </a:lnTo>
                <a:lnTo>
                  <a:pt x="149" y="74"/>
                </a:lnTo>
                <a:lnTo>
                  <a:pt x="158" y="73"/>
                </a:lnTo>
                <a:lnTo>
                  <a:pt x="166" y="7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80" name="Freeform 196"/>
          <p:cNvSpPr>
            <a:spLocks/>
          </p:cNvSpPr>
          <p:nvPr/>
        </p:nvSpPr>
        <p:spPr bwMode="auto">
          <a:xfrm>
            <a:off x="5689600" y="4019550"/>
            <a:ext cx="1168400" cy="1189038"/>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nvGrpSpPr>
          <p:cNvPr id="656581" name="Group 197"/>
          <p:cNvGrpSpPr>
            <a:grpSpLocks/>
          </p:cNvGrpSpPr>
          <p:nvPr/>
        </p:nvGrpSpPr>
        <p:grpSpPr bwMode="auto">
          <a:xfrm>
            <a:off x="5816600" y="4119563"/>
            <a:ext cx="1201738" cy="1217612"/>
            <a:chOff x="3037" y="2630"/>
            <a:chExt cx="583" cy="652"/>
          </a:xfrm>
        </p:grpSpPr>
        <p:sp>
          <p:nvSpPr>
            <p:cNvPr id="656582" name="Freeform 198"/>
            <p:cNvSpPr>
              <a:spLocks/>
            </p:cNvSpPr>
            <p:nvPr/>
          </p:nvSpPr>
          <p:spPr bwMode="auto">
            <a:xfrm>
              <a:off x="3052" y="2646"/>
              <a:ext cx="568" cy="636"/>
            </a:xfrm>
            <a:custGeom>
              <a:avLst/>
              <a:gdLst>
                <a:gd name="T0" fmla="*/ 376 w 568"/>
                <a:gd name="T1" fmla="*/ 0 h 636"/>
                <a:gd name="T2" fmla="*/ 0 w 568"/>
                <a:gd name="T3" fmla="*/ 0 h 636"/>
                <a:gd name="T4" fmla="*/ 0 w 568"/>
                <a:gd name="T5" fmla="*/ 635 h 636"/>
                <a:gd name="T6" fmla="*/ 568 w 568"/>
                <a:gd name="T7" fmla="*/ 636 h 636"/>
                <a:gd name="T8" fmla="*/ 568 w 568"/>
                <a:gd name="T9" fmla="*/ 82 h 636"/>
                <a:gd name="T10" fmla="*/ 376 w 568"/>
                <a:gd name="T11" fmla="*/ 0 h 636"/>
              </a:gdLst>
              <a:ahLst/>
              <a:cxnLst>
                <a:cxn ang="0">
                  <a:pos x="T0" y="T1"/>
                </a:cxn>
                <a:cxn ang="0">
                  <a:pos x="T2" y="T3"/>
                </a:cxn>
                <a:cxn ang="0">
                  <a:pos x="T4" y="T5"/>
                </a:cxn>
                <a:cxn ang="0">
                  <a:pos x="T6" y="T7"/>
                </a:cxn>
                <a:cxn ang="0">
                  <a:pos x="T8" y="T9"/>
                </a:cxn>
                <a:cxn ang="0">
                  <a:pos x="T10" y="T11"/>
                </a:cxn>
              </a:cxnLst>
              <a:rect l="0" t="0" r="r" b="b"/>
              <a:pathLst>
                <a:path w="568" h="636">
                  <a:moveTo>
                    <a:pt x="376" y="0"/>
                  </a:moveTo>
                  <a:lnTo>
                    <a:pt x="0" y="0"/>
                  </a:lnTo>
                  <a:lnTo>
                    <a:pt x="0" y="635"/>
                  </a:lnTo>
                  <a:lnTo>
                    <a:pt x="568" y="636"/>
                  </a:lnTo>
                  <a:lnTo>
                    <a:pt x="568" y="82"/>
                  </a:lnTo>
                  <a:lnTo>
                    <a:pt x="376"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583" name="Freeform 199"/>
            <p:cNvSpPr>
              <a:spLocks/>
            </p:cNvSpPr>
            <p:nvPr/>
          </p:nvSpPr>
          <p:spPr bwMode="auto">
            <a:xfrm>
              <a:off x="3037" y="2630"/>
              <a:ext cx="568" cy="637"/>
            </a:xfrm>
            <a:custGeom>
              <a:avLst/>
              <a:gdLst>
                <a:gd name="T0" fmla="*/ 375 w 568"/>
                <a:gd name="T1" fmla="*/ 0 h 637"/>
                <a:gd name="T2" fmla="*/ 0 w 568"/>
                <a:gd name="T3" fmla="*/ 0 h 637"/>
                <a:gd name="T4" fmla="*/ 0 w 568"/>
                <a:gd name="T5" fmla="*/ 636 h 637"/>
                <a:gd name="T6" fmla="*/ 568 w 568"/>
                <a:gd name="T7" fmla="*/ 637 h 637"/>
                <a:gd name="T8" fmla="*/ 568 w 568"/>
                <a:gd name="T9" fmla="*/ 82 h 637"/>
                <a:gd name="T10" fmla="*/ 375 w 568"/>
                <a:gd name="T11" fmla="*/ 0 h 637"/>
              </a:gdLst>
              <a:ahLst/>
              <a:cxnLst>
                <a:cxn ang="0">
                  <a:pos x="T0" y="T1"/>
                </a:cxn>
                <a:cxn ang="0">
                  <a:pos x="T2" y="T3"/>
                </a:cxn>
                <a:cxn ang="0">
                  <a:pos x="T4" y="T5"/>
                </a:cxn>
                <a:cxn ang="0">
                  <a:pos x="T6" y="T7"/>
                </a:cxn>
                <a:cxn ang="0">
                  <a:pos x="T8" y="T9"/>
                </a:cxn>
                <a:cxn ang="0">
                  <a:pos x="T10" y="T11"/>
                </a:cxn>
              </a:cxnLst>
              <a:rect l="0" t="0" r="r" b="b"/>
              <a:pathLst>
                <a:path w="568" h="637">
                  <a:moveTo>
                    <a:pt x="375" y="0"/>
                  </a:moveTo>
                  <a:lnTo>
                    <a:pt x="0" y="0"/>
                  </a:lnTo>
                  <a:lnTo>
                    <a:pt x="0" y="636"/>
                  </a:lnTo>
                  <a:lnTo>
                    <a:pt x="568" y="637"/>
                  </a:lnTo>
                  <a:lnTo>
                    <a:pt x="568" y="82"/>
                  </a:lnTo>
                  <a:lnTo>
                    <a:pt x="375"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584" name="Freeform 200"/>
            <p:cNvSpPr>
              <a:spLocks/>
            </p:cNvSpPr>
            <p:nvPr/>
          </p:nvSpPr>
          <p:spPr bwMode="auto">
            <a:xfrm>
              <a:off x="3037" y="2630"/>
              <a:ext cx="568" cy="637"/>
            </a:xfrm>
            <a:custGeom>
              <a:avLst/>
              <a:gdLst>
                <a:gd name="T0" fmla="*/ 375 w 568"/>
                <a:gd name="T1" fmla="*/ 0 h 637"/>
                <a:gd name="T2" fmla="*/ 0 w 568"/>
                <a:gd name="T3" fmla="*/ 0 h 637"/>
                <a:gd name="T4" fmla="*/ 0 w 568"/>
                <a:gd name="T5" fmla="*/ 636 h 637"/>
                <a:gd name="T6" fmla="*/ 568 w 568"/>
                <a:gd name="T7" fmla="*/ 637 h 637"/>
                <a:gd name="T8" fmla="*/ 568 w 568"/>
                <a:gd name="T9" fmla="*/ 82 h 637"/>
                <a:gd name="T10" fmla="*/ 375 w 568"/>
                <a:gd name="T11" fmla="*/ 0 h 637"/>
              </a:gdLst>
              <a:ahLst/>
              <a:cxnLst>
                <a:cxn ang="0">
                  <a:pos x="T0" y="T1"/>
                </a:cxn>
                <a:cxn ang="0">
                  <a:pos x="T2" y="T3"/>
                </a:cxn>
                <a:cxn ang="0">
                  <a:pos x="T4" y="T5"/>
                </a:cxn>
                <a:cxn ang="0">
                  <a:pos x="T6" y="T7"/>
                </a:cxn>
                <a:cxn ang="0">
                  <a:pos x="T8" y="T9"/>
                </a:cxn>
                <a:cxn ang="0">
                  <a:pos x="T10" y="T11"/>
                </a:cxn>
              </a:cxnLst>
              <a:rect l="0" t="0" r="r" b="b"/>
              <a:pathLst>
                <a:path w="568" h="637">
                  <a:moveTo>
                    <a:pt x="375" y="0"/>
                  </a:moveTo>
                  <a:lnTo>
                    <a:pt x="0" y="0"/>
                  </a:lnTo>
                  <a:lnTo>
                    <a:pt x="0" y="636"/>
                  </a:lnTo>
                  <a:lnTo>
                    <a:pt x="568" y="637"/>
                  </a:lnTo>
                  <a:lnTo>
                    <a:pt x="568" y="82"/>
                  </a:lnTo>
                  <a:lnTo>
                    <a:pt x="375" y="0"/>
                  </a:lnTo>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sp>
        <p:nvSpPr>
          <p:cNvPr id="656585" name="Freeform 201"/>
          <p:cNvSpPr>
            <a:spLocks/>
          </p:cNvSpPr>
          <p:nvPr/>
        </p:nvSpPr>
        <p:spPr bwMode="auto">
          <a:xfrm>
            <a:off x="6580188" y="4151313"/>
            <a:ext cx="407987" cy="260350"/>
          </a:xfrm>
          <a:custGeom>
            <a:avLst/>
            <a:gdLst>
              <a:gd name="T0" fmla="*/ 6 w 198"/>
              <a:gd name="T1" fmla="*/ 0 h 139"/>
              <a:gd name="T2" fmla="*/ 0 w 198"/>
              <a:gd name="T3" fmla="*/ 0 h 139"/>
              <a:gd name="T4" fmla="*/ 5 w 198"/>
              <a:gd name="T5" fmla="*/ 5 h 139"/>
              <a:gd name="T6" fmla="*/ 10 w 198"/>
              <a:gd name="T7" fmla="*/ 12 h 139"/>
              <a:gd name="T8" fmla="*/ 14 w 198"/>
              <a:gd name="T9" fmla="*/ 17 h 139"/>
              <a:gd name="T10" fmla="*/ 17 w 198"/>
              <a:gd name="T11" fmla="*/ 23 h 139"/>
              <a:gd name="T12" fmla="*/ 22 w 198"/>
              <a:gd name="T13" fmla="*/ 29 h 139"/>
              <a:gd name="T14" fmla="*/ 23 w 198"/>
              <a:gd name="T15" fmla="*/ 35 h 139"/>
              <a:gd name="T16" fmla="*/ 27 w 198"/>
              <a:gd name="T17" fmla="*/ 40 h 139"/>
              <a:gd name="T18" fmla="*/ 29 w 198"/>
              <a:gd name="T19" fmla="*/ 45 h 139"/>
              <a:gd name="T20" fmla="*/ 32 w 198"/>
              <a:gd name="T21" fmla="*/ 52 h 139"/>
              <a:gd name="T22" fmla="*/ 35 w 198"/>
              <a:gd name="T23" fmla="*/ 60 h 139"/>
              <a:gd name="T24" fmla="*/ 37 w 198"/>
              <a:gd name="T25" fmla="*/ 70 h 139"/>
              <a:gd name="T26" fmla="*/ 40 w 198"/>
              <a:gd name="T27" fmla="*/ 78 h 139"/>
              <a:gd name="T28" fmla="*/ 41 w 198"/>
              <a:gd name="T29" fmla="*/ 84 h 139"/>
              <a:gd name="T30" fmla="*/ 41 w 198"/>
              <a:gd name="T31" fmla="*/ 93 h 139"/>
              <a:gd name="T32" fmla="*/ 41 w 198"/>
              <a:gd name="T33" fmla="*/ 101 h 139"/>
              <a:gd name="T34" fmla="*/ 42 w 198"/>
              <a:gd name="T35" fmla="*/ 107 h 139"/>
              <a:gd name="T36" fmla="*/ 42 w 198"/>
              <a:gd name="T37" fmla="*/ 114 h 139"/>
              <a:gd name="T38" fmla="*/ 42 w 198"/>
              <a:gd name="T39" fmla="*/ 121 h 139"/>
              <a:gd name="T40" fmla="*/ 44 w 198"/>
              <a:gd name="T41" fmla="*/ 130 h 139"/>
              <a:gd name="T42" fmla="*/ 44 w 198"/>
              <a:gd name="T43" fmla="*/ 139 h 139"/>
              <a:gd name="T44" fmla="*/ 49 w 198"/>
              <a:gd name="T45" fmla="*/ 134 h 139"/>
              <a:gd name="T46" fmla="*/ 56 w 198"/>
              <a:gd name="T47" fmla="*/ 129 h 139"/>
              <a:gd name="T48" fmla="*/ 63 w 198"/>
              <a:gd name="T49" fmla="*/ 125 h 139"/>
              <a:gd name="T50" fmla="*/ 69 w 198"/>
              <a:gd name="T51" fmla="*/ 119 h 139"/>
              <a:gd name="T52" fmla="*/ 77 w 198"/>
              <a:gd name="T53" fmla="*/ 115 h 139"/>
              <a:gd name="T54" fmla="*/ 82 w 198"/>
              <a:gd name="T55" fmla="*/ 113 h 139"/>
              <a:gd name="T56" fmla="*/ 88 w 198"/>
              <a:gd name="T57" fmla="*/ 107 h 139"/>
              <a:gd name="T58" fmla="*/ 96 w 198"/>
              <a:gd name="T59" fmla="*/ 105 h 139"/>
              <a:gd name="T60" fmla="*/ 105 w 198"/>
              <a:gd name="T61" fmla="*/ 101 h 139"/>
              <a:gd name="T62" fmla="*/ 113 w 198"/>
              <a:gd name="T63" fmla="*/ 97 h 139"/>
              <a:gd name="T64" fmla="*/ 121 w 198"/>
              <a:gd name="T65" fmla="*/ 96 h 139"/>
              <a:gd name="T66" fmla="*/ 130 w 198"/>
              <a:gd name="T67" fmla="*/ 93 h 139"/>
              <a:gd name="T68" fmla="*/ 138 w 198"/>
              <a:gd name="T69" fmla="*/ 91 h 139"/>
              <a:gd name="T70" fmla="*/ 150 w 198"/>
              <a:gd name="T71" fmla="*/ 89 h 139"/>
              <a:gd name="T72" fmla="*/ 160 w 198"/>
              <a:gd name="T73" fmla="*/ 87 h 139"/>
              <a:gd name="T74" fmla="*/ 171 w 198"/>
              <a:gd name="T75" fmla="*/ 84 h 139"/>
              <a:gd name="T76" fmla="*/ 182 w 198"/>
              <a:gd name="T77" fmla="*/ 83 h 139"/>
              <a:gd name="T78" fmla="*/ 189 w 198"/>
              <a:gd name="T79" fmla="*/ 83 h 139"/>
              <a:gd name="T80" fmla="*/ 198 w 198"/>
              <a:gd name="T81" fmla="*/ 83 h 139"/>
              <a:gd name="T82" fmla="*/ 198 w 198"/>
              <a:gd name="T83" fmla="*/ 82 h 139"/>
              <a:gd name="T84" fmla="*/ 6 w 198"/>
              <a:gd name="T8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39">
                <a:moveTo>
                  <a:pt x="6" y="0"/>
                </a:moveTo>
                <a:lnTo>
                  <a:pt x="0" y="0"/>
                </a:lnTo>
                <a:lnTo>
                  <a:pt x="5" y="5"/>
                </a:lnTo>
                <a:lnTo>
                  <a:pt x="10" y="12"/>
                </a:lnTo>
                <a:lnTo>
                  <a:pt x="14" y="17"/>
                </a:lnTo>
                <a:lnTo>
                  <a:pt x="17" y="23"/>
                </a:lnTo>
                <a:lnTo>
                  <a:pt x="22" y="29"/>
                </a:lnTo>
                <a:lnTo>
                  <a:pt x="23" y="35"/>
                </a:lnTo>
                <a:lnTo>
                  <a:pt x="27" y="40"/>
                </a:lnTo>
                <a:lnTo>
                  <a:pt x="29" y="45"/>
                </a:lnTo>
                <a:lnTo>
                  <a:pt x="32" y="52"/>
                </a:lnTo>
                <a:lnTo>
                  <a:pt x="35" y="60"/>
                </a:lnTo>
                <a:lnTo>
                  <a:pt x="37" y="70"/>
                </a:lnTo>
                <a:lnTo>
                  <a:pt x="40" y="78"/>
                </a:lnTo>
                <a:lnTo>
                  <a:pt x="41" y="84"/>
                </a:lnTo>
                <a:lnTo>
                  <a:pt x="41" y="93"/>
                </a:lnTo>
                <a:lnTo>
                  <a:pt x="41" y="101"/>
                </a:lnTo>
                <a:lnTo>
                  <a:pt x="42" y="107"/>
                </a:lnTo>
                <a:lnTo>
                  <a:pt x="42" y="114"/>
                </a:lnTo>
                <a:lnTo>
                  <a:pt x="42" y="121"/>
                </a:lnTo>
                <a:lnTo>
                  <a:pt x="44" y="130"/>
                </a:lnTo>
                <a:lnTo>
                  <a:pt x="44" y="139"/>
                </a:lnTo>
                <a:lnTo>
                  <a:pt x="49" y="134"/>
                </a:lnTo>
                <a:lnTo>
                  <a:pt x="56" y="129"/>
                </a:lnTo>
                <a:lnTo>
                  <a:pt x="63" y="125"/>
                </a:lnTo>
                <a:lnTo>
                  <a:pt x="69" y="119"/>
                </a:lnTo>
                <a:lnTo>
                  <a:pt x="77" y="115"/>
                </a:lnTo>
                <a:lnTo>
                  <a:pt x="82" y="113"/>
                </a:lnTo>
                <a:lnTo>
                  <a:pt x="88" y="107"/>
                </a:lnTo>
                <a:lnTo>
                  <a:pt x="96" y="105"/>
                </a:lnTo>
                <a:lnTo>
                  <a:pt x="105" y="101"/>
                </a:lnTo>
                <a:lnTo>
                  <a:pt x="113" y="97"/>
                </a:lnTo>
                <a:lnTo>
                  <a:pt x="121" y="96"/>
                </a:lnTo>
                <a:lnTo>
                  <a:pt x="130" y="93"/>
                </a:lnTo>
                <a:lnTo>
                  <a:pt x="138" y="91"/>
                </a:lnTo>
                <a:lnTo>
                  <a:pt x="150" y="89"/>
                </a:lnTo>
                <a:lnTo>
                  <a:pt x="160" y="87"/>
                </a:lnTo>
                <a:lnTo>
                  <a:pt x="171" y="84"/>
                </a:lnTo>
                <a:lnTo>
                  <a:pt x="182" y="83"/>
                </a:lnTo>
                <a:lnTo>
                  <a:pt x="189" y="83"/>
                </a:lnTo>
                <a:lnTo>
                  <a:pt x="198" y="83"/>
                </a:lnTo>
                <a:lnTo>
                  <a:pt x="198" y="82"/>
                </a:lnTo>
                <a:lnTo>
                  <a:pt x="6"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86" name="Freeform 202"/>
          <p:cNvSpPr>
            <a:spLocks/>
          </p:cNvSpPr>
          <p:nvPr/>
        </p:nvSpPr>
        <p:spPr bwMode="auto">
          <a:xfrm>
            <a:off x="6600825" y="4154488"/>
            <a:ext cx="374650" cy="230187"/>
          </a:xfrm>
          <a:custGeom>
            <a:avLst/>
            <a:gdLst>
              <a:gd name="T0" fmla="*/ 0 w 182"/>
              <a:gd name="T1" fmla="*/ 0 h 124"/>
              <a:gd name="T2" fmla="*/ 5 w 182"/>
              <a:gd name="T3" fmla="*/ 5 h 124"/>
              <a:gd name="T4" fmla="*/ 12 w 182"/>
              <a:gd name="T5" fmla="*/ 13 h 124"/>
              <a:gd name="T6" fmla="*/ 14 w 182"/>
              <a:gd name="T7" fmla="*/ 17 h 124"/>
              <a:gd name="T8" fmla="*/ 18 w 182"/>
              <a:gd name="T9" fmla="*/ 23 h 124"/>
              <a:gd name="T10" fmla="*/ 22 w 182"/>
              <a:gd name="T11" fmla="*/ 28 h 124"/>
              <a:gd name="T12" fmla="*/ 26 w 182"/>
              <a:gd name="T13" fmla="*/ 37 h 124"/>
              <a:gd name="T14" fmla="*/ 31 w 182"/>
              <a:gd name="T15" fmla="*/ 49 h 124"/>
              <a:gd name="T16" fmla="*/ 32 w 182"/>
              <a:gd name="T17" fmla="*/ 55 h 124"/>
              <a:gd name="T18" fmla="*/ 36 w 182"/>
              <a:gd name="T19" fmla="*/ 64 h 124"/>
              <a:gd name="T20" fmla="*/ 37 w 182"/>
              <a:gd name="T21" fmla="*/ 74 h 124"/>
              <a:gd name="T22" fmla="*/ 39 w 182"/>
              <a:gd name="T23" fmla="*/ 82 h 124"/>
              <a:gd name="T24" fmla="*/ 40 w 182"/>
              <a:gd name="T25" fmla="*/ 91 h 124"/>
              <a:gd name="T26" fmla="*/ 41 w 182"/>
              <a:gd name="T27" fmla="*/ 99 h 124"/>
              <a:gd name="T28" fmla="*/ 41 w 182"/>
              <a:gd name="T29" fmla="*/ 108 h 124"/>
              <a:gd name="T30" fmla="*/ 41 w 182"/>
              <a:gd name="T31" fmla="*/ 115 h 124"/>
              <a:gd name="T32" fmla="*/ 41 w 182"/>
              <a:gd name="T33" fmla="*/ 124 h 124"/>
              <a:gd name="T34" fmla="*/ 45 w 182"/>
              <a:gd name="T35" fmla="*/ 120 h 124"/>
              <a:gd name="T36" fmla="*/ 49 w 182"/>
              <a:gd name="T37" fmla="*/ 115 h 124"/>
              <a:gd name="T38" fmla="*/ 55 w 182"/>
              <a:gd name="T39" fmla="*/ 112 h 124"/>
              <a:gd name="T40" fmla="*/ 64 w 182"/>
              <a:gd name="T41" fmla="*/ 106 h 124"/>
              <a:gd name="T42" fmla="*/ 72 w 182"/>
              <a:gd name="T43" fmla="*/ 103 h 124"/>
              <a:gd name="T44" fmla="*/ 80 w 182"/>
              <a:gd name="T45" fmla="*/ 97 h 124"/>
              <a:gd name="T46" fmla="*/ 87 w 182"/>
              <a:gd name="T47" fmla="*/ 95 h 124"/>
              <a:gd name="T48" fmla="*/ 96 w 182"/>
              <a:gd name="T49" fmla="*/ 91 h 124"/>
              <a:gd name="T50" fmla="*/ 110 w 182"/>
              <a:gd name="T51" fmla="*/ 87 h 124"/>
              <a:gd name="T52" fmla="*/ 120 w 182"/>
              <a:gd name="T53" fmla="*/ 86 h 124"/>
              <a:gd name="T54" fmla="*/ 129 w 182"/>
              <a:gd name="T55" fmla="*/ 82 h 124"/>
              <a:gd name="T56" fmla="*/ 138 w 182"/>
              <a:gd name="T57" fmla="*/ 81 h 124"/>
              <a:gd name="T58" fmla="*/ 150 w 182"/>
              <a:gd name="T59" fmla="*/ 80 h 124"/>
              <a:gd name="T60" fmla="*/ 160 w 182"/>
              <a:gd name="T61" fmla="*/ 78 h 124"/>
              <a:gd name="T62" fmla="*/ 170 w 182"/>
              <a:gd name="T63" fmla="*/ 76 h 124"/>
              <a:gd name="T64" fmla="*/ 182 w 182"/>
              <a:gd name="T65" fmla="*/ 76 h 124"/>
              <a:gd name="T66" fmla="*/ 0 w 182"/>
              <a:gd name="T6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2" h="124">
                <a:moveTo>
                  <a:pt x="0" y="0"/>
                </a:moveTo>
                <a:lnTo>
                  <a:pt x="5" y="5"/>
                </a:lnTo>
                <a:lnTo>
                  <a:pt x="12" y="13"/>
                </a:lnTo>
                <a:lnTo>
                  <a:pt x="14" y="17"/>
                </a:lnTo>
                <a:lnTo>
                  <a:pt x="18" y="23"/>
                </a:lnTo>
                <a:lnTo>
                  <a:pt x="22" y="28"/>
                </a:lnTo>
                <a:lnTo>
                  <a:pt x="26" y="37"/>
                </a:lnTo>
                <a:lnTo>
                  <a:pt x="31" y="49"/>
                </a:lnTo>
                <a:lnTo>
                  <a:pt x="32" y="55"/>
                </a:lnTo>
                <a:lnTo>
                  <a:pt x="36" y="64"/>
                </a:lnTo>
                <a:lnTo>
                  <a:pt x="37" y="74"/>
                </a:lnTo>
                <a:lnTo>
                  <a:pt x="39" y="82"/>
                </a:lnTo>
                <a:lnTo>
                  <a:pt x="40" y="91"/>
                </a:lnTo>
                <a:lnTo>
                  <a:pt x="41" y="99"/>
                </a:lnTo>
                <a:lnTo>
                  <a:pt x="41" y="108"/>
                </a:lnTo>
                <a:lnTo>
                  <a:pt x="41" y="115"/>
                </a:lnTo>
                <a:lnTo>
                  <a:pt x="41" y="124"/>
                </a:lnTo>
                <a:lnTo>
                  <a:pt x="45" y="120"/>
                </a:lnTo>
                <a:lnTo>
                  <a:pt x="49" y="115"/>
                </a:lnTo>
                <a:lnTo>
                  <a:pt x="55" y="112"/>
                </a:lnTo>
                <a:lnTo>
                  <a:pt x="64" y="106"/>
                </a:lnTo>
                <a:lnTo>
                  <a:pt x="72" y="103"/>
                </a:lnTo>
                <a:lnTo>
                  <a:pt x="80" y="97"/>
                </a:lnTo>
                <a:lnTo>
                  <a:pt x="87" y="95"/>
                </a:lnTo>
                <a:lnTo>
                  <a:pt x="96" y="91"/>
                </a:lnTo>
                <a:lnTo>
                  <a:pt x="110" y="87"/>
                </a:lnTo>
                <a:lnTo>
                  <a:pt x="120" y="86"/>
                </a:lnTo>
                <a:lnTo>
                  <a:pt x="129" y="82"/>
                </a:lnTo>
                <a:lnTo>
                  <a:pt x="138" y="81"/>
                </a:lnTo>
                <a:lnTo>
                  <a:pt x="150" y="80"/>
                </a:lnTo>
                <a:lnTo>
                  <a:pt x="160" y="78"/>
                </a:lnTo>
                <a:lnTo>
                  <a:pt x="170" y="76"/>
                </a:lnTo>
                <a:lnTo>
                  <a:pt x="182" y="76"/>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87" name="Freeform 203"/>
          <p:cNvSpPr>
            <a:spLocks/>
          </p:cNvSpPr>
          <p:nvPr/>
        </p:nvSpPr>
        <p:spPr bwMode="auto">
          <a:xfrm>
            <a:off x="6615113" y="4154488"/>
            <a:ext cx="341312" cy="217487"/>
          </a:xfrm>
          <a:custGeom>
            <a:avLst/>
            <a:gdLst>
              <a:gd name="T0" fmla="*/ 0 w 166"/>
              <a:gd name="T1" fmla="*/ 0 h 117"/>
              <a:gd name="T2" fmla="*/ 5 w 166"/>
              <a:gd name="T3" fmla="*/ 5 h 117"/>
              <a:gd name="T4" fmla="*/ 10 w 166"/>
              <a:gd name="T5" fmla="*/ 13 h 117"/>
              <a:gd name="T6" fmla="*/ 12 w 166"/>
              <a:gd name="T7" fmla="*/ 17 h 117"/>
              <a:gd name="T8" fmla="*/ 16 w 166"/>
              <a:gd name="T9" fmla="*/ 22 h 117"/>
              <a:gd name="T10" fmla="*/ 20 w 166"/>
              <a:gd name="T11" fmla="*/ 28 h 117"/>
              <a:gd name="T12" fmla="*/ 25 w 166"/>
              <a:gd name="T13" fmla="*/ 36 h 117"/>
              <a:gd name="T14" fmla="*/ 28 w 166"/>
              <a:gd name="T15" fmla="*/ 46 h 117"/>
              <a:gd name="T16" fmla="*/ 30 w 166"/>
              <a:gd name="T17" fmla="*/ 54 h 117"/>
              <a:gd name="T18" fmla="*/ 32 w 166"/>
              <a:gd name="T19" fmla="*/ 60 h 117"/>
              <a:gd name="T20" fmla="*/ 35 w 166"/>
              <a:gd name="T21" fmla="*/ 72 h 117"/>
              <a:gd name="T22" fmla="*/ 37 w 166"/>
              <a:gd name="T23" fmla="*/ 80 h 117"/>
              <a:gd name="T24" fmla="*/ 37 w 166"/>
              <a:gd name="T25" fmla="*/ 86 h 117"/>
              <a:gd name="T26" fmla="*/ 37 w 166"/>
              <a:gd name="T27" fmla="*/ 95 h 117"/>
              <a:gd name="T28" fmla="*/ 37 w 166"/>
              <a:gd name="T29" fmla="*/ 103 h 117"/>
              <a:gd name="T30" fmla="*/ 37 w 166"/>
              <a:gd name="T31" fmla="*/ 109 h 117"/>
              <a:gd name="T32" fmla="*/ 37 w 166"/>
              <a:gd name="T33" fmla="*/ 117 h 117"/>
              <a:gd name="T34" fmla="*/ 42 w 166"/>
              <a:gd name="T35" fmla="*/ 112 h 117"/>
              <a:gd name="T36" fmla="*/ 47 w 166"/>
              <a:gd name="T37" fmla="*/ 110 h 117"/>
              <a:gd name="T38" fmla="*/ 52 w 166"/>
              <a:gd name="T39" fmla="*/ 105 h 117"/>
              <a:gd name="T40" fmla="*/ 57 w 166"/>
              <a:gd name="T41" fmla="*/ 103 h 117"/>
              <a:gd name="T42" fmla="*/ 66 w 166"/>
              <a:gd name="T43" fmla="*/ 97 h 117"/>
              <a:gd name="T44" fmla="*/ 75 w 166"/>
              <a:gd name="T45" fmla="*/ 94 h 117"/>
              <a:gd name="T46" fmla="*/ 83 w 166"/>
              <a:gd name="T47" fmla="*/ 91 h 117"/>
              <a:gd name="T48" fmla="*/ 89 w 166"/>
              <a:gd name="T49" fmla="*/ 87 h 117"/>
              <a:gd name="T50" fmla="*/ 98 w 166"/>
              <a:gd name="T51" fmla="*/ 86 h 117"/>
              <a:gd name="T52" fmla="*/ 104 w 166"/>
              <a:gd name="T53" fmla="*/ 83 h 117"/>
              <a:gd name="T54" fmla="*/ 112 w 166"/>
              <a:gd name="T55" fmla="*/ 81 h 117"/>
              <a:gd name="T56" fmla="*/ 121 w 166"/>
              <a:gd name="T57" fmla="*/ 80 h 117"/>
              <a:gd name="T58" fmla="*/ 130 w 166"/>
              <a:gd name="T59" fmla="*/ 77 h 117"/>
              <a:gd name="T60" fmla="*/ 140 w 166"/>
              <a:gd name="T61" fmla="*/ 76 h 117"/>
              <a:gd name="T62" fmla="*/ 148 w 166"/>
              <a:gd name="T63" fmla="*/ 74 h 117"/>
              <a:gd name="T64" fmla="*/ 157 w 166"/>
              <a:gd name="T65" fmla="*/ 73 h 117"/>
              <a:gd name="T66" fmla="*/ 166 w 166"/>
              <a:gd name="T67" fmla="*/ 73 h 117"/>
              <a:gd name="T68" fmla="*/ 0 w 166"/>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17">
                <a:moveTo>
                  <a:pt x="0" y="0"/>
                </a:moveTo>
                <a:lnTo>
                  <a:pt x="5" y="5"/>
                </a:lnTo>
                <a:lnTo>
                  <a:pt x="10" y="13"/>
                </a:lnTo>
                <a:lnTo>
                  <a:pt x="12" y="17"/>
                </a:lnTo>
                <a:lnTo>
                  <a:pt x="16" y="22"/>
                </a:lnTo>
                <a:lnTo>
                  <a:pt x="20" y="28"/>
                </a:lnTo>
                <a:lnTo>
                  <a:pt x="25" y="36"/>
                </a:lnTo>
                <a:lnTo>
                  <a:pt x="28" y="46"/>
                </a:lnTo>
                <a:lnTo>
                  <a:pt x="30" y="54"/>
                </a:lnTo>
                <a:lnTo>
                  <a:pt x="32" y="60"/>
                </a:lnTo>
                <a:lnTo>
                  <a:pt x="35" y="72"/>
                </a:lnTo>
                <a:lnTo>
                  <a:pt x="37" y="80"/>
                </a:lnTo>
                <a:lnTo>
                  <a:pt x="37" y="86"/>
                </a:lnTo>
                <a:lnTo>
                  <a:pt x="37" y="95"/>
                </a:lnTo>
                <a:lnTo>
                  <a:pt x="37" y="103"/>
                </a:lnTo>
                <a:lnTo>
                  <a:pt x="37" y="109"/>
                </a:lnTo>
                <a:lnTo>
                  <a:pt x="37" y="117"/>
                </a:lnTo>
                <a:lnTo>
                  <a:pt x="42" y="112"/>
                </a:lnTo>
                <a:lnTo>
                  <a:pt x="47" y="110"/>
                </a:lnTo>
                <a:lnTo>
                  <a:pt x="52" y="105"/>
                </a:lnTo>
                <a:lnTo>
                  <a:pt x="57" y="103"/>
                </a:lnTo>
                <a:lnTo>
                  <a:pt x="66" y="97"/>
                </a:lnTo>
                <a:lnTo>
                  <a:pt x="75" y="94"/>
                </a:lnTo>
                <a:lnTo>
                  <a:pt x="83" y="91"/>
                </a:lnTo>
                <a:lnTo>
                  <a:pt x="89" y="87"/>
                </a:lnTo>
                <a:lnTo>
                  <a:pt x="98" y="86"/>
                </a:lnTo>
                <a:lnTo>
                  <a:pt x="104" y="83"/>
                </a:lnTo>
                <a:lnTo>
                  <a:pt x="112" y="81"/>
                </a:lnTo>
                <a:lnTo>
                  <a:pt x="121" y="80"/>
                </a:lnTo>
                <a:lnTo>
                  <a:pt x="130" y="77"/>
                </a:lnTo>
                <a:lnTo>
                  <a:pt x="140" y="76"/>
                </a:lnTo>
                <a:lnTo>
                  <a:pt x="148" y="74"/>
                </a:lnTo>
                <a:lnTo>
                  <a:pt x="157" y="73"/>
                </a:lnTo>
                <a:lnTo>
                  <a:pt x="166" y="7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588" name="Rectangle 204"/>
          <p:cNvSpPr>
            <a:spLocks noChangeArrowheads="1"/>
          </p:cNvSpPr>
          <p:nvPr/>
        </p:nvSpPr>
        <p:spPr bwMode="auto">
          <a:xfrm>
            <a:off x="3514725" y="4551363"/>
            <a:ext cx="10350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89" name="Rectangle 205"/>
          <p:cNvSpPr>
            <a:spLocks noChangeArrowheads="1"/>
          </p:cNvSpPr>
          <p:nvPr/>
        </p:nvSpPr>
        <p:spPr bwMode="auto">
          <a:xfrm>
            <a:off x="3660775" y="4598988"/>
            <a:ext cx="49847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Ordres</a:t>
            </a:r>
          </a:p>
        </p:txBody>
      </p:sp>
      <p:sp>
        <p:nvSpPr>
          <p:cNvPr id="656590" name="Rectangle 206"/>
          <p:cNvSpPr>
            <a:spLocks noChangeArrowheads="1"/>
          </p:cNvSpPr>
          <p:nvPr/>
        </p:nvSpPr>
        <p:spPr bwMode="auto">
          <a:xfrm>
            <a:off x="3735388" y="4805363"/>
            <a:ext cx="61912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planifiés</a:t>
            </a:r>
          </a:p>
        </p:txBody>
      </p:sp>
      <p:sp>
        <p:nvSpPr>
          <p:cNvPr id="656591" name="Rectangle 207"/>
          <p:cNvSpPr>
            <a:spLocks noChangeArrowheads="1"/>
          </p:cNvSpPr>
          <p:nvPr/>
        </p:nvSpPr>
        <p:spPr bwMode="auto">
          <a:xfrm>
            <a:off x="5789613" y="4567238"/>
            <a:ext cx="12763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92" name="Rectangle 208"/>
          <p:cNvSpPr>
            <a:spLocks noChangeArrowheads="1"/>
          </p:cNvSpPr>
          <p:nvPr/>
        </p:nvSpPr>
        <p:spPr bwMode="auto">
          <a:xfrm>
            <a:off x="5930900" y="4598988"/>
            <a:ext cx="719138"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Ordres de</a:t>
            </a:r>
          </a:p>
        </p:txBody>
      </p:sp>
      <p:sp>
        <p:nvSpPr>
          <p:cNvPr id="656593" name="Rectangle 209"/>
          <p:cNvSpPr>
            <a:spLocks noChangeArrowheads="1"/>
          </p:cNvSpPr>
          <p:nvPr/>
        </p:nvSpPr>
        <p:spPr bwMode="auto">
          <a:xfrm>
            <a:off x="6134100" y="4805363"/>
            <a:ext cx="7794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fabrication</a:t>
            </a:r>
          </a:p>
        </p:txBody>
      </p:sp>
      <p:sp>
        <p:nvSpPr>
          <p:cNvPr id="656594" name="Rectangle 210"/>
          <p:cNvSpPr>
            <a:spLocks noChangeArrowheads="1"/>
          </p:cNvSpPr>
          <p:nvPr/>
        </p:nvSpPr>
        <p:spPr bwMode="auto">
          <a:xfrm>
            <a:off x="4275138" y="5584825"/>
            <a:ext cx="13065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000" b="1">
                <a:solidFill>
                  <a:srgbClr val="CECECE"/>
                </a:solidFill>
                <a:sym typeface="Times New Roman" panose="02020603050405020304" pitchFamily="18" charset="0"/>
              </a:rPr>
              <a:t>Conversion collective</a:t>
            </a:r>
          </a:p>
        </p:txBody>
      </p:sp>
      <p:sp>
        <p:nvSpPr>
          <p:cNvPr id="656595" name="Rectangle 211"/>
          <p:cNvSpPr>
            <a:spLocks noChangeArrowheads="1"/>
          </p:cNvSpPr>
          <p:nvPr/>
        </p:nvSpPr>
        <p:spPr bwMode="auto">
          <a:xfrm>
            <a:off x="3890963" y="5497513"/>
            <a:ext cx="2535237" cy="349250"/>
          </a:xfrm>
          <a:prstGeom prst="rect">
            <a:avLst/>
          </a:prstGeom>
          <a:solidFill>
            <a:srgbClr val="CECE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596" name="Rectangle 212"/>
          <p:cNvSpPr>
            <a:spLocks noChangeArrowheads="1"/>
          </p:cNvSpPr>
          <p:nvPr/>
        </p:nvSpPr>
        <p:spPr bwMode="auto">
          <a:xfrm>
            <a:off x="3829050" y="5441950"/>
            <a:ext cx="2532063" cy="344488"/>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597" name="Rectangle 213"/>
          <p:cNvSpPr>
            <a:spLocks noChangeArrowheads="1"/>
          </p:cNvSpPr>
          <p:nvPr/>
        </p:nvSpPr>
        <p:spPr bwMode="auto">
          <a:xfrm>
            <a:off x="4211638" y="5527675"/>
            <a:ext cx="18303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Conversion collective</a:t>
            </a:r>
          </a:p>
        </p:txBody>
      </p:sp>
      <p:sp>
        <p:nvSpPr>
          <p:cNvPr id="656598" name="Rectangle 214"/>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anchor="ctr"/>
          <a:lstStyle/>
          <a:p>
            <a:r>
              <a:rPr lang="fr-FR" altLang="fr-FR">
                <a:solidFill>
                  <a:srgbClr val="44697D"/>
                </a:solidFill>
                <a:sym typeface="Times New Roman" panose="02020603050405020304" pitchFamily="18" charset="0"/>
              </a:rPr>
              <a:t>Conversion des ordres planifiés</a:t>
            </a:r>
          </a:p>
        </p:txBody>
      </p:sp>
      <p:sp>
        <p:nvSpPr>
          <p:cNvPr id="656599" name="Freeform 215"/>
          <p:cNvSpPr>
            <a:spLocks/>
          </p:cNvSpPr>
          <p:nvPr/>
        </p:nvSpPr>
        <p:spPr bwMode="auto">
          <a:xfrm>
            <a:off x="5816600" y="4119563"/>
            <a:ext cx="1196975" cy="1217612"/>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6600" name="AutoShape 216"/>
          <p:cNvSpPr>
            <a:spLocks noChangeArrowheads="1"/>
          </p:cNvSpPr>
          <p:nvPr/>
        </p:nvSpPr>
        <p:spPr bwMode="auto">
          <a:xfrm rot="10765555" flipH="1">
            <a:off x="4833938" y="1690688"/>
            <a:ext cx="428625" cy="719137"/>
          </a:xfrm>
          <a:prstGeom prst="homePlate">
            <a:avLst>
              <a:gd name="adj" fmla="val 46005"/>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601" name="AutoShape 217"/>
          <p:cNvSpPr>
            <a:spLocks noChangeArrowheads="1"/>
          </p:cNvSpPr>
          <p:nvPr/>
        </p:nvSpPr>
        <p:spPr bwMode="auto">
          <a:xfrm rot="10765555" flipH="1">
            <a:off x="4875213" y="4283075"/>
            <a:ext cx="428625" cy="719138"/>
          </a:xfrm>
          <a:prstGeom prst="homePlate">
            <a:avLst>
              <a:gd name="adj" fmla="val 46005"/>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nvGrpSpPr>
          <p:cNvPr id="656602" name="Group 218"/>
          <p:cNvGrpSpPr>
            <a:grpSpLocks/>
          </p:cNvGrpSpPr>
          <p:nvPr/>
        </p:nvGrpSpPr>
        <p:grpSpPr bwMode="auto">
          <a:xfrm>
            <a:off x="5594350" y="1630363"/>
            <a:ext cx="1365250" cy="1160462"/>
            <a:chOff x="3524" y="840"/>
            <a:chExt cx="860" cy="918"/>
          </a:xfrm>
        </p:grpSpPr>
        <p:grpSp>
          <p:nvGrpSpPr>
            <p:cNvPr id="656603" name="Group 219"/>
            <p:cNvGrpSpPr>
              <a:grpSpLocks/>
            </p:cNvGrpSpPr>
            <p:nvPr/>
          </p:nvGrpSpPr>
          <p:grpSpPr bwMode="auto">
            <a:xfrm>
              <a:off x="3549" y="841"/>
              <a:ext cx="810" cy="917"/>
              <a:chOff x="2853" y="1404"/>
              <a:chExt cx="583" cy="651"/>
            </a:xfrm>
          </p:grpSpPr>
          <p:sp>
            <p:nvSpPr>
              <p:cNvPr id="656604" name="Freeform 220"/>
              <p:cNvSpPr>
                <a:spLocks/>
              </p:cNvSpPr>
              <p:nvPr/>
            </p:nvSpPr>
            <p:spPr bwMode="auto">
              <a:xfrm>
                <a:off x="2868" y="1420"/>
                <a:ext cx="568" cy="635"/>
              </a:xfrm>
              <a:custGeom>
                <a:avLst/>
                <a:gdLst>
                  <a:gd name="T0" fmla="*/ 374 w 568"/>
                  <a:gd name="T1" fmla="*/ 0 h 635"/>
                  <a:gd name="T2" fmla="*/ 0 w 568"/>
                  <a:gd name="T3" fmla="*/ 0 h 635"/>
                  <a:gd name="T4" fmla="*/ 0 w 568"/>
                  <a:gd name="T5" fmla="*/ 634 h 635"/>
                  <a:gd name="T6" fmla="*/ 568 w 568"/>
                  <a:gd name="T7" fmla="*/ 635 h 635"/>
                  <a:gd name="T8" fmla="*/ 568 w 568"/>
                  <a:gd name="T9" fmla="*/ 81 h 635"/>
                  <a:gd name="T10" fmla="*/ 374 w 568"/>
                  <a:gd name="T11" fmla="*/ 0 h 635"/>
                </a:gdLst>
                <a:ahLst/>
                <a:cxnLst>
                  <a:cxn ang="0">
                    <a:pos x="T0" y="T1"/>
                  </a:cxn>
                  <a:cxn ang="0">
                    <a:pos x="T2" y="T3"/>
                  </a:cxn>
                  <a:cxn ang="0">
                    <a:pos x="T4" y="T5"/>
                  </a:cxn>
                  <a:cxn ang="0">
                    <a:pos x="T6" y="T7"/>
                  </a:cxn>
                  <a:cxn ang="0">
                    <a:pos x="T8" y="T9"/>
                  </a:cxn>
                  <a:cxn ang="0">
                    <a:pos x="T10" y="T11"/>
                  </a:cxn>
                </a:cxnLst>
                <a:rect l="0" t="0" r="r" b="b"/>
                <a:pathLst>
                  <a:path w="568" h="635">
                    <a:moveTo>
                      <a:pt x="374" y="0"/>
                    </a:moveTo>
                    <a:lnTo>
                      <a:pt x="0" y="0"/>
                    </a:lnTo>
                    <a:lnTo>
                      <a:pt x="0" y="634"/>
                    </a:lnTo>
                    <a:lnTo>
                      <a:pt x="568" y="635"/>
                    </a:lnTo>
                    <a:lnTo>
                      <a:pt x="568" y="81"/>
                    </a:lnTo>
                    <a:lnTo>
                      <a:pt x="374"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605" name="Freeform 221"/>
              <p:cNvSpPr>
                <a:spLocks/>
              </p:cNvSpPr>
              <p:nvPr/>
            </p:nvSpPr>
            <p:spPr bwMode="auto">
              <a:xfrm>
                <a:off x="2853" y="1404"/>
                <a:ext cx="568" cy="636"/>
              </a:xfrm>
              <a:custGeom>
                <a:avLst/>
                <a:gdLst>
                  <a:gd name="T0" fmla="*/ 374 w 568"/>
                  <a:gd name="T1" fmla="*/ 0 h 636"/>
                  <a:gd name="T2" fmla="*/ 0 w 568"/>
                  <a:gd name="T3" fmla="*/ 0 h 636"/>
                  <a:gd name="T4" fmla="*/ 0 w 568"/>
                  <a:gd name="T5" fmla="*/ 634 h 636"/>
                  <a:gd name="T6" fmla="*/ 568 w 568"/>
                  <a:gd name="T7" fmla="*/ 636 h 636"/>
                  <a:gd name="T8" fmla="*/ 568 w 568"/>
                  <a:gd name="T9" fmla="*/ 82 h 636"/>
                  <a:gd name="T10" fmla="*/ 374 w 568"/>
                  <a:gd name="T11" fmla="*/ 0 h 636"/>
                </a:gdLst>
                <a:ahLst/>
                <a:cxnLst>
                  <a:cxn ang="0">
                    <a:pos x="T0" y="T1"/>
                  </a:cxn>
                  <a:cxn ang="0">
                    <a:pos x="T2" y="T3"/>
                  </a:cxn>
                  <a:cxn ang="0">
                    <a:pos x="T4" y="T5"/>
                  </a:cxn>
                  <a:cxn ang="0">
                    <a:pos x="T6" y="T7"/>
                  </a:cxn>
                  <a:cxn ang="0">
                    <a:pos x="T8" y="T9"/>
                  </a:cxn>
                  <a:cxn ang="0">
                    <a:pos x="T10" y="T11"/>
                  </a:cxn>
                </a:cxnLst>
                <a:rect l="0" t="0" r="r" b="b"/>
                <a:pathLst>
                  <a:path w="568" h="636">
                    <a:moveTo>
                      <a:pt x="374" y="0"/>
                    </a:moveTo>
                    <a:lnTo>
                      <a:pt x="0" y="0"/>
                    </a:lnTo>
                    <a:lnTo>
                      <a:pt x="0" y="634"/>
                    </a:lnTo>
                    <a:lnTo>
                      <a:pt x="568" y="636"/>
                    </a:lnTo>
                    <a:lnTo>
                      <a:pt x="568" y="82"/>
                    </a:lnTo>
                    <a:lnTo>
                      <a:pt x="374"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6606" name="Freeform 222"/>
              <p:cNvSpPr>
                <a:spLocks/>
              </p:cNvSpPr>
              <p:nvPr/>
            </p:nvSpPr>
            <p:spPr bwMode="auto">
              <a:xfrm>
                <a:off x="2853" y="1404"/>
                <a:ext cx="568" cy="636"/>
              </a:xfrm>
              <a:custGeom>
                <a:avLst/>
                <a:gdLst>
                  <a:gd name="T0" fmla="*/ 374 w 568"/>
                  <a:gd name="T1" fmla="*/ 0 h 636"/>
                  <a:gd name="T2" fmla="*/ 0 w 568"/>
                  <a:gd name="T3" fmla="*/ 0 h 636"/>
                  <a:gd name="T4" fmla="*/ 0 w 568"/>
                  <a:gd name="T5" fmla="*/ 634 h 636"/>
                  <a:gd name="T6" fmla="*/ 568 w 568"/>
                  <a:gd name="T7" fmla="*/ 636 h 636"/>
                  <a:gd name="T8" fmla="*/ 568 w 568"/>
                  <a:gd name="T9" fmla="*/ 82 h 636"/>
                  <a:gd name="T10" fmla="*/ 374 w 568"/>
                  <a:gd name="T11" fmla="*/ 0 h 636"/>
                </a:gdLst>
                <a:ahLst/>
                <a:cxnLst>
                  <a:cxn ang="0">
                    <a:pos x="T0" y="T1"/>
                  </a:cxn>
                  <a:cxn ang="0">
                    <a:pos x="T2" y="T3"/>
                  </a:cxn>
                  <a:cxn ang="0">
                    <a:pos x="T4" y="T5"/>
                  </a:cxn>
                  <a:cxn ang="0">
                    <a:pos x="T6" y="T7"/>
                  </a:cxn>
                  <a:cxn ang="0">
                    <a:pos x="T8" y="T9"/>
                  </a:cxn>
                  <a:cxn ang="0">
                    <a:pos x="T10" y="T11"/>
                  </a:cxn>
                </a:cxnLst>
                <a:rect l="0" t="0" r="r" b="b"/>
                <a:pathLst>
                  <a:path w="568" h="636">
                    <a:moveTo>
                      <a:pt x="374" y="0"/>
                    </a:moveTo>
                    <a:lnTo>
                      <a:pt x="0" y="0"/>
                    </a:lnTo>
                    <a:lnTo>
                      <a:pt x="0" y="634"/>
                    </a:lnTo>
                    <a:lnTo>
                      <a:pt x="568" y="636"/>
                    </a:lnTo>
                    <a:lnTo>
                      <a:pt x="568" y="82"/>
                    </a:lnTo>
                    <a:lnTo>
                      <a:pt x="374" y="0"/>
                    </a:lnTo>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sp>
          <p:nvSpPr>
            <p:cNvPr id="656607" name="Freeform 223"/>
            <p:cNvSpPr>
              <a:spLocks/>
            </p:cNvSpPr>
            <p:nvPr/>
          </p:nvSpPr>
          <p:spPr bwMode="auto">
            <a:xfrm>
              <a:off x="4088" y="864"/>
              <a:ext cx="275" cy="197"/>
            </a:xfrm>
            <a:custGeom>
              <a:avLst/>
              <a:gdLst>
                <a:gd name="T0" fmla="*/ 6 w 198"/>
                <a:gd name="T1" fmla="*/ 0 h 140"/>
                <a:gd name="T2" fmla="*/ 0 w 198"/>
                <a:gd name="T3" fmla="*/ 0 h 140"/>
                <a:gd name="T4" fmla="*/ 5 w 198"/>
                <a:gd name="T5" fmla="*/ 5 h 140"/>
                <a:gd name="T6" fmla="*/ 9 w 198"/>
                <a:gd name="T7" fmla="*/ 11 h 140"/>
                <a:gd name="T8" fmla="*/ 14 w 198"/>
                <a:gd name="T9" fmla="*/ 16 h 140"/>
                <a:gd name="T10" fmla="*/ 17 w 198"/>
                <a:gd name="T11" fmla="*/ 23 h 140"/>
                <a:gd name="T12" fmla="*/ 20 w 198"/>
                <a:gd name="T13" fmla="*/ 29 h 140"/>
                <a:gd name="T14" fmla="*/ 23 w 198"/>
                <a:gd name="T15" fmla="*/ 34 h 140"/>
                <a:gd name="T16" fmla="*/ 26 w 198"/>
                <a:gd name="T17" fmla="*/ 40 h 140"/>
                <a:gd name="T18" fmla="*/ 28 w 198"/>
                <a:gd name="T19" fmla="*/ 46 h 140"/>
                <a:gd name="T20" fmla="*/ 32 w 198"/>
                <a:gd name="T21" fmla="*/ 52 h 140"/>
                <a:gd name="T22" fmla="*/ 34 w 198"/>
                <a:gd name="T23" fmla="*/ 61 h 140"/>
                <a:gd name="T24" fmla="*/ 37 w 198"/>
                <a:gd name="T25" fmla="*/ 70 h 140"/>
                <a:gd name="T26" fmla="*/ 38 w 198"/>
                <a:gd name="T27" fmla="*/ 78 h 140"/>
                <a:gd name="T28" fmla="*/ 40 w 198"/>
                <a:gd name="T29" fmla="*/ 85 h 140"/>
                <a:gd name="T30" fmla="*/ 41 w 198"/>
                <a:gd name="T31" fmla="*/ 93 h 140"/>
                <a:gd name="T32" fmla="*/ 41 w 198"/>
                <a:gd name="T33" fmla="*/ 101 h 140"/>
                <a:gd name="T34" fmla="*/ 42 w 198"/>
                <a:gd name="T35" fmla="*/ 107 h 140"/>
                <a:gd name="T36" fmla="*/ 42 w 198"/>
                <a:gd name="T37" fmla="*/ 115 h 140"/>
                <a:gd name="T38" fmla="*/ 42 w 198"/>
                <a:gd name="T39" fmla="*/ 122 h 140"/>
                <a:gd name="T40" fmla="*/ 43 w 198"/>
                <a:gd name="T41" fmla="*/ 130 h 140"/>
                <a:gd name="T42" fmla="*/ 43 w 198"/>
                <a:gd name="T43" fmla="*/ 140 h 140"/>
                <a:gd name="T44" fmla="*/ 49 w 198"/>
                <a:gd name="T45" fmla="*/ 134 h 140"/>
                <a:gd name="T46" fmla="*/ 55 w 198"/>
                <a:gd name="T47" fmla="*/ 129 h 140"/>
                <a:gd name="T48" fmla="*/ 61 w 198"/>
                <a:gd name="T49" fmla="*/ 125 h 140"/>
                <a:gd name="T50" fmla="*/ 68 w 198"/>
                <a:gd name="T51" fmla="*/ 120 h 140"/>
                <a:gd name="T52" fmla="*/ 75 w 198"/>
                <a:gd name="T53" fmla="*/ 116 h 140"/>
                <a:gd name="T54" fmla="*/ 80 w 198"/>
                <a:gd name="T55" fmla="*/ 112 h 140"/>
                <a:gd name="T56" fmla="*/ 88 w 198"/>
                <a:gd name="T57" fmla="*/ 108 h 140"/>
                <a:gd name="T58" fmla="*/ 96 w 198"/>
                <a:gd name="T59" fmla="*/ 104 h 140"/>
                <a:gd name="T60" fmla="*/ 103 w 198"/>
                <a:gd name="T61" fmla="*/ 102 h 140"/>
                <a:gd name="T62" fmla="*/ 112 w 198"/>
                <a:gd name="T63" fmla="*/ 98 h 140"/>
                <a:gd name="T64" fmla="*/ 120 w 198"/>
                <a:gd name="T65" fmla="*/ 95 h 140"/>
                <a:gd name="T66" fmla="*/ 129 w 198"/>
                <a:gd name="T67" fmla="*/ 93 h 140"/>
                <a:gd name="T68" fmla="*/ 138 w 198"/>
                <a:gd name="T69" fmla="*/ 92 h 140"/>
                <a:gd name="T70" fmla="*/ 149 w 198"/>
                <a:gd name="T71" fmla="*/ 89 h 140"/>
                <a:gd name="T72" fmla="*/ 160 w 198"/>
                <a:gd name="T73" fmla="*/ 87 h 140"/>
                <a:gd name="T74" fmla="*/ 170 w 198"/>
                <a:gd name="T75" fmla="*/ 85 h 140"/>
                <a:gd name="T76" fmla="*/ 180 w 198"/>
                <a:gd name="T77" fmla="*/ 84 h 140"/>
                <a:gd name="T78" fmla="*/ 188 w 198"/>
                <a:gd name="T79" fmla="*/ 84 h 140"/>
                <a:gd name="T80" fmla="*/ 198 w 198"/>
                <a:gd name="T81" fmla="*/ 84 h 140"/>
                <a:gd name="T82" fmla="*/ 198 w 198"/>
                <a:gd name="T83" fmla="*/ 81 h 140"/>
                <a:gd name="T84" fmla="*/ 6 w 198"/>
                <a:gd name="T8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40">
                  <a:moveTo>
                    <a:pt x="6" y="0"/>
                  </a:moveTo>
                  <a:lnTo>
                    <a:pt x="0" y="0"/>
                  </a:lnTo>
                  <a:lnTo>
                    <a:pt x="5" y="5"/>
                  </a:lnTo>
                  <a:lnTo>
                    <a:pt x="9" y="11"/>
                  </a:lnTo>
                  <a:lnTo>
                    <a:pt x="14" y="16"/>
                  </a:lnTo>
                  <a:lnTo>
                    <a:pt x="17" y="23"/>
                  </a:lnTo>
                  <a:lnTo>
                    <a:pt x="20" y="29"/>
                  </a:lnTo>
                  <a:lnTo>
                    <a:pt x="23" y="34"/>
                  </a:lnTo>
                  <a:lnTo>
                    <a:pt x="26" y="40"/>
                  </a:lnTo>
                  <a:lnTo>
                    <a:pt x="28" y="46"/>
                  </a:lnTo>
                  <a:lnTo>
                    <a:pt x="32" y="52"/>
                  </a:lnTo>
                  <a:lnTo>
                    <a:pt x="34" y="61"/>
                  </a:lnTo>
                  <a:lnTo>
                    <a:pt x="37" y="70"/>
                  </a:lnTo>
                  <a:lnTo>
                    <a:pt x="38" y="78"/>
                  </a:lnTo>
                  <a:lnTo>
                    <a:pt x="40" y="85"/>
                  </a:lnTo>
                  <a:lnTo>
                    <a:pt x="41" y="93"/>
                  </a:lnTo>
                  <a:lnTo>
                    <a:pt x="41" y="101"/>
                  </a:lnTo>
                  <a:lnTo>
                    <a:pt x="42" y="107"/>
                  </a:lnTo>
                  <a:lnTo>
                    <a:pt x="42" y="115"/>
                  </a:lnTo>
                  <a:lnTo>
                    <a:pt x="42" y="122"/>
                  </a:lnTo>
                  <a:lnTo>
                    <a:pt x="43" y="130"/>
                  </a:lnTo>
                  <a:lnTo>
                    <a:pt x="43" y="140"/>
                  </a:lnTo>
                  <a:lnTo>
                    <a:pt x="49" y="134"/>
                  </a:lnTo>
                  <a:lnTo>
                    <a:pt x="55" y="129"/>
                  </a:lnTo>
                  <a:lnTo>
                    <a:pt x="61" y="125"/>
                  </a:lnTo>
                  <a:lnTo>
                    <a:pt x="68" y="120"/>
                  </a:lnTo>
                  <a:lnTo>
                    <a:pt x="75" y="116"/>
                  </a:lnTo>
                  <a:lnTo>
                    <a:pt x="80" y="112"/>
                  </a:lnTo>
                  <a:lnTo>
                    <a:pt x="88" y="108"/>
                  </a:lnTo>
                  <a:lnTo>
                    <a:pt x="96" y="104"/>
                  </a:lnTo>
                  <a:lnTo>
                    <a:pt x="103" y="102"/>
                  </a:lnTo>
                  <a:lnTo>
                    <a:pt x="112" y="98"/>
                  </a:lnTo>
                  <a:lnTo>
                    <a:pt x="120" y="95"/>
                  </a:lnTo>
                  <a:lnTo>
                    <a:pt x="129" y="93"/>
                  </a:lnTo>
                  <a:lnTo>
                    <a:pt x="138" y="92"/>
                  </a:lnTo>
                  <a:lnTo>
                    <a:pt x="149" y="89"/>
                  </a:lnTo>
                  <a:lnTo>
                    <a:pt x="160" y="87"/>
                  </a:lnTo>
                  <a:lnTo>
                    <a:pt x="170" y="85"/>
                  </a:lnTo>
                  <a:lnTo>
                    <a:pt x="180" y="84"/>
                  </a:lnTo>
                  <a:lnTo>
                    <a:pt x="188" y="84"/>
                  </a:lnTo>
                  <a:lnTo>
                    <a:pt x="198" y="84"/>
                  </a:lnTo>
                  <a:lnTo>
                    <a:pt x="198" y="81"/>
                  </a:lnTo>
                  <a:lnTo>
                    <a:pt x="6"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608" name="Freeform 224"/>
            <p:cNvSpPr>
              <a:spLocks/>
            </p:cNvSpPr>
            <p:nvPr/>
          </p:nvSpPr>
          <p:spPr bwMode="auto">
            <a:xfrm>
              <a:off x="4100" y="865"/>
              <a:ext cx="252" cy="176"/>
            </a:xfrm>
            <a:custGeom>
              <a:avLst/>
              <a:gdLst>
                <a:gd name="T0" fmla="*/ 0 w 181"/>
                <a:gd name="T1" fmla="*/ 0 h 125"/>
                <a:gd name="T2" fmla="*/ 5 w 181"/>
                <a:gd name="T3" fmla="*/ 5 h 125"/>
                <a:gd name="T4" fmla="*/ 11 w 181"/>
                <a:gd name="T5" fmla="*/ 13 h 125"/>
                <a:gd name="T6" fmla="*/ 14 w 181"/>
                <a:gd name="T7" fmla="*/ 18 h 125"/>
                <a:gd name="T8" fmla="*/ 18 w 181"/>
                <a:gd name="T9" fmla="*/ 23 h 125"/>
                <a:gd name="T10" fmla="*/ 22 w 181"/>
                <a:gd name="T11" fmla="*/ 29 h 125"/>
                <a:gd name="T12" fmla="*/ 25 w 181"/>
                <a:gd name="T13" fmla="*/ 38 h 125"/>
                <a:gd name="T14" fmla="*/ 31 w 181"/>
                <a:gd name="T15" fmla="*/ 48 h 125"/>
                <a:gd name="T16" fmla="*/ 32 w 181"/>
                <a:gd name="T17" fmla="*/ 56 h 125"/>
                <a:gd name="T18" fmla="*/ 36 w 181"/>
                <a:gd name="T19" fmla="*/ 65 h 125"/>
                <a:gd name="T20" fmla="*/ 37 w 181"/>
                <a:gd name="T21" fmla="*/ 75 h 125"/>
                <a:gd name="T22" fmla="*/ 38 w 181"/>
                <a:gd name="T23" fmla="*/ 83 h 125"/>
                <a:gd name="T24" fmla="*/ 40 w 181"/>
                <a:gd name="T25" fmla="*/ 91 h 125"/>
                <a:gd name="T26" fmla="*/ 41 w 181"/>
                <a:gd name="T27" fmla="*/ 100 h 125"/>
                <a:gd name="T28" fmla="*/ 41 w 181"/>
                <a:gd name="T29" fmla="*/ 107 h 125"/>
                <a:gd name="T30" fmla="*/ 41 w 181"/>
                <a:gd name="T31" fmla="*/ 116 h 125"/>
                <a:gd name="T32" fmla="*/ 41 w 181"/>
                <a:gd name="T33" fmla="*/ 125 h 125"/>
                <a:gd name="T34" fmla="*/ 45 w 181"/>
                <a:gd name="T35" fmla="*/ 120 h 125"/>
                <a:gd name="T36" fmla="*/ 48 w 181"/>
                <a:gd name="T37" fmla="*/ 116 h 125"/>
                <a:gd name="T38" fmla="*/ 55 w 181"/>
                <a:gd name="T39" fmla="*/ 112 h 125"/>
                <a:gd name="T40" fmla="*/ 64 w 181"/>
                <a:gd name="T41" fmla="*/ 107 h 125"/>
                <a:gd name="T42" fmla="*/ 71 w 181"/>
                <a:gd name="T43" fmla="*/ 102 h 125"/>
                <a:gd name="T44" fmla="*/ 79 w 181"/>
                <a:gd name="T45" fmla="*/ 98 h 125"/>
                <a:gd name="T46" fmla="*/ 87 w 181"/>
                <a:gd name="T47" fmla="*/ 94 h 125"/>
                <a:gd name="T48" fmla="*/ 96 w 181"/>
                <a:gd name="T49" fmla="*/ 91 h 125"/>
                <a:gd name="T50" fmla="*/ 110 w 181"/>
                <a:gd name="T51" fmla="*/ 88 h 125"/>
                <a:gd name="T52" fmla="*/ 120 w 181"/>
                <a:gd name="T53" fmla="*/ 86 h 125"/>
                <a:gd name="T54" fmla="*/ 129 w 181"/>
                <a:gd name="T55" fmla="*/ 83 h 125"/>
                <a:gd name="T56" fmla="*/ 138 w 181"/>
                <a:gd name="T57" fmla="*/ 82 h 125"/>
                <a:gd name="T58" fmla="*/ 149 w 181"/>
                <a:gd name="T59" fmla="*/ 79 h 125"/>
                <a:gd name="T60" fmla="*/ 160 w 181"/>
                <a:gd name="T61" fmla="*/ 78 h 125"/>
                <a:gd name="T62" fmla="*/ 170 w 181"/>
                <a:gd name="T63" fmla="*/ 77 h 125"/>
                <a:gd name="T64" fmla="*/ 181 w 181"/>
                <a:gd name="T65" fmla="*/ 77 h 125"/>
                <a:gd name="T66" fmla="*/ 0 w 181"/>
                <a:gd name="T6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1" h="125">
                  <a:moveTo>
                    <a:pt x="0" y="0"/>
                  </a:moveTo>
                  <a:lnTo>
                    <a:pt x="5" y="5"/>
                  </a:lnTo>
                  <a:lnTo>
                    <a:pt x="11" y="13"/>
                  </a:lnTo>
                  <a:lnTo>
                    <a:pt x="14" y="18"/>
                  </a:lnTo>
                  <a:lnTo>
                    <a:pt x="18" y="23"/>
                  </a:lnTo>
                  <a:lnTo>
                    <a:pt x="22" y="29"/>
                  </a:lnTo>
                  <a:lnTo>
                    <a:pt x="25" y="38"/>
                  </a:lnTo>
                  <a:lnTo>
                    <a:pt x="31" y="48"/>
                  </a:lnTo>
                  <a:lnTo>
                    <a:pt x="32" y="56"/>
                  </a:lnTo>
                  <a:lnTo>
                    <a:pt x="36" y="65"/>
                  </a:lnTo>
                  <a:lnTo>
                    <a:pt x="37" y="75"/>
                  </a:lnTo>
                  <a:lnTo>
                    <a:pt x="38" y="83"/>
                  </a:lnTo>
                  <a:lnTo>
                    <a:pt x="40" y="91"/>
                  </a:lnTo>
                  <a:lnTo>
                    <a:pt x="41" y="100"/>
                  </a:lnTo>
                  <a:lnTo>
                    <a:pt x="41" y="107"/>
                  </a:lnTo>
                  <a:lnTo>
                    <a:pt x="41" y="116"/>
                  </a:lnTo>
                  <a:lnTo>
                    <a:pt x="41" y="125"/>
                  </a:lnTo>
                  <a:lnTo>
                    <a:pt x="45" y="120"/>
                  </a:lnTo>
                  <a:lnTo>
                    <a:pt x="48" y="116"/>
                  </a:lnTo>
                  <a:lnTo>
                    <a:pt x="55" y="112"/>
                  </a:lnTo>
                  <a:lnTo>
                    <a:pt x="64" y="107"/>
                  </a:lnTo>
                  <a:lnTo>
                    <a:pt x="71" y="102"/>
                  </a:lnTo>
                  <a:lnTo>
                    <a:pt x="79" y="98"/>
                  </a:lnTo>
                  <a:lnTo>
                    <a:pt x="87" y="94"/>
                  </a:lnTo>
                  <a:lnTo>
                    <a:pt x="96" y="91"/>
                  </a:lnTo>
                  <a:lnTo>
                    <a:pt x="110" y="88"/>
                  </a:lnTo>
                  <a:lnTo>
                    <a:pt x="120" y="86"/>
                  </a:lnTo>
                  <a:lnTo>
                    <a:pt x="129" y="83"/>
                  </a:lnTo>
                  <a:lnTo>
                    <a:pt x="138" y="82"/>
                  </a:lnTo>
                  <a:lnTo>
                    <a:pt x="149" y="79"/>
                  </a:lnTo>
                  <a:lnTo>
                    <a:pt x="160" y="78"/>
                  </a:lnTo>
                  <a:lnTo>
                    <a:pt x="170" y="77"/>
                  </a:lnTo>
                  <a:lnTo>
                    <a:pt x="181" y="77"/>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609" name="Freeform 225"/>
            <p:cNvSpPr>
              <a:spLocks/>
            </p:cNvSpPr>
            <p:nvPr/>
          </p:nvSpPr>
          <p:spPr bwMode="auto">
            <a:xfrm>
              <a:off x="4109" y="867"/>
              <a:ext cx="233" cy="162"/>
            </a:xfrm>
            <a:custGeom>
              <a:avLst/>
              <a:gdLst>
                <a:gd name="T0" fmla="*/ 0 w 168"/>
                <a:gd name="T1" fmla="*/ 0 h 115"/>
                <a:gd name="T2" fmla="*/ 5 w 168"/>
                <a:gd name="T3" fmla="*/ 5 h 115"/>
                <a:gd name="T4" fmla="*/ 12 w 168"/>
                <a:gd name="T5" fmla="*/ 13 h 115"/>
                <a:gd name="T6" fmla="*/ 14 w 168"/>
                <a:gd name="T7" fmla="*/ 15 h 115"/>
                <a:gd name="T8" fmla="*/ 18 w 168"/>
                <a:gd name="T9" fmla="*/ 21 h 115"/>
                <a:gd name="T10" fmla="*/ 22 w 168"/>
                <a:gd name="T11" fmla="*/ 27 h 115"/>
                <a:gd name="T12" fmla="*/ 26 w 168"/>
                <a:gd name="T13" fmla="*/ 36 h 115"/>
                <a:gd name="T14" fmla="*/ 30 w 168"/>
                <a:gd name="T15" fmla="*/ 45 h 115"/>
                <a:gd name="T16" fmla="*/ 31 w 168"/>
                <a:gd name="T17" fmla="*/ 53 h 115"/>
                <a:gd name="T18" fmla="*/ 34 w 168"/>
                <a:gd name="T19" fmla="*/ 60 h 115"/>
                <a:gd name="T20" fmla="*/ 36 w 168"/>
                <a:gd name="T21" fmla="*/ 70 h 115"/>
                <a:gd name="T22" fmla="*/ 37 w 168"/>
                <a:gd name="T23" fmla="*/ 78 h 115"/>
                <a:gd name="T24" fmla="*/ 37 w 168"/>
                <a:gd name="T25" fmla="*/ 86 h 115"/>
                <a:gd name="T26" fmla="*/ 39 w 168"/>
                <a:gd name="T27" fmla="*/ 93 h 115"/>
                <a:gd name="T28" fmla="*/ 39 w 168"/>
                <a:gd name="T29" fmla="*/ 101 h 115"/>
                <a:gd name="T30" fmla="*/ 39 w 168"/>
                <a:gd name="T31" fmla="*/ 108 h 115"/>
                <a:gd name="T32" fmla="*/ 39 w 168"/>
                <a:gd name="T33" fmla="*/ 115 h 115"/>
                <a:gd name="T34" fmla="*/ 42 w 168"/>
                <a:gd name="T35" fmla="*/ 111 h 115"/>
                <a:gd name="T36" fmla="*/ 48 w 168"/>
                <a:gd name="T37" fmla="*/ 109 h 115"/>
                <a:gd name="T38" fmla="*/ 54 w 168"/>
                <a:gd name="T39" fmla="*/ 105 h 115"/>
                <a:gd name="T40" fmla="*/ 59 w 168"/>
                <a:gd name="T41" fmla="*/ 101 h 115"/>
                <a:gd name="T42" fmla="*/ 67 w 168"/>
                <a:gd name="T43" fmla="*/ 97 h 115"/>
                <a:gd name="T44" fmla="*/ 77 w 168"/>
                <a:gd name="T45" fmla="*/ 93 h 115"/>
                <a:gd name="T46" fmla="*/ 83 w 168"/>
                <a:gd name="T47" fmla="*/ 90 h 115"/>
                <a:gd name="T48" fmla="*/ 91 w 168"/>
                <a:gd name="T49" fmla="*/ 87 h 115"/>
                <a:gd name="T50" fmla="*/ 100 w 168"/>
                <a:gd name="T51" fmla="*/ 85 h 115"/>
                <a:gd name="T52" fmla="*/ 106 w 168"/>
                <a:gd name="T53" fmla="*/ 82 h 115"/>
                <a:gd name="T54" fmla="*/ 113 w 168"/>
                <a:gd name="T55" fmla="*/ 81 h 115"/>
                <a:gd name="T56" fmla="*/ 123 w 168"/>
                <a:gd name="T57" fmla="*/ 78 h 115"/>
                <a:gd name="T58" fmla="*/ 132 w 168"/>
                <a:gd name="T59" fmla="*/ 76 h 115"/>
                <a:gd name="T60" fmla="*/ 142 w 168"/>
                <a:gd name="T61" fmla="*/ 76 h 115"/>
                <a:gd name="T62" fmla="*/ 150 w 168"/>
                <a:gd name="T63" fmla="*/ 74 h 115"/>
                <a:gd name="T64" fmla="*/ 159 w 168"/>
                <a:gd name="T65" fmla="*/ 73 h 115"/>
                <a:gd name="T66" fmla="*/ 168 w 168"/>
                <a:gd name="T67" fmla="*/ 72 h 115"/>
                <a:gd name="T68" fmla="*/ 0 w 168"/>
                <a:gd name="T6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8" h="115">
                  <a:moveTo>
                    <a:pt x="0" y="0"/>
                  </a:moveTo>
                  <a:lnTo>
                    <a:pt x="5" y="5"/>
                  </a:lnTo>
                  <a:lnTo>
                    <a:pt x="12" y="13"/>
                  </a:lnTo>
                  <a:lnTo>
                    <a:pt x="14" y="15"/>
                  </a:lnTo>
                  <a:lnTo>
                    <a:pt x="18" y="21"/>
                  </a:lnTo>
                  <a:lnTo>
                    <a:pt x="22" y="27"/>
                  </a:lnTo>
                  <a:lnTo>
                    <a:pt x="26" y="36"/>
                  </a:lnTo>
                  <a:lnTo>
                    <a:pt x="30" y="45"/>
                  </a:lnTo>
                  <a:lnTo>
                    <a:pt x="31" y="53"/>
                  </a:lnTo>
                  <a:lnTo>
                    <a:pt x="34" y="60"/>
                  </a:lnTo>
                  <a:lnTo>
                    <a:pt x="36" y="70"/>
                  </a:lnTo>
                  <a:lnTo>
                    <a:pt x="37" y="78"/>
                  </a:lnTo>
                  <a:lnTo>
                    <a:pt x="37" y="86"/>
                  </a:lnTo>
                  <a:lnTo>
                    <a:pt x="39" y="93"/>
                  </a:lnTo>
                  <a:lnTo>
                    <a:pt x="39" y="101"/>
                  </a:lnTo>
                  <a:lnTo>
                    <a:pt x="39" y="108"/>
                  </a:lnTo>
                  <a:lnTo>
                    <a:pt x="39" y="115"/>
                  </a:lnTo>
                  <a:lnTo>
                    <a:pt x="42" y="111"/>
                  </a:lnTo>
                  <a:lnTo>
                    <a:pt x="48" y="109"/>
                  </a:lnTo>
                  <a:lnTo>
                    <a:pt x="54" y="105"/>
                  </a:lnTo>
                  <a:lnTo>
                    <a:pt x="59" y="101"/>
                  </a:lnTo>
                  <a:lnTo>
                    <a:pt x="67" y="97"/>
                  </a:lnTo>
                  <a:lnTo>
                    <a:pt x="77" y="93"/>
                  </a:lnTo>
                  <a:lnTo>
                    <a:pt x="83" y="90"/>
                  </a:lnTo>
                  <a:lnTo>
                    <a:pt x="91" y="87"/>
                  </a:lnTo>
                  <a:lnTo>
                    <a:pt x="100" y="85"/>
                  </a:lnTo>
                  <a:lnTo>
                    <a:pt x="106" y="82"/>
                  </a:lnTo>
                  <a:lnTo>
                    <a:pt x="113" y="81"/>
                  </a:lnTo>
                  <a:lnTo>
                    <a:pt x="123" y="78"/>
                  </a:lnTo>
                  <a:lnTo>
                    <a:pt x="132" y="76"/>
                  </a:lnTo>
                  <a:lnTo>
                    <a:pt x="142" y="76"/>
                  </a:lnTo>
                  <a:lnTo>
                    <a:pt x="150" y="74"/>
                  </a:lnTo>
                  <a:lnTo>
                    <a:pt x="159" y="73"/>
                  </a:lnTo>
                  <a:lnTo>
                    <a:pt x="168" y="7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610" name="Rectangle 226"/>
            <p:cNvSpPr>
              <a:spLocks noChangeArrowheads="1"/>
            </p:cNvSpPr>
            <p:nvPr/>
          </p:nvSpPr>
          <p:spPr bwMode="auto">
            <a:xfrm>
              <a:off x="3524" y="1150"/>
              <a:ext cx="860"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11" name="Rectangle 227"/>
            <p:cNvSpPr>
              <a:spLocks noChangeArrowheads="1"/>
            </p:cNvSpPr>
            <p:nvPr/>
          </p:nvSpPr>
          <p:spPr bwMode="auto">
            <a:xfrm>
              <a:off x="3617" y="1174"/>
              <a:ext cx="40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Ordre de</a:t>
              </a:r>
            </a:p>
          </p:txBody>
        </p:sp>
        <p:sp>
          <p:nvSpPr>
            <p:cNvPr id="656612" name="Rectangle 228"/>
            <p:cNvSpPr>
              <a:spLocks noChangeArrowheads="1"/>
            </p:cNvSpPr>
            <p:nvPr/>
          </p:nvSpPr>
          <p:spPr bwMode="auto">
            <a:xfrm>
              <a:off x="3792" y="1329"/>
              <a:ext cx="49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fabrication</a:t>
              </a:r>
            </a:p>
          </p:txBody>
        </p:sp>
        <p:sp>
          <p:nvSpPr>
            <p:cNvPr id="656613" name="Freeform 229"/>
            <p:cNvSpPr>
              <a:spLocks/>
            </p:cNvSpPr>
            <p:nvPr/>
          </p:nvSpPr>
          <p:spPr bwMode="auto">
            <a:xfrm>
              <a:off x="3549" y="840"/>
              <a:ext cx="803" cy="918"/>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sp>
        <p:nvSpPr>
          <p:cNvPr id="656614" name="Freeform 230"/>
          <p:cNvSpPr>
            <a:spLocks/>
          </p:cNvSpPr>
          <p:nvPr/>
        </p:nvSpPr>
        <p:spPr bwMode="auto">
          <a:xfrm>
            <a:off x="3417888" y="1660525"/>
            <a:ext cx="1171575" cy="1187450"/>
          </a:xfrm>
          <a:custGeom>
            <a:avLst/>
            <a:gdLst>
              <a:gd name="T0" fmla="*/ 375 w 569"/>
              <a:gd name="T1" fmla="*/ 0 h 636"/>
              <a:gd name="T2" fmla="*/ 0 w 569"/>
              <a:gd name="T3" fmla="*/ 0 h 636"/>
              <a:gd name="T4" fmla="*/ 0 w 569"/>
              <a:gd name="T5" fmla="*/ 635 h 636"/>
              <a:gd name="T6" fmla="*/ 569 w 569"/>
              <a:gd name="T7" fmla="*/ 636 h 636"/>
              <a:gd name="T8" fmla="*/ 569 w 569"/>
              <a:gd name="T9" fmla="*/ 82 h 636"/>
              <a:gd name="T10" fmla="*/ 375 w 569"/>
              <a:gd name="T11" fmla="*/ 0 h 636"/>
            </a:gdLst>
            <a:ahLst/>
            <a:cxnLst>
              <a:cxn ang="0">
                <a:pos x="T0" y="T1"/>
              </a:cxn>
              <a:cxn ang="0">
                <a:pos x="T2" y="T3"/>
              </a:cxn>
              <a:cxn ang="0">
                <a:pos x="T4" y="T5"/>
              </a:cxn>
              <a:cxn ang="0">
                <a:pos x="T6" y="T7"/>
              </a:cxn>
              <a:cxn ang="0">
                <a:pos x="T8" y="T9"/>
              </a:cxn>
              <a:cxn ang="0">
                <a:pos x="T10" y="T11"/>
              </a:cxn>
            </a:cxnLst>
            <a:rect l="0" t="0" r="r" b="b"/>
            <a:pathLst>
              <a:path w="569" h="636">
                <a:moveTo>
                  <a:pt x="375" y="0"/>
                </a:moveTo>
                <a:lnTo>
                  <a:pt x="0" y="0"/>
                </a:lnTo>
                <a:lnTo>
                  <a:pt x="0" y="635"/>
                </a:lnTo>
                <a:lnTo>
                  <a:pt x="569" y="636"/>
                </a:lnTo>
                <a:lnTo>
                  <a:pt x="569" y="82"/>
                </a:lnTo>
                <a:lnTo>
                  <a:pt x="375" y="0"/>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656615" name="Group 231"/>
          <p:cNvGrpSpPr>
            <a:grpSpLocks/>
          </p:cNvGrpSpPr>
          <p:nvPr/>
        </p:nvGrpSpPr>
        <p:grpSpPr bwMode="auto">
          <a:xfrm>
            <a:off x="3384550" y="1630363"/>
            <a:ext cx="1176338" cy="1192212"/>
            <a:chOff x="1889" y="2630"/>
            <a:chExt cx="571" cy="638"/>
          </a:xfrm>
        </p:grpSpPr>
        <p:sp>
          <p:nvSpPr>
            <p:cNvPr id="656616" name="Rectangle 232"/>
            <p:cNvSpPr>
              <a:spLocks noChangeArrowheads="1"/>
            </p:cNvSpPr>
            <p:nvPr/>
          </p:nvSpPr>
          <p:spPr bwMode="auto">
            <a:xfrm>
              <a:off x="1889" y="2630"/>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17" name="Rectangle 233"/>
            <p:cNvSpPr>
              <a:spLocks noChangeArrowheads="1"/>
            </p:cNvSpPr>
            <p:nvPr/>
          </p:nvSpPr>
          <p:spPr bwMode="auto">
            <a:xfrm>
              <a:off x="1889" y="2670"/>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18" name="Rectangle 234"/>
            <p:cNvSpPr>
              <a:spLocks noChangeArrowheads="1"/>
            </p:cNvSpPr>
            <p:nvPr/>
          </p:nvSpPr>
          <p:spPr bwMode="auto">
            <a:xfrm>
              <a:off x="1889" y="2710"/>
              <a:ext cx="571" cy="41"/>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19" name="Rectangle 235"/>
            <p:cNvSpPr>
              <a:spLocks noChangeArrowheads="1"/>
            </p:cNvSpPr>
            <p:nvPr/>
          </p:nvSpPr>
          <p:spPr bwMode="auto">
            <a:xfrm>
              <a:off x="1889" y="2751"/>
              <a:ext cx="571" cy="39"/>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0" name="Rectangle 236"/>
            <p:cNvSpPr>
              <a:spLocks noChangeArrowheads="1"/>
            </p:cNvSpPr>
            <p:nvPr/>
          </p:nvSpPr>
          <p:spPr bwMode="auto">
            <a:xfrm>
              <a:off x="1889" y="2790"/>
              <a:ext cx="571" cy="4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1" name="Rectangle 237"/>
            <p:cNvSpPr>
              <a:spLocks noChangeArrowheads="1"/>
            </p:cNvSpPr>
            <p:nvPr/>
          </p:nvSpPr>
          <p:spPr bwMode="auto">
            <a:xfrm>
              <a:off x="1889" y="2830"/>
              <a:ext cx="571" cy="39"/>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2" name="Rectangle 238"/>
            <p:cNvSpPr>
              <a:spLocks noChangeArrowheads="1"/>
            </p:cNvSpPr>
            <p:nvPr/>
          </p:nvSpPr>
          <p:spPr bwMode="auto">
            <a:xfrm>
              <a:off x="1889" y="2869"/>
              <a:ext cx="571" cy="4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3" name="Rectangle 239"/>
            <p:cNvSpPr>
              <a:spLocks noChangeArrowheads="1"/>
            </p:cNvSpPr>
            <p:nvPr/>
          </p:nvSpPr>
          <p:spPr bwMode="auto">
            <a:xfrm>
              <a:off x="1889" y="2909"/>
              <a:ext cx="571" cy="40"/>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4" name="Rectangle 240"/>
            <p:cNvSpPr>
              <a:spLocks noChangeArrowheads="1"/>
            </p:cNvSpPr>
            <p:nvPr/>
          </p:nvSpPr>
          <p:spPr bwMode="auto">
            <a:xfrm>
              <a:off x="1889" y="2949"/>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5" name="Rectangle 241"/>
            <p:cNvSpPr>
              <a:spLocks noChangeArrowheads="1"/>
            </p:cNvSpPr>
            <p:nvPr/>
          </p:nvSpPr>
          <p:spPr bwMode="auto">
            <a:xfrm>
              <a:off x="1889" y="2990"/>
              <a:ext cx="571" cy="39"/>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6" name="Rectangle 242"/>
            <p:cNvSpPr>
              <a:spLocks noChangeArrowheads="1"/>
            </p:cNvSpPr>
            <p:nvPr/>
          </p:nvSpPr>
          <p:spPr bwMode="auto">
            <a:xfrm>
              <a:off x="1889" y="3029"/>
              <a:ext cx="571" cy="40"/>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7" name="Rectangle 243"/>
            <p:cNvSpPr>
              <a:spLocks noChangeArrowheads="1"/>
            </p:cNvSpPr>
            <p:nvPr/>
          </p:nvSpPr>
          <p:spPr bwMode="auto">
            <a:xfrm>
              <a:off x="1889" y="3069"/>
              <a:ext cx="571" cy="4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8" name="Rectangle 244"/>
            <p:cNvSpPr>
              <a:spLocks noChangeArrowheads="1"/>
            </p:cNvSpPr>
            <p:nvPr/>
          </p:nvSpPr>
          <p:spPr bwMode="auto">
            <a:xfrm>
              <a:off x="1889" y="3109"/>
              <a:ext cx="571" cy="39"/>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29" name="Rectangle 245"/>
            <p:cNvSpPr>
              <a:spLocks noChangeArrowheads="1"/>
            </p:cNvSpPr>
            <p:nvPr/>
          </p:nvSpPr>
          <p:spPr bwMode="auto">
            <a:xfrm>
              <a:off x="1889" y="3148"/>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30" name="Rectangle 246"/>
            <p:cNvSpPr>
              <a:spLocks noChangeArrowheads="1"/>
            </p:cNvSpPr>
            <p:nvPr/>
          </p:nvSpPr>
          <p:spPr bwMode="auto">
            <a:xfrm>
              <a:off x="1889" y="3189"/>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31" name="Rectangle 247"/>
            <p:cNvSpPr>
              <a:spLocks noChangeArrowheads="1"/>
            </p:cNvSpPr>
            <p:nvPr/>
          </p:nvSpPr>
          <p:spPr bwMode="auto">
            <a:xfrm>
              <a:off x="1889" y="3229"/>
              <a:ext cx="571" cy="39"/>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32" name="Freeform 248"/>
            <p:cNvSpPr>
              <a:spLocks/>
            </p:cNvSpPr>
            <p:nvPr/>
          </p:nvSpPr>
          <p:spPr bwMode="auto">
            <a:xfrm>
              <a:off x="1889" y="2630"/>
              <a:ext cx="570" cy="6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close/>
                </a:path>
              </a:pathLst>
            </a:custGeom>
            <a:solidFill>
              <a:srgbClr val="F7F7F7"/>
            </a:solidFill>
            <a:ln w="0">
              <a:solidFill>
                <a:srgbClr val="FFFFFF"/>
              </a:solidFill>
              <a:prstDash val="solid"/>
              <a:round/>
              <a:headEnd/>
              <a:tailEnd/>
            </a:ln>
          </p:spPr>
          <p:txBody>
            <a:bodyPr/>
            <a:lstStyle/>
            <a:p>
              <a:endParaRPr lang="fr-FR"/>
            </a:p>
          </p:txBody>
        </p:sp>
        <p:sp>
          <p:nvSpPr>
            <p:cNvPr id="656633" name="Freeform 249"/>
            <p:cNvSpPr>
              <a:spLocks/>
            </p:cNvSpPr>
            <p:nvPr/>
          </p:nvSpPr>
          <p:spPr bwMode="auto">
            <a:xfrm>
              <a:off x="1889" y="2630"/>
              <a:ext cx="570" cy="6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634" name="Rectangle 250"/>
            <p:cNvSpPr>
              <a:spLocks noChangeArrowheads="1"/>
            </p:cNvSpPr>
            <p:nvPr/>
          </p:nvSpPr>
          <p:spPr bwMode="auto">
            <a:xfrm>
              <a:off x="1889" y="2630"/>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35" name="Rectangle 251"/>
            <p:cNvSpPr>
              <a:spLocks noChangeArrowheads="1"/>
            </p:cNvSpPr>
            <p:nvPr/>
          </p:nvSpPr>
          <p:spPr bwMode="auto">
            <a:xfrm>
              <a:off x="1889" y="2670"/>
              <a:ext cx="571" cy="40"/>
            </a:xfrm>
            <a:prstGeom prst="rect">
              <a:avLst/>
            </a:prstGeom>
            <a:solidFill>
              <a:srgbClr val="DA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36" name="Rectangle 252"/>
            <p:cNvSpPr>
              <a:spLocks noChangeArrowheads="1"/>
            </p:cNvSpPr>
            <p:nvPr/>
          </p:nvSpPr>
          <p:spPr bwMode="auto">
            <a:xfrm>
              <a:off x="1889" y="2710"/>
              <a:ext cx="571" cy="41"/>
            </a:xfrm>
            <a:prstGeom prst="rect">
              <a:avLst/>
            </a:prstGeom>
            <a:solidFill>
              <a:srgbClr val="DCDC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37" name="Rectangle 253"/>
            <p:cNvSpPr>
              <a:spLocks noChangeArrowheads="1"/>
            </p:cNvSpPr>
            <p:nvPr/>
          </p:nvSpPr>
          <p:spPr bwMode="auto">
            <a:xfrm>
              <a:off x="1889" y="2751"/>
              <a:ext cx="571" cy="39"/>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38" name="Rectangle 254"/>
            <p:cNvSpPr>
              <a:spLocks noChangeArrowheads="1"/>
            </p:cNvSpPr>
            <p:nvPr/>
          </p:nvSpPr>
          <p:spPr bwMode="auto">
            <a:xfrm>
              <a:off x="1889" y="2790"/>
              <a:ext cx="571" cy="4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39" name="Rectangle 255"/>
            <p:cNvSpPr>
              <a:spLocks noChangeArrowheads="1"/>
            </p:cNvSpPr>
            <p:nvPr/>
          </p:nvSpPr>
          <p:spPr bwMode="auto">
            <a:xfrm>
              <a:off x="1889" y="2830"/>
              <a:ext cx="571" cy="39"/>
            </a:xfrm>
            <a:prstGeom prst="rect">
              <a:avLst/>
            </a:prstGeom>
            <a:solidFill>
              <a:srgbClr val="E1E1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0" name="Rectangle 256"/>
            <p:cNvSpPr>
              <a:spLocks noChangeArrowheads="1"/>
            </p:cNvSpPr>
            <p:nvPr/>
          </p:nvSpPr>
          <p:spPr bwMode="auto">
            <a:xfrm>
              <a:off x="1889" y="2869"/>
              <a:ext cx="571" cy="4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1" name="Rectangle 257"/>
            <p:cNvSpPr>
              <a:spLocks noChangeArrowheads="1"/>
            </p:cNvSpPr>
            <p:nvPr/>
          </p:nvSpPr>
          <p:spPr bwMode="auto">
            <a:xfrm>
              <a:off x="1889" y="2909"/>
              <a:ext cx="571" cy="40"/>
            </a:xfrm>
            <a:prstGeom prst="rect">
              <a:avLst/>
            </a:prstGeom>
            <a:solidFill>
              <a:srgbClr val="E7E7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2" name="Rectangle 258"/>
            <p:cNvSpPr>
              <a:spLocks noChangeArrowheads="1"/>
            </p:cNvSpPr>
            <p:nvPr/>
          </p:nvSpPr>
          <p:spPr bwMode="auto">
            <a:xfrm>
              <a:off x="1889" y="2949"/>
              <a:ext cx="571" cy="41"/>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3" name="Rectangle 259"/>
            <p:cNvSpPr>
              <a:spLocks noChangeArrowheads="1"/>
            </p:cNvSpPr>
            <p:nvPr/>
          </p:nvSpPr>
          <p:spPr bwMode="auto">
            <a:xfrm>
              <a:off x="1889" y="2990"/>
              <a:ext cx="571" cy="39"/>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4" name="Rectangle 260"/>
            <p:cNvSpPr>
              <a:spLocks noChangeArrowheads="1"/>
            </p:cNvSpPr>
            <p:nvPr/>
          </p:nvSpPr>
          <p:spPr bwMode="auto">
            <a:xfrm>
              <a:off x="1889" y="3029"/>
              <a:ext cx="571" cy="40"/>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5" name="Rectangle 261"/>
            <p:cNvSpPr>
              <a:spLocks noChangeArrowheads="1"/>
            </p:cNvSpPr>
            <p:nvPr/>
          </p:nvSpPr>
          <p:spPr bwMode="auto">
            <a:xfrm>
              <a:off x="1889" y="3069"/>
              <a:ext cx="571" cy="4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6" name="Rectangle 262"/>
            <p:cNvSpPr>
              <a:spLocks noChangeArrowheads="1"/>
            </p:cNvSpPr>
            <p:nvPr/>
          </p:nvSpPr>
          <p:spPr bwMode="auto">
            <a:xfrm>
              <a:off x="1889" y="3109"/>
              <a:ext cx="571" cy="39"/>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7" name="Rectangle 263"/>
            <p:cNvSpPr>
              <a:spLocks noChangeArrowheads="1"/>
            </p:cNvSpPr>
            <p:nvPr/>
          </p:nvSpPr>
          <p:spPr bwMode="auto">
            <a:xfrm>
              <a:off x="1889" y="3148"/>
              <a:ext cx="571" cy="41"/>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8" name="Rectangle 264"/>
            <p:cNvSpPr>
              <a:spLocks noChangeArrowheads="1"/>
            </p:cNvSpPr>
            <p:nvPr/>
          </p:nvSpPr>
          <p:spPr bwMode="auto">
            <a:xfrm>
              <a:off x="1889" y="3189"/>
              <a:ext cx="571" cy="40"/>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49" name="Rectangle 265"/>
            <p:cNvSpPr>
              <a:spLocks noChangeArrowheads="1"/>
            </p:cNvSpPr>
            <p:nvPr/>
          </p:nvSpPr>
          <p:spPr bwMode="auto">
            <a:xfrm>
              <a:off x="1889" y="3229"/>
              <a:ext cx="571" cy="39"/>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sp>
        <p:nvSpPr>
          <p:cNvPr id="656650" name="Freeform 266"/>
          <p:cNvSpPr>
            <a:spLocks/>
          </p:cNvSpPr>
          <p:nvPr/>
        </p:nvSpPr>
        <p:spPr bwMode="auto">
          <a:xfrm>
            <a:off x="3384550" y="1630363"/>
            <a:ext cx="1174750" cy="1189037"/>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6651" name="Freeform 267"/>
          <p:cNvSpPr>
            <a:spLocks/>
          </p:cNvSpPr>
          <p:nvPr/>
        </p:nvSpPr>
        <p:spPr bwMode="auto">
          <a:xfrm>
            <a:off x="4151313" y="1662113"/>
            <a:ext cx="407987" cy="260350"/>
          </a:xfrm>
          <a:custGeom>
            <a:avLst/>
            <a:gdLst>
              <a:gd name="T0" fmla="*/ 6 w 198"/>
              <a:gd name="T1" fmla="*/ 0 h 139"/>
              <a:gd name="T2" fmla="*/ 0 w 198"/>
              <a:gd name="T3" fmla="*/ 0 h 139"/>
              <a:gd name="T4" fmla="*/ 5 w 198"/>
              <a:gd name="T5" fmla="*/ 5 h 139"/>
              <a:gd name="T6" fmla="*/ 9 w 198"/>
              <a:gd name="T7" fmla="*/ 12 h 139"/>
              <a:gd name="T8" fmla="*/ 14 w 198"/>
              <a:gd name="T9" fmla="*/ 17 h 139"/>
              <a:gd name="T10" fmla="*/ 17 w 198"/>
              <a:gd name="T11" fmla="*/ 23 h 139"/>
              <a:gd name="T12" fmla="*/ 20 w 198"/>
              <a:gd name="T13" fmla="*/ 29 h 139"/>
              <a:gd name="T14" fmla="*/ 23 w 198"/>
              <a:gd name="T15" fmla="*/ 35 h 139"/>
              <a:gd name="T16" fmla="*/ 26 w 198"/>
              <a:gd name="T17" fmla="*/ 40 h 139"/>
              <a:gd name="T18" fmla="*/ 28 w 198"/>
              <a:gd name="T19" fmla="*/ 45 h 139"/>
              <a:gd name="T20" fmla="*/ 32 w 198"/>
              <a:gd name="T21" fmla="*/ 52 h 139"/>
              <a:gd name="T22" fmla="*/ 35 w 198"/>
              <a:gd name="T23" fmla="*/ 60 h 139"/>
              <a:gd name="T24" fmla="*/ 37 w 198"/>
              <a:gd name="T25" fmla="*/ 70 h 139"/>
              <a:gd name="T26" fmla="*/ 38 w 198"/>
              <a:gd name="T27" fmla="*/ 78 h 139"/>
              <a:gd name="T28" fmla="*/ 40 w 198"/>
              <a:gd name="T29" fmla="*/ 84 h 139"/>
              <a:gd name="T30" fmla="*/ 41 w 198"/>
              <a:gd name="T31" fmla="*/ 93 h 139"/>
              <a:gd name="T32" fmla="*/ 41 w 198"/>
              <a:gd name="T33" fmla="*/ 101 h 139"/>
              <a:gd name="T34" fmla="*/ 42 w 198"/>
              <a:gd name="T35" fmla="*/ 107 h 139"/>
              <a:gd name="T36" fmla="*/ 42 w 198"/>
              <a:gd name="T37" fmla="*/ 114 h 139"/>
              <a:gd name="T38" fmla="*/ 42 w 198"/>
              <a:gd name="T39" fmla="*/ 121 h 139"/>
              <a:gd name="T40" fmla="*/ 43 w 198"/>
              <a:gd name="T41" fmla="*/ 130 h 139"/>
              <a:gd name="T42" fmla="*/ 43 w 198"/>
              <a:gd name="T43" fmla="*/ 139 h 139"/>
              <a:gd name="T44" fmla="*/ 49 w 198"/>
              <a:gd name="T45" fmla="*/ 134 h 139"/>
              <a:gd name="T46" fmla="*/ 55 w 198"/>
              <a:gd name="T47" fmla="*/ 129 h 139"/>
              <a:gd name="T48" fmla="*/ 61 w 198"/>
              <a:gd name="T49" fmla="*/ 125 h 139"/>
              <a:gd name="T50" fmla="*/ 68 w 198"/>
              <a:gd name="T51" fmla="*/ 119 h 139"/>
              <a:gd name="T52" fmla="*/ 75 w 198"/>
              <a:gd name="T53" fmla="*/ 115 h 139"/>
              <a:gd name="T54" fmla="*/ 81 w 198"/>
              <a:gd name="T55" fmla="*/ 113 h 139"/>
              <a:gd name="T56" fmla="*/ 88 w 198"/>
              <a:gd name="T57" fmla="*/ 107 h 139"/>
              <a:gd name="T58" fmla="*/ 96 w 198"/>
              <a:gd name="T59" fmla="*/ 105 h 139"/>
              <a:gd name="T60" fmla="*/ 104 w 198"/>
              <a:gd name="T61" fmla="*/ 101 h 139"/>
              <a:gd name="T62" fmla="*/ 112 w 198"/>
              <a:gd name="T63" fmla="*/ 97 h 139"/>
              <a:gd name="T64" fmla="*/ 120 w 198"/>
              <a:gd name="T65" fmla="*/ 96 h 139"/>
              <a:gd name="T66" fmla="*/ 129 w 198"/>
              <a:gd name="T67" fmla="*/ 93 h 139"/>
              <a:gd name="T68" fmla="*/ 138 w 198"/>
              <a:gd name="T69" fmla="*/ 91 h 139"/>
              <a:gd name="T70" fmla="*/ 150 w 198"/>
              <a:gd name="T71" fmla="*/ 89 h 139"/>
              <a:gd name="T72" fmla="*/ 160 w 198"/>
              <a:gd name="T73" fmla="*/ 87 h 139"/>
              <a:gd name="T74" fmla="*/ 170 w 198"/>
              <a:gd name="T75" fmla="*/ 84 h 139"/>
              <a:gd name="T76" fmla="*/ 180 w 198"/>
              <a:gd name="T77" fmla="*/ 83 h 139"/>
              <a:gd name="T78" fmla="*/ 188 w 198"/>
              <a:gd name="T79" fmla="*/ 83 h 139"/>
              <a:gd name="T80" fmla="*/ 198 w 198"/>
              <a:gd name="T81" fmla="*/ 83 h 139"/>
              <a:gd name="T82" fmla="*/ 198 w 198"/>
              <a:gd name="T83" fmla="*/ 82 h 139"/>
              <a:gd name="T84" fmla="*/ 6 w 198"/>
              <a:gd name="T8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39">
                <a:moveTo>
                  <a:pt x="6" y="0"/>
                </a:moveTo>
                <a:lnTo>
                  <a:pt x="0" y="0"/>
                </a:lnTo>
                <a:lnTo>
                  <a:pt x="5" y="5"/>
                </a:lnTo>
                <a:lnTo>
                  <a:pt x="9" y="12"/>
                </a:lnTo>
                <a:lnTo>
                  <a:pt x="14" y="17"/>
                </a:lnTo>
                <a:lnTo>
                  <a:pt x="17" y="23"/>
                </a:lnTo>
                <a:lnTo>
                  <a:pt x="20" y="29"/>
                </a:lnTo>
                <a:lnTo>
                  <a:pt x="23" y="35"/>
                </a:lnTo>
                <a:lnTo>
                  <a:pt x="26" y="40"/>
                </a:lnTo>
                <a:lnTo>
                  <a:pt x="28" y="45"/>
                </a:lnTo>
                <a:lnTo>
                  <a:pt x="32" y="52"/>
                </a:lnTo>
                <a:lnTo>
                  <a:pt x="35" y="60"/>
                </a:lnTo>
                <a:lnTo>
                  <a:pt x="37" y="70"/>
                </a:lnTo>
                <a:lnTo>
                  <a:pt x="38" y="78"/>
                </a:lnTo>
                <a:lnTo>
                  <a:pt x="40" y="84"/>
                </a:lnTo>
                <a:lnTo>
                  <a:pt x="41" y="93"/>
                </a:lnTo>
                <a:lnTo>
                  <a:pt x="41" y="101"/>
                </a:lnTo>
                <a:lnTo>
                  <a:pt x="42" y="107"/>
                </a:lnTo>
                <a:lnTo>
                  <a:pt x="42" y="114"/>
                </a:lnTo>
                <a:lnTo>
                  <a:pt x="42" y="121"/>
                </a:lnTo>
                <a:lnTo>
                  <a:pt x="43" y="130"/>
                </a:lnTo>
                <a:lnTo>
                  <a:pt x="43" y="139"/>
                </a:lnTo>
                <a:lnTo>
                  <a:pt x="49" y="134"/>
                </a:lnTo>
                <a:lnTo>
                  <a:pt x="55" y="129"/>
                </a:lnTo>
                <a:lnTo>
                  <a:pt x="61" y="125"/>
                </a:lnTo>
                <a:lnTo>
                  <a:pt x="68" y="119"/>
                </a:lnTo>
                <a:lnTo>
                  <a:pt x="75" y="115"/>
                </a:lnTo>
                <a:lnTo>
                  <a:pt x="81" y="113"/>
                </a:lnTo>
                <a:lnTo>
                  <a:pt x="88" y="107"/>
                </a:lnTo>
                <a:lnTo>
                  <a:pt x="96" y="105"/>
                </a:lnTo>
                <a:lnTo>
                  <a:pt x="104" y="101"/>
                </a:lnTo>
                <a:lnTo>
                  <a:pt x="112" y="97"/>
                </a:lnTo>
                <a:lnTo>
                  <a:pt x="120" y="96"/>
                </a:lnTo>
                <a:lnTo>
                  <a:pt x="129" y="93"/>
                </a:lnTo>
                <a:lnTo>
                  <a:pt x="138" y="91"/>
                </a:lnTo>
                <a:lnTo>
                  <a:pt x="150" y="89"/>
                </a:lnTo>
                <a:lnTo>
                  <a:pt x="160" y="87"/>
                </a:lnTo>
                <a:lnTo>
                  <a:pt x="170" y="84"/>
                </a:lnTo>
                <a:lnTo>
                  <a:pt x="180" y="83"/>
                </a:lnTo>
                <a:lnTo>
                  <a:pt x="188" y="83"/>
                </a:lnTo>
                <a:lnTo>
                  <a:pt x="198" y="83"/>
                </a:lnTo>
                <a:lnTo>
                  <a:pt x="198" y="82"/>
                </a:lnTo>
                <a:lnTo>
                  <a:pt x="6"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652" name="Freeform 268"/>
          <p:cNvSpPr>
            <a:spLocks/>
          </p:cNvSpPr>
          <p:nvPr/>
        </p:nvSpPr>
        <p:spPr bwMode="auto">
          <a:xfrm>
            <a:off x="4168775" y="1665288"/>
            <a:ext cx="377825" cy="230187"/>
          </a:xfrm>
          <a:custGeom>
            <a:avLst/>
            <a:gdLst>
              <a:gd name="T0" fmla="*/ 0 w 183"/>
              <a:gd name="T1" fmla="*/ 0 h 124"/>
              <a:gd name="T2" fmla="*/ 5 w 183"/>
              <a:gd name="T3" fmla="*/ 5 h 124"/>
              <a:gd name="T4" fmla="*/ 11 w 183"/>
              <a:gd name="T5" fmla="*/ 13 h 124"/>
              <a:gd name="T6" fmla="*/ 14 w 183"/>
              <a:gd name="T7" fmla="*/ 17 h 124"/>
              <a:gd name="T8" fmla="*/ 18 w 183"/>
              <a:gd name="T9" fmla="*/ 23 h 124"/>
              <a:gd name="T10" fmla="*/ 23 w 183"/>
              <a:gd name="T11" fmla="*/ 28 h 124"/>
              <a:gd name="T12" fmla="*/ 27 w 183"/>
              <a:gd name="T13" fmla="*/ 37 h 124"/>
              <a:gd name="T14" fmla="*/ 31 w 183"/>
              <a:gd name="T15" fmla="*/ 49 h 124"/>
              <a:gd name="T16" fmla="*/ 33 w 183"/>
              <a:gd name="T17" fmla="*/ 55 h 124"/>
              <a:gd name="T18" fmla="*/ 36 w 183"/>
              <a:gd name="T19" fmla="*/ 64 h 124"/>
              <a:gd name="T20" fmla="*/ 38 w 183"/>
              <a:gd name="T21" fmla="*/ 74 h 124"/>
              <a:gd name="T22" fmla="*/ 40 w 183"/>
              <a:gd name="T23" fmla="*/ 82 h 124"/>
              <a:gd name="T24" fmla="*/ 41 w 183"/>
              <a:gd name="T25" fmla="*/ 91 h 124"/>
              <a:gd name="T26" fmla="*/ 41 w 183"/>
              <a:gd name="T27" fmla="*/ 99 h 124"/>
              <a:gd name="T28" fmla="*/ 41 w 183"/>
              <a:gd name="T29" fmla="*/ 108 h 124"/>
              <a:gd name="T30" fmla="*/ 41 w 183"/>
              <a:gd name="T31" fmla="*/ 115 h 124"/>
              <a:gd name="T32" fmla="*/ 41 w 183"/>
              <a:gd name="T33" fmla="*/ 124 h 124"/>
              <a:gd name="T34" fmla="*/ 46 w 183"/>
              <a:gd name="T35" fmla="*/ 120 h 124"/>
              <a:gd name="T36" fmla="*/ 50 w 183"/>
              <a:gd name="T37" fmla="*/ 115 h 124"/>
              <a:gd name="T38" fmla="*/ 56 w 183"/>
              <a:gd name="T39" fmla="*/ 112 h 124"/>
              <a:gd name="T40" fmla="*/ 64 w 183"/>
              <a:gd name="T41" fmla="*/ 106 h 124"/>
              <a:gd name="T42" fmla="*/ 72 w 183"/>
              <a:gd name="T43" fmla="*/ 103 h 124"/>
              <a:gd name="T44" fmla="*/ 80 w 183"/>
              <a:gd name="T45" fmla="*/ 97 h 124"/>
              <a:gd name="T46" fmla="*/ 88 w 183"/>
              <a:gd name="T47" fmla="*/ 95 h 124"/>
              <a:gd name="T48" fmla="*/ 97 w 183"/>
              <a:gd name="T49" fmla="*/ 91 h 124"/>
              <a:gd name="T50" fmla="*/ 111 w 183"/>
              <a:gd name="T51" fmla="*/ 87 h 124"/>
              <a:gd name="T52" fmla="*/ 120 w 183"/>
              <a:gd name="T53" fmla="*/ 86 h 124"/>
              <a:gd name="T54" fmla="*/ 129 w 183"/>
              <a:gd name="T55" fmla="*/ 82 h 124"/>
              <a:gd name="T56" fmla="*/ 139 w 183"/>
              <a:gd name="T57" fmla="*/ 81 h 124"/>
              <a:gd name="T58" fmla="*/ 149 w 183"/>
              <a:gd name="T59" fmla="*/ 80 h 124"/>
              <a:gd name="T60" fmla="*/ 160 w 183"/>
              <a:gd name="T61" fmla="*/ 78 h 124"/>
              <a:gd name="T62" fmla="*/ 170 w 183"/>
              <a:gd name="T63" fmla="*/ 76 h 124"/>
              <a:gd name="T64" fmla="*/ 183 w 183"/>
              <a:gd name="T65" fmla="*/ 76 h 124"/>
              <a:gd name="T66" fmla="*/ 0 w 183"/>
              <a:gd name="T6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3" h="124">
                <a:moveTo>
                  <a:pt x="0" y="0"/>
                </a:moveTo>
                <a:lnTo>
                  <a:pt x="5" y="5"/>
                </a:lnTo>
                <a:lnTo>
                  <a:pt x="11" y="13"/>
                </a:lnTo>
                <a:lnTo>
                  <a:pt x="14" y="17"/>
                </a:lnTo>
                <a:lnTo>
                  <a:pt x="18" y="23"/>
                </a:lnTo>
                <a:lnTo>
                  <a:pt x="23" y="28"/>
                </a:lnTo>
                <a:lnTo>
                  <a:pt x="27" y="37"/>
                </a:lnTo>
                <a:lnTo>
                  <a:pt x="31" y="49"/>
                </a:lnTo>
                <a:lnTo>
                  <a:pt x="33" y="55"/>
                </a:lnTo>
                <a:lnTo>
                  <a:pt x="36" y="64"/>
                </a:lnTo>
                <a:lnTo>
                  <a:pt x="38" y="74"/>
                </a:lnTo>
                <a:lnTo>
                  <a:pt x="40" y="82"/>
                </a:lnTo>
                <a:lnTo>
                  <a:pt x="41" y="91"/>
                </a:lnTo>
                <a:lnTo>
                  <a:pt x="41" y="99"/>
                </a:lnTo>
                <a:lnTo>
                  <a:pt x="41" y="108"/>
                </a:lnTo>
                <a:lnTo>
                  <a:pt x="41" y="115"/>
                </a:lnTo>
                <a:lnTo>
                  <a:pt x="41" y="124"/>
                </a:lnTo>
                <a:lnTo>
                  <a:pt x="46" y="120"/>
                </a:lnTo>
                <a:lnTo>
                  <a:pt x="50" y="115"/>
                </a:lnTo>
                <a:lnTo>
                  <a:pt x="56" y="112"/>
                </a:lnTo>
                <a:lnTo>
                  <a:pt x="64" y="106"/>
                </a:lnTo>
                <a:lnTo>
                  <a:pt x="72" y="103"/>
                </a:lnTo>
                <a:lnTo>
                  <a:pt x="80" y="97"/>
                </a:lnTo>
                <a:lnTo>
                  <a:pt x="88" y="95"/>
                </a:lnTo>
                <a:lnTo>
                  <a:pt x="97" y="91"/>
                </a:lnTo>
                <a:lnTo>
                  <a:pt x="111" y="87"/>
                </a:lnTo>
                <a:lnTo>
                  <a:pt x="120" y="86"/>
                </a:lnTo>
                <a:lnTo>
                  <a:pt x="129" y="82"/>
                </a:lnTo>
                <a:lnTo>
                  <a:pt x="139" y="81"/>
                </a:lnTo>
                <a:lnTo>
                  <a:pt x="149" y="80"/>
                </a:lnTo>
                <a:lnTo>
                  <a:pt x="160" y="78"/>
                </a:lnTo>
                <a:lnTo>
                  <a:pt x="170" y="76"/>
                </a:lnTo>
                <a:lnTo>
                  <a:pt x="183" y="76"/>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653" name="Freeform 269"/>
          <p:cNvSpPr>
            <a:spLocks/>
          </p:cNvSpPr>
          <p:nvPr/>
        </p:nvSpPr>
        <p:spPr bwMode="auto">
          <a:xfrm>
            <a:off x="4181475" y="1665288"/>
            <a:ext cx="341313" cy="217487"/>
          </a:xfrm>
          <a:custGeom>
            <a:avLst/>
            <a:gdLst>
              <a:gd name="T0" fmla="*/ 0 w 166"/>
              <a:gd name="T1" fmla="*/ 0 h 117"/>
              <a:gd name="T2" fmla="*/ 5 w 166"/>
              <a:gd name="T3" fmla="*/ 5 h 117"/>
              <a:gd name="T4" fmla="*/ 12 w 166"/>
              <a:gd name="T5" fmla="*/ 13 h 117"/>
              <a:gd name="T6" fmla="*/ 14 w 166"/>
              <a:gd name="T7" fmla="*/ 17 h 117"/>
              <a:gd name="T8" fmla="*/ 17 w 166"/>
              <a:gd name="T9" fmla="*/ 22 h 117"/>
              <a:gd name="T10" fmla="*/ 22 w 166"/>
              <a:gd name="T11" fmla="*/ 28 h 117"/>
              <a:gd name="T12" fmla="*/ 26 w 166"/>
              <a:gd name="T13" fmla="*/ 36 h 117"/>
              <a:gd name="T14" fmla="*/ 28 w 166"/>
              <a:gd name="T15" fmla="*/ 46 h 117"/>
              <a:gd name="T16" fmla="*/ 31 w 166"/>
              <a:gd name="T17" fmla="*/ 54 h 117"/>
              <a:gd name="T18" fmla="*/ 34 w 166"/>
              <a:gd name="T19" fmla="*/ 60 h 117"/>
              <a:gd name="T20" fmla="*/ 36 w 166"/>
              <a:gd name="T21" fmla="*/ 72 h 117"/>
              <a:gd name="T22" fmla="*/ 37 w 166"/>
              <a:gd name="T23" fmla="*/ 80 h 117"/>
              <a:gd name="T24" fmla="*/ 37 w 166"/>
              <a:gd name="T25" fmla="*/ 86 h 117"/>
              <a:gd name="T26" fmla="*/ 39 w 166"/>
              <a:gd name="T27" fmla="*/ 95 h 117"/>
              <a:gd name="T28" fmla="*/ 39 w 166"/>
              <a:gd name="T29" fmla="*/ 103 h 117"/>
              <a:gd name="T30" fmla="*/ 39 w 166"/>
              <a:gd name="T31" fmla="*/ 109 h 117"/>
              <a:gd name="T32" fmla="*/ 39 w 166"/>
              <a:gd name="T33" fmla="*/ 117 h 117"/>
              <a:gd name="T34" fmla="*/ 43 w 166"/>
              <a:gd name="T35" fmla="*/ 112 h 117"/>
              <a:gd name="T36" fmla="*/ 48 w 166"/>
              <a:gd name="T37" fmla="*/ 110 h 117"/>
              <a:gd name="T38" fmla="*/ 53 w 166"/>
              <a:gd name="T39" fmla="*/ 105 h 117"/>
              <a:gd name="T40" fmla="*/ 58 w 166"/>
              <a:gd name="T41" fmla="*/ 103 h 117"/>
              <a:gd name="T42" fmla="*/ 67 w 166"/>
              <a:gd name="T43" fmla="*/ 97 h 117"/>
              <a:gd name="T44" fmla="*/ 76 w 166"/>
              <a:gd name="T45" fmla="*/ 94 h 117"/>
              <a:gd name="T46" fmla="*/ 83 w 166"/>
              <a:gd name="T47" fmla="*/ 91 h 117"/>
              <a:gd name="T48" fmla="*/ 91 w 166"/>
              <a:gd name="T49" fmla="*/ 87 h 117"/>
              <a:gd name="T50" fmla="*/ 99 w 166"/>
              <a:gd name="T51" fmla="*/ 86 h 117"/>
              <a:gd name="T52" fmla="*/ 105 w 166"/>
              <a:gd name="T53" fmla="*/ 83 h 117"/>
              <a:gd name="T54" fmla="*/ 113 w 166"/>
              <a:gd name="T55" fmla="*/ 81 h 117"/>
              <a:gd name="T56" fmla="*/ 123 w 166"/>
              <a:gd name="T57" fmla="*/ 80 h 117"/>
              <a:gd name="T58" fmla="*/ 132 w 166"/>
              <a:gd name="T59" fmla="*/ 77 h 117"/>
              <a:gd name="T60" fmla="*/ 141 w 166"/>
              <a:gd name="T61" fmla="*/ 76 h 117"/>
              <a:gd name="T62" fmla="*/ 150 w 166"/>
              <a:gd name="T63" fmla="*/ 74 h 117"/>
              <a:gd name="T64" fmla="*/ 158 w 166"/>
              <a:gd name="T65" fmla="*/ 73 h 117"/>
              <a:gd name="T66" fmla="*/ 166 w 166"/>
              <a:gd name="T67" fmla="*/ 73 h 117"/>
              <a:gd name="T68" fmla="*/ 0 w 166"/>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17">
                <a:moveTo>
                  <a:pt x="0" y="0"/>
                </a:moveTo>
                <a:lnTo>
                  <a:pt x="5" y="5"/>
                </a:lnTo>
                <a:lnTo>
                  <a:pt x="12" y="13"/>
                </a:lnTo>
                <a:lnTo>
                  <a:pt x="14" y="17"/>
                </a:lnTo>
                <a:lnTo>
                  <a:pt x="17" y="22"/>
                </a:lnTo>
                <a:lnTo>
                  <a:pt x="22" y="28"/>
                </a:lnTo>
                <a:lnTo>
                  <a:pt x="26" y="36"/>
                </a:lnTo>
                <a:lnTo>
                  <a:pt x="28" y="46"/>
                </a:lnTo>
                <a:lnTo>
                  <a:pt x="31" y="54"/>
                </a:lnTo>
                <a:lnTo>
                  <a:pt x="34" y="60"/>
                </a:lnTo>
                <a:lnTo>
                  <a:pt x="36" y="72"/>
                </a:lnTo>
                <a:lnTo>
                  <a:pt x="37" y="80"/>
                </a:lnTo>
                <a:lnTo>
                  <a:pt x="37" y="86"/>
                </a:lnTo>
                <a:lnTo>
                  <a:pt x="39" y="95"/>
                </a:lnTo>
                <a:lnTo>
                  <a:pt x="39" y="103"/>
                </a:lnTo>
                <a:lnTo>
                  <a:pt x="39" y="109"/>
                </a:lnTo>
                <a:lnTo>
                  <a:pt x="39" y="117"/>
                </a:lnTo>
                <a:lnTo>
                  <a:pt x="43" y="112"/>
                </a:lnTo>
                <a:lnTo>
                  <a:pt x="48" y="110"/>
                </a:lnTo>
                <a:lnTo>
                  <a:pt x="53" y="105"/>
                </a:lnTo>
                <a:lnTo>
                  <a:pt x="58" y="103"/>
                </a:lnTo>
                <a:lnTo>
                  <a:pt x="67" y="97"/>
                </a:lnTo>
                <a:lnTo>
                  <a:pt x="76" y="94"/>
                </a:lnTo>
                <a:lnTo>
                  <a:pt x="83" y="91"/>
                </a:lnTo>
                <a:lnTo>
                  <a:pt x="91" y="87"/>
                </a:lnTo>
                <a:lnTo>
                  <a:pt x="99" y="86"/>
                </a:lnTo>
                <a:lnTo>
                  <a:pt x="105" y="83"/>
                </a:lnTo>
                <a:lnTo>
                  <a:pt x="113" y="81"/>
                </a:lnTo>
                <a:lnTo>
                  <a:pt x="123" y="80"/>
                </a:lnTo>
                <a:lnTo>
                  <a:pt x="132" y="77"/>
                </a:lnTo>
                <a:lnTo>
                  <a:pt x="141" y="76"/>
                </a:lnTo>
                <a:lnTo>
                  <a:pt x="150" y="74"/>
                </a:lnTo>
                <a:lnTo>
                  <a:pt x="158" y="73"/>
                </a:lnTo>
                <a:lnTo>
                  <a:pt x="166" y="7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56654" name="Rectangle 270"/>
          <p:cNvSpPr>
            <a:spLocks noChangeArrowheads="1"/>
          </p:cNvSpPr>
          <p:nvPr/>
        </p:nvSpPr>
        <p:spPr bwMode="auto">
          <a:xfrm>
            <a:off x="3448050" y="2062163"/>
            <a:ext cx="10350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6655" name="Rectangle 271"/>
          <p:cNvSpPr>
            <a:spLocks noChangeArrowheads="1"/>
          </p:cNvSpPr>
          <p:nvPr/>
        </p:nvSpPr>
        <p:spPr bwMode="auto">
          <a:xfrm>
            <a:off x="3594100" y="2109788"/>
            <a:ext cx="49847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Ordres</a:t>
            </a:r>
          </a:p>
        </p:txBody>
      </p:sp>
      <p:sp>
        <p:nvSpPr>
          <p:cNvPr id="656656" name="Rectangle 272"/>
          <p:cNvSpPr>
            <a:spLocks noChangeArrowheads="1"/>
          </p:cNvSpPr>
          <p:nvPr/>
        </p:nvSpPr>
        <p:spPr bwMode="auto">
          <a:xfrm>
            <a:off x="3668713" y="2316163"/>
            <a:ext cx="61912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planifiés</a:t>
            </a:r>
          </a:p>
        </p:txBody>
      </p:sp>
    </p:spTree>
  </p:cSld>
  <p:clrMapOvr>
    <a:masterClrMapping/>
  </p:clrMapOvr>
  <p:transition>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Freeform 2"/>
          <p:cNvSpPr>
            <a:spLocks/>
          </p:cNvSpPr>
          <p:nvPr/>
        </p:nvSpPr>
        <p:spPr bwMode="auto">
          <a:xfrm>
            <a:off x="1066800" y="1676400"/>
            <a:ext cx="7316788" cy="4725988"/>
          </a:xfrm>
          <a:custGeom>
            <a:avLst/>
            <a:gdLst>
              <a:gd name="T0" fmla="*/ 0 w 4609"/>
              <a:gd name="T1" fmla="*/ 0 h 2977"/>
              <a:gd name="T2" fmla="*/ 3474 w 4609"/>
              <a:gd name="T3" fmla="*/ 2976 h 2977"/>
              <a:gd name="T4" fmla="*/ 4608 w 4609"/>
              <a:gd name="T5" fmla="*/ 2976 h 2977"/>
              <a:gd name="T6" fmla="*/ 1843 w 4609"/>
              <a:gd name="T7" fmla="*/ 477 h 2977"/>
              <a:gd name="T8" fmla="*/ 3757 w 4609"/>
              <a:gd name="T9" fmla="*/ 0 h 2977"/>
              <a:gd name="T10" fmla="*/ 0 w 4609"/>
              <a:gd name="T11" fmla="*/ 0 h 2977"/>
            </a:gdLst>
            <a:ahLst/>
            <a:cxnLst>
              <a:cxn ang="0">
                <a:pos x="T0" y="T1"/>
              </a:cxn>
              <a:cxn ang="0">
                <a:pos x="T2" y="T3"/>
              </a:cxn>
              <a:cxn ang="0">
                <a:pos x="T4" y="T5"/>
              </a:cxn>
              <a:cxn ang="0">
                <a:pos x="T6" y="T7"/>
              </a:cxn>
              <a:cxn ang="0">
                <a:pos x="T8" y="T9"/>
              </a:cxn>
              <a:cxn ang="0">
                <a:pos x="T10" y="T11"/>
              </a:cxn>
            </a:cxnLst>
            <a:rect l="0" t="0" r="r" b="b"/>
            <a:pathLst>
              <a:path w="4609" h="2977">
                <a:moveTo>
                  <a:pt x="0" y="0"/>
                </a:moveTo>
                <a:lnTo>
                  <a:pt x="3474" y="2976"/>
                </a:lnTo>
                <a:lnTo>
                  <a:pt x="4608" y="2976"/>
                </a:lnTo>
                <a:lnTo>
                  <a:pt x="1843" y="477"/>
                </a:lnTo>
                <a:lnTo>
                  <a:pt x="3757" y="0"/>
                </a:lnTo>
                <a:lnTo>
                  <a:pt x="0" y="0"/>
                </a:lnTo>
              </a:path>
            </a:pathLst>
          </a:custGeom>
          <a:solidFill>
            <a:schemeClr val="bg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11" name="Freeform 3"/>
          <p:cNvSpPr>
            <a:spLocks/>
          </p:cNvSpPr>
          <p:nvPr/>
        </p:nvSpPr>
        <p:spPr bwMode="auto">
          <a:xfrm>
            <a:off x="1600200" y="2114550"/>
            <a:ext cx="2897188" cy="458788"/>
          </a:xfrm>
          <a:custGeom>
            <a:avLst/>
            <a:gdLst>
              <a:gd name="T0" fmla="*/ 1824 w 1825"/>
              <a:gd name="T1" fmla="*/ 0 h 289"/>
              <a:gd name="T2" fmla="*/ 0 w 1825"/>
              <a:gd name="T3" fmla="*/ 0 h 289"/>
              <a:gd name="T4" fmla="*/ 0 w 1825"/>
              <a:gd name="T5" fmla="*/ 288 h 289"/>
            </a:gdLst>
            <a:ahLst/>
            <a:cxnLst>
              <a:cxn ang="0">
                <a:pos x="T0" y="T1"/>
              </a:cxn>
              <a:cxn ang="0">
                <a:pos x="T2" y="T3"/>
              </a:cxn>
              <a:cxn ang="0">
                <a:pos x="T4" y="T5"/>
              </a:cxn>
            </a:cxnLst>
            <a:rect l="0" t="0" r="r" b="b"/>
            <a:pathLst>
              <a:path w="1825" h="289">
                <a:moveTo>
                  <a:pt x="1824" y="0"/>
                </a:moveTo>
                <a:lnTo>
                  <a:pt x="0" y="0"/>
                </a:lnTo>
                <a:lnTo>
                  <a:pt x="0" y="288"/>
                </a:lnTo>
              </a:path>
            </a:pathLst>
          </a:custGeom>
          <a:solidFill>
            <a:srgbClr val="6699CC"/>
          </a:solidFill>
          <a:ln w="254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12" name="Rectangle 4"/>
          <p:cNvSpPr>
            <a:spLocks noChangeArrowheads="1"/>
          </p:cNvSpPr>
          <p:nvPr/>
        </p:nvSpPr>
        <p:spPr bwMode="auto">
          <a:xfrm>
            <a:off x="1600200" y="2114550"/>
            <a:ext cx="2895600" cy="457200"/>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Spécification type d'ordre</a:t>
            </a:r>
          </a:p>
        </p:txBody>
      </p:sp>
      <p:sp>
        <p:nvSpPr>
          <p:cNvPr id="657413" name="Freeform 5"/>
          <p:cNvSpPr>
            <a:spLocks/>
          </p:cNvSpPr>
          <p:nvPr/>
        </p:nvSpPr>
        <p:spPr bwMode="auto">
          <a:xfrm>
            <a:off x="1600200" y="2114550"/>
            <a:ext cx="2897188" cy="458788"/>
          </a:xfrm>
          <a:custGeom>
            <a:avLst/>
            <a:gdLst>
              <a:gd name="T0" fmla="*/ 0 w 1825"/>
              <a:gd name="T1" fmla="*/ 288 h 289"/>
              <a:gd name="T2" fmla="*/ 1824 w 1825"/>
              <a:gd name="T3" fmla="*/ 288 h 289"/>
              <a:gd name="T4" fmla="*/ 1824 w 1825"/>
              <a:gd name="T5" fmla="*/ 0 h 289"/>
            </a:gdLst>
            <a:ahLst/>
            <a:cxnLst>
              <a:cxn ang="0">
                <a:pos x="T0" y="T1"/>
              </a:cxn>
              <a:cxn ang="0">
                <a:pos x="T2" y="T3"/>
              </a:cxn>
              <a:cxn ang="0">
                <a:pos x="T4" y="T5"/>
              </a:cxn>
            </a:cxnLst>
            <a:rect l="0" t="0" r="r" b="b"/>
            <a:pathLst>
              <a:path w="1825" h="289">
                <a:moveTo>
                  <a:pt x="0" y="288"/>
                </a:moveTo>
                <a:lnTo>
                  <a:pt x="1824" y="288"/>
                </a:lnTo>
                <a:lnTo>
                  <a:pt x="1824" y="0"/>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14" name="Rectangle 6"/>
          <p:cNvSpPr>
            <a:spLocks noChangeArrowheads="1"/>
          </p:cNvSpPr>
          <p:nvPr/>
        </p:nvSpPr>
        <p:spPr bwMode="auto">
          <a:xfrm>
            <a:off x="2057400" y="2655888"/>
            <a:ext cx="3200400" cy="449262"/>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Définition poste d'ordre</a:t>
            </a:r>
          </a:p>
        </p:txBody>
      </p:sp>
      <p:sp>
        <p:nvSpPr>
          <p:cNvPr id="657415" name="Freeform 7"/>
          <p:cNvSpPr>
            <a:spLocks/>
          </p:cNvSpPr>
          <p:nvPr/>
        </p:nvSpPr>
        <p:spPr bwMode="auto">
          <a:xfrm>
            <a:off x="2057400" y="2655888"/>
            <a:ext cx="3201988" cy="450850"/>
          </a:xfrm>
          <a:custGeom>
            <a:avLst/>
            <a:gdLst>
              <a:gd name="T0" fmla="*/ 2016 w 2017"/>
              <a:gd name="T1" fmla="*/ 0 h 284"/>
              <a:gd name="T2" fmla="*/ 0 w 2017"/>
              <a:gd name="T3" fmla="*/ 0 h 284"/>
              <a:gd name="T4" fmla="*/ 0 w 2017"/>
              <a:gd name="T5" fmla="*/ 283 h 284"/>
            </a:gdLst>
            <a:ahLst/>
            <a:cxnLst>
              <a:cxn ang="0">
                <a:pos x="T0" y="T1"/>
              </a:cxn>
              <a:cxn ang="0">
                <a:pos x="T2" y="T3"/>
              </a:cxn>
              <a:cxn ang="0">
                <a:pos x="T4" y="T5"/>
              </a:cxn>
            </a:cxnLst>
            <a:rect l="0" t="0" r="r" b="b"/>
            <a:pathLst>
              <a:path w="2017" h="284">
                <a:moveTo>
                  <a:pt x="2016" y="0"/>
                </a:moveTo>
                <a:lnTo>
                  <a:pt x="0" y="0"/>
                </a:lnTo>
                <a:lnTo>
                  <a:pt x="0" y="283"/>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16" name="Freeform 8"/>
          <p:cNvSpPr>
            <a:spLocks/>
          </p:cNvSpPr>
          <p:nvPr/>
        </p:nvSpPr>
        <p:spPr bwMode="auto">
          <a:xfrm>
            <a:off x="2057400" y="2655888"/>
            <a:ext cx="3201988" cy="450850"/>
          </a:xfrm>
          <a:custGeom>
            <a:avLst/>
            <a:gdLst>
              <a:gd name="T0" fmla="*/ 0 w 2017"/>
              <a:gd name="T1" fmla="*/ 283 h 284"/>
              <a:gd name="T2" fmla="*/ 2016 w 2017"/>
              <a:gd name="T3" fmla="*/ 283 h 284"/>
              <a:gd name="T4" fmla="*/ 2016 w 2017"/>
              <a:gd name="T5" fmla="*/ 0 h 284"/>
            </a:gdLst>
            <a:ahLst/>
            <a:cxnLst>
              <a:cxn ang="0">
                <a:pos x="T0" y="T1"/>
              </a:cxn>
              <a:cxn ang="0">
                <a:pos x="T2" y="T3"/>
              </a:cxn>
              <a:cxn ang="0">
                <a:pos x="T4" y="T5"/>
              </a:cxn>
            </a:cxnLst>
            <a:rect l="0" t="0" r="r" b="b"/>
            <a:pathLst>
              <a:path w="2017" h="284">
                <a:moveTo>
                  <a:pt x="0" y="283"/>
                </a:moveTo>
                <a:lnTo>
                  <a:pt x="2016" y="283"/>
                </a:lnTo>
                <a:lnTo>
                  <a:pt x="2016" y="0"/>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17" name="Rectangle 9"/>
          <p:cNvSpPr>
            <a:spLocks noChangeArrowheads="1"/>
          </p:cNvSpPr>
          <p:nvPr/>
        </p:nvSpPr>
        <p:spPr bwMode="auto">
          <a:xfrm>
            <a:off x="2514600" y="3189288"/>
            <a:ext cx="3200400" cy="449262"/>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Copie de la gamme</a:t>
            </a:r>
          </a:p>
        </p:txBody>
      </p:sp>
      <p:sp>
        <p:nvSpPr>
          <p:cNvPr id="657418" name="Freeform 10"/>
          <p:cNvSpPr>
            <a:spLocks/>
          </p:cNvSpPr>
          <p:nvPr/>
        </p:nvSpPr>
        <p:spPr bwMode="auto">
          <a:xfrm>
            <a:off x="2514600" y="3189288"/>
            <a:ext cx="3201988" cy="450850"/>
          </a:xfrm>
          <a:custGeom>
            <a:avLst/>
            <a:gdLst>
              <a:gd name="T0" fmla="*/ 2016 w 2017"/>
              <a:gd name="T1" fmla="*/ 0 h 284"/>
              <a:gd name="T2" fmla="*/ 0 w 2017"/>
              <a:gd name="T3" fmla="*/ 0 h 284"/>
              <a:gd name="T4" fmla="*/ 0 w 2017"/>
              <a:gd name="T5" fmla="*/ 283 h 284"/>
            </a:gdLst>
            <a:ahLst/>
            <a:cxnLst>
              <a:cxn ang="0">
                <a:pos x="T0" y="T1"/>
              </a:cxn>
              <a:cxn ang="0">
                <a:pos x="T2" y="T3"/>
              </a:cxn>
              <a:cxn ang="0">
                <a:pos x="T4" y="T5"/>
              </a:cxn>
            </a:cxnLst>
            <a:rect l="0" t="0" r="r" b="b"/>
            <a:pathLst>
              <a:path w="2017" h="284">
                <a:moveTo>
                  <a:pt x="2016" y="0"/>
                </a:moveTo>
                <a:lnTo>
                  <a:pt x="0" y="0"/>
                </a:lnTo>
                <a:lnTo>
                  <a:pt x="0" y="283"/>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19" name="Freeform 11"/>
          <p:cNvSpPr>
            <a:spLocks/>
          </p:cNvSpPr>
          <p:nvPr/>
        </p:nvSpPr>
        <p:spPr bwMode="auto">
          <a:xfrm>
            <a:off x="2514600" y="3189288"/>
            <a:ext cx="3201988" cy="450850"/>
          </a:xfrm>
          <a:custGeom>
            <a:avLst/>
            <a:gdLst>
              <a:gd name="T0" fmla="*/ 0 w 2017"/>
              <a:gd name="T1" fmla="*/ 283 h 284"/>
              <a:gd name="T2" fmla="*/ 2016 w 2017"/>
              <a:gd name="T3" fmla="*/ 283 h 284"/>
              <a:gd name="T4" fmla="*/ 2016 w 2017"/>
              <a:gd name="T5" fmla="*/ 0 h 284"/>
            </a:gdLst>
            <a:ahLst/>
            <a:cxnLst>
              <a:cxn ang="0">
                <a:pos x="T0" y="T1"/>
              </a:cxn>
              <a:cxn ang="0">
                <a:pos x="T2" y="T3"/>
              </a:cxn>
              <a:cxn ang="0">
                <a:pos x="T4" y="T5"/>
              </a:cxn>
            </a:cxnLst>
            <a:rect l="0" t="0" r="r" b="b"/>
            <a:pathLst>
              <a:path w="2017" h="284">
                <a:moveTo>
                  <a:pt x="0" y="283"/>
                </a:moveTo>
                <a:lnTo>
                  <a:pt x="2016" y="283"/>
                </a:lnTo>
                <a:lnTo>
                  <a:pt x="2016" y="0"/>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20" name="Rectangle 12"/>
          <p:cNvSpPr>
            <a:spLocks noChangeArrowheads="1"/>
          </p:cNvSpPr>
          <p:nvPr/>
        </p:nvSpPr>
        <p:spPr bwMode="auto">
          <a:xfrm>
            <a:off x="3124200" y="3722688"/>
            <a:ext cx="3200400" cy="449262"/>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Ordonn. capacité infinie</a:t>
            </a:r>
          </a:p>
        </p:txBody>
      </p:sp>
      <p:sp>
        <p:nvSpPr>
          <p:cNvPr id="657421" name="Freeform 13"/>
          <p:cNvSpPr>
            <a:spLocks/>
          </p:cNvSpPr>
          <p:nvPr/>
        </p:nvSpPr>
        <p:spPr bwMode="auto">
          <a:xfrm>
            <a:off x="3124200" y="3722688"/>
            <a:ext cx="3201988" cy="450850"/>
          </a:xfrm>
          <a:custGeom>
            <a:avLst/>
            <a:gdLst>
              <a:gd name="T0" fmla="*/ 2016 w 2017"/>
              <a:gd name="T1" fmla="*/ 0 h 284"/>
              <a:gd name="T2" fmla="*/ 0 w 2017"/>
              <a:gd name="T3" fmla="*/ 0 h 284"/>
              <a:gd name="T4" fmla="*/ 0 w 2017"/>
              <a:gd name="T5" fmla="*/ 283 h 284"/>
            </a:gdLst>
            <a:ahLst/>
            <a:cxnLst>
              <a:cxn ang="0">
                <a:pos x="T0" y="T1"/>
              </a:cxn>
              <a:cxn ang="0">
                <a:pos x="T2" y="T3"/>
              </a:cxn>
              <a:cxn ang="0">
                <a:pos x="T4" y="T5"/>
              </a:cxn>
            </a:cxnLst>
            <a:rect l="0" t="0" r="r" b="b"/>
            <a:pathLst>
              <a:path w="2017" h="284">
                <a:moveTo>
                  <a:pt x="2016" y="0"/>
                </a:moveTo>
                <a:lnTo>
                  <a:pt x="0" y="0"/>
                </a:lnTo>
                <a:lnTo>
                  <a:pt x="0" y="283"/>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22" name="Freeform 14"/>
          <p:cNvSpPr>
            <a:spLocks/>
          </p:cNvSpPr>
          <p:nvPr/>
        </p:nvSpPr>
        <p:spPr bwMode="auto">
          <a:xfrm>
            <a:off x="3124200" y="3722688"/>
            <a:ext cx="3201988" cy="450850"/>
          </a:xfrm>
          <a:custGeom>
            <a:avLst/>
            <a:gdLst>
              <a:gd name="T0" fmla="*/ 0 w 2017"/>
              <a:gd name="T1" fmla="*/ 283 h 284"/>
              <a:gd name="T2" fmla="*/ 2016 w 2017"/>
              <a:gd name="T3" fmla="*/ 283 h 284"/>
              <a:gd name="T4" fmla="*/ 2016 w 2017"/>
              <a:gd name="T5" fmla="*/ 0 h 284"/>
            </a:gdLst>
            <a:ahLst/>
            <a:cxnLst>
              <a:cxn ang="0">
                <a:pos x="T0" y="T1"/>
              </a:cxn>
              <a:cxn ang="0">
                <a:pos x="T2" y="T3"/>
              </a:cxn>
              <a:cxn ang="0">
                <a:pos x="T4" y="T5"/>
              </a:cxn>
            </a:cxnLst>
            <a:rect l="0" t="0" r="r" b="b"/>
            <a:pathLst>
              <a:path w="2017" h="284">
                <a:moveTo>
                  <a:pt x="0" y="283"/>
                </a:moveTo>
                <a:lnTo>
                  <a:pt x="2016" y="283"/>
                </a:lnTo>
                <a:lnTo>
                  <a:pt x="2016" y="0"/>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23" name="Rectangle 15"/>
          <p:cNvSpPr>
            <a:spLocks noChangeArrowheads="1"/>
          </p:cNvSpPr>
          <p:nvPr/>
        </p:nvSpPr>
        <p:spPr bwMode="auto">
          <a:xfrm>
            <a:off x="3657600" y="4256088"/>
            <a:ext cx="3200400" cy="449262"/>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Copie de la nomenclature</a:t>
            </a:r>
          </a:p>
        </p:txBody>
      </p:sp>
      <p:sp>
        <p:nvSpPr>
          <p:cNvPr id="657424" name="Freeform 16"/>
          <p:cNvSpPr>
            <a:spLocks/>
          </p:cNvSpPr>
          <p:nvPr/>
        </p:nvSpPr>
        <p:spPr bwMode="auto">
          <a:xfrm>
            <a:off x="3657600" y="4256088"/>
            <a:ext cx="3201988" cy="450850"/>
          </a:xfrm>
          <a:custGeom>
            <a:avLst/>
            <a:gdLst>
              <a:gd name="T0" fmla="*/ 2016 w 2017"/>
              <a:gd name="T1" fmla="*/ 0 h 284"/>
              <a:gd name="T2" fmla="*/ 0 w 2017"/>
              <a:gd name="T3" fmla="*/ 0 h 284"/>
              <a:gd name="T4" fmla="*/ 0 w 2017"/>
              <a:gd name="T5" fmla="*/ 283 h 284"/>
            </a:gdLst>
            <a:ahLst/>
            <a:cxnLst>
              <a:cxn ang="0">
                <a:pos x="T0" y="T1"/>
              </a:cxn>
              <a:cxn ang="0">
                <a:pos x="T2" y="T3"/>
              </a:cxn>
              <a:cxn ang="0">
                <a:pos x="T4" y="T5"/>
              </a:cxn>
            </a:cxnLst>
            <a:rect l="0" t="0" r="r" b="b"/>
            <a:pathLst>
              <a:path w="2017" h="284">
                <a:moveTo>
                  <a:pt x="2016" y="0"/>
                </a:moveTo>
                <a:lnTo>
                  <a:pt x="0" y="0"/>
                </a:lnTo>
                <a:lnTo>
                  <a:pt x="0" y="283"/>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25" name="Freeform 17"/>
          <p:cNvSpPr>
            <a:spLocks/>
          </p:cNvSpPr>
          <p:nvPr/>
        </p:nvSpPr>
        <p:spPr bwMode="auto">
          <a:xfrm>
            <a:off x="3657600" y="4256088"/>
            <a:ext cx="3201988" cy="450850"/>
          </a:xfrm>
          <a:custGeom>
            <a:avLst/>
            <a:gdLst>
              <a:gd name="T0" fmla="*/ 0 w 2017"/>
              <a:gd name="T1" fmla="*/ 283 h 284"/>
              <a:gd name="T2" fmla="*/ 2016 w 2017"/>
              <a:gd name="T3" fmla="*/ 283 h 284"/>
              <a:gd name="T4" fmla="*/ 2016 w 2017"/>
              <a:gd name="T5" fmla="*/ 0 h 284"/>
            </a:gdLst>
            <a:ahLst/>
            <a:cxnLst>
              <a:cxn ang="0">
                <a:pos x="T0" y="T1"/>
              </a:cxn>
              <a:cxn ang="0">
                <a:pos x="T2" y="T3"/>
              </a:cxn>
              <a:cxn ang="0">
                <a:pos x="T4" y="T5"/>
              </a:cxn>
            </a:cxnLst>
            <a:rect l="0" t="0" r="r" b="b"/>
            <a:pathLst>
              <a:path w="2017" h="284">
                <a:moveTo>
                  <a:pt x="0" y="283"/>
                </a:moveTo>
                <a:lnTo>
                  <a:pt x="2016" y="283"/>
                </a:lnTo>
                <a:lnTo>
                  <a:pt x="2016" y="0"/>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26" name="Rectangle 18"/>
          <p:cNvSpPr>
            <a:spLocks noChangeArrowheads="1"/>
          </p:cNvSpPr>
          <p:nvPr/>
        </p:nvSpPr>
        <p:spPr bwMode="auto">
          <a:xfrm>
            <a:off x="4876800" y="5322888"/>
            <a:ext cx="3200400" cy="449262"/>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Modifications facultatives</a:t>
            </a:r>
          </a:p>
        </p:txBody>
      </p:sp>
      <p:sp>
        <p:nvSpPr>
          <p:cNvPr id="657427" name="Freeform 19"/>
          <p:cNvSpPr>
            <a:spLocks/>
          </p:cNvSpPr>
          <p:nvPr/>
        </p:nvSpPr>
        <p:spPr bwMode="auto">
          <a:xfrm>
            <a:off x="4876800" y="5322888"/>
            <a:ext cx="3201988" cy="450850"/>
          </a:xfrm>
          <a:custGeom>
            <a:avLst/>
            <a:gdLst>
              <a:gd name="T0" fmla="*/ 2016 w 2017"/>
              <a:gd name="T1" fmla="*/ 0 h 284"/>
              <a:gd name="T2" fmla="*/ 0 w 2017"/>
              <a:gd name="T3" fmla="*/ 0 h 284"/>
              <a:gd name="T4" fmla="*/ 0 w 2017"/>
              <a:gd name="T5" fmla="*/ 283 h 284"/>
            </a:gdLst>
            <a:ahLst/>
            <a:cxnLst>
              <a:cxn ang="0">
                <a:pos x="T0" y="T1"/>
              </a:cxn>
              <a:cxn ang="0">
                <a:pos x="T2" y="T3"/>
              </a:cxn>
              <a:cxn ang="0">
                <a:pos x="T4" y="T5"/>
              </a:cxn>
            </a:cxnLst>
            <a:rect l="0" t="0" r="r" b="b"/>
            <a:pathLst>
              <a:path w="2017" h="284">
                <a:moveTo>
                  <a:pt x="2016" y="0"/>
                </a:moveTo>
                <a:lnTo>
                  <a:pt x="0" y="0"/>
                </a:lnTo>
                <a:lnTo>
                  <a:pt x="0" y="283"/>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07763" dir="18900000" algn="ctr" rotWithShape="0">
                    <a:schemeClr val="bg2"/>
                  </a:outerShdw>
                </a:effectLst>
              </a14:hiddenEffects>
            </a:ext>
          </a:extLst>
        </p:spPr>
        <p:txBody>
          <a:bodyPr/>
          <a:lstStyle/>
          <a:p>
            <a:endParaRPr lang="fr-FR"/>
          </a:p>
        </p:txBody>
      </p:sp>
      <p:sp>
        <p:nvSpPr>
          <p:cNvPr id="657428" name="Freeform 20"/>
          <p:cNvSpPr>
            <a:spLocks/>
          </p:cNvSpPr>
          <p:nvPr/>
        </p:nvSpPr>
        <p:spPr bwMode="auto">
          <a:xfrm>
            <a:off x="4876800" y="5322888"/>
            <a:ext cx="3201988" cy="450850"/>
          </a:xfrm>
          <a:custGeom>
            <a:avLst/>
            <a:gdLst>
              <a:gd name="T0" fmla="*/ 0 w 2017"/>
              <a:gd name="T1" fmla="*/ 283 h 284"/>
              <a:gd name="T2" fmla="*/ 2016 w 2017"/>
              <a:gd name="T3" fmla="*/ 283 h 284"/>
              <a:gd name="T4" fmla="*/ 2016 w 2017"/>
              <a:gd name="T5" fmla="*/ 0 h 284"/>
            </a:gdLst>
            <a:ahLst/>
            <a:cxnLst>
              <a:cxn ang="0">
                <a:pos x="T0" y="T1"/>
              </a:cxn>
              <a:cxn ang="0">
                <a:pos x="T2" y="T3"/>
              </a:cxn>
              <a:cxn ang="0">
                <a:pos x="T4" y="T5"/>
              </a:cxn>
            </a:cxnLst>
            <a:rect l="0" t="0" r="r" b="b"/>
            <a:pathLst>
              <a:path w="2017" h="284">
                <a:moveTo>
                  <a:pt x="0" y="283"/>
                </a:moveTo>
                <a:lnTo>
                  <a:pt x="2016" y="283"/>
                </a:lnTo>
                <a:lnTo>
                  <a:pt x="2016" y="0"/>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29" name="Rectangle 21"/>
          <p:cNvSpPr>
            <a:spLocks noChangeArrowheads="1"/>
          </p:cNvSpPr>
          <p:nvPr/>
        </p:nvSpPr>
        <p:spPr bwMode="auto">
          <a:xfrm>
            <a:off x="5562600" y="5856288"/>
            <a:ext cx="3200400" cy="449262"/>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Sauvegarde ordre de fabrication</a:t>
            </a:r>
          </a:p>
        </p:txBody>
      </p:sp>
      <p:sp>
        <p:nvSpPr>
          <p:cNvPr id="657430" name="Freeform 22"/>
          <p:cNvSpPr>
            <a:spLocks/>
          </p:cNvSpPr>
          <p:nvPr/>
        </p:nvSpPr>
        <p:spPr bwMode="auto">
          <a:xfrm>
            <a:off x="5562600" y="5856288"/>
            <a:ext cx="3201988" cy="450850"/>
          </a:xfrm>
          <a:custGeom>
            <a:avLst/>
            <a:gdLst>
              <a:gd name="T0" fmla="*/ 2016 w 2017"/>
              <a:gd name="T1" fmla="*/ 0 h 284"/>
              <a:gd name="T2" fmla="*/ 0 w 2017"/>
              <a:gd name="T3" fmla="*/ 0 h 284"/>
              <a:gd name="T4" fmla="*/ 0 w 2017"/>
              <a:gd name="T5" fmla="*/ 283 h 284"/>
            </a:gdLst>
            <a:ahLst/>
            <a:cxnLst>
              <a:cxn ang="0">
                <a:pos x="T0" y="T1"/>
              </a:cxn>
              <a:cxn ang="0">
                <a:pos x="T2" y="T3"/>
              </a:cxn>
              <a:cxn ang="0">
                <a:pos x="T4" y="T5"/>
              </a:cxn>
            </a:cxnLst>
            <a:rect l="0" t="0" r="r" b="b"/>
            <a:pathLst>
              <a:path w="2017" h="284">
                <a:moveTo>
                  <a:pt x="2016" y="0"/>
                </a:moveTo>
                <a:lnTo>
                  <a:pt x="0" y="0"/>
                </a:lnTo>
                <a:lnTo>
                  <a:pt x="0" y="283"/>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07763" dir="18900000" algn="ctr" rotWithShape="0">
                    <a:schemeClr val="bg2"/>
                  </a:outerShdw>
                </a:effectLst>
              </a14:hiddenEffects>
            </a:ext>
          </a:extLst>
        </p:spPr>
        <p:txBody>
          <a:bodyPr/>
          <a:lstStyle/>
          <a:p>
            <a:endParaRPr lang="fr-FR"/>
          </a:p>
        </p:txBody>
      </p:sp>
      <p:sp>
        <p:nvSpPr>
          <p:cNvPr id="657431" name="Freeform 23"/>
          <p:cNvSpPr>
            <a:spLocks/>
          </p:cNvSpPr>
          <p:nvPr/>
        </p:nvSpPr>
        <p:spPr bwMode="auto">
          <a:xfrm>
            <a:off x="5562600" y="5856288"/>
            <a:ext cx="3201988" cy="450850"/>
          </a:xfrm>
          <a:custGeom>
            <a:avLst/>
            <a:gdLst>
              <a:gd name="T0" fmla="*/ 0 w 2017"/>
              <a:gd name="T1" fmla="*/ 283 h 284"/>
              <a:gd name="T2" fmla="*/ 2016 w 2017"/>
              <a:gd name="T3" fmla="*/ 283 h 284"/>
              <a:gd name="T4" fmla="*/ 2016 w 2017"/>
              <a:gd name="T5" fmla="*/ 0 h 284"/>
            </a:gdLst>
            <a:ahLst/>
            <a:cxnLst>
              <a:cxn ang="0">
                <a:pos x="T0" y="T1"/>
              </a:cxn>
              <a:cxn ang="0">
                <a:pos x="T2" y="T3"/>
              </a:cxn>
              <a:cxn ang="0">
                <a:pos x="T4" y="T5"/>
              </a:cxn>
            </a:cxnLst>
            <a:rect l="0" t="0" r="r" b="b"/>
            <a:pathLst>
              <a:path w="2017" h="284">
                <a:moveTo>
                  <a:pt x="0" y="283"/>
                </a:moveTo>
                <a:lnTo>
                  <a:pt x="2016" y="283"/>
                </a:lnTo>
                <a:lnTo>
                  <a:pt x="2016" y="0"/>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32" name="Freeform 24"/>
          <p:cNvSpPr>
            <a:spLocks/>
          </p:cNvSpPr>
          <p:nvPr/>
        </p:nvSpPr>
        <p:spPr bwMode="auto">
          <a:xfrm>
            <a:off x="3200400" y="1447800"/>
            <a:ext cx="2439988" cy="458788"/>
          </a:xfrm>
          <a:custGeom>
            <a:avLst/>
            <a:gdLst>
              <a:gd name="T0" fmla="*/ 1536 w 1537"/>
              <a:gd name="T1" fmla="*/ 0 h 289"/>
              <a:gd name="T2" fmla="*/ 0 w 1537"/>
              <a:gd name="T3" fmla="*/ 0 h 289"/>
              <a:gd name="T4" fmla="*/ 0 w 1537"/>
              <a:gd name="T5" fmla="*/ 288 h 289"/>
            </a:gdLst>
            <a:ahLst/>
            <a:cxnLst>
              <a:cxn ang="0">
                <a:pos x="T0" y="T1"/>
              </a:cxn>
              <a:cxn ang="0">
                <a:pos x="T2" y="T3"/>
              </a:cxn>
              <a:cxn ang="0">
                <a:pos x="T4" y="T5"/>
              </a:cxn>
            </a:cxnLst>
            <a:rect l="0" t="0" r="r" b="b"/>
            <a:pathLst>
              <a:path w="1537" h="289">
                <a:moveTo>
                  <a:pt x="1536" y="0"/>
                </a:moveTo>
                <a:lnTo>
                  <a:pt x="0" y="0"/>
                </a:lnTo>
                <a:lnTo>
                  <a:pt x="0" y="288"/>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33" name="Freeform 25"/>
          <p:cNvSpPr>
            <a:spLocks/>
          </p:cNvSpPr>
          <p:nvPr/>
        </p:nvSpPr>
        <p:spPr bwMode="auto">
          <a:xfrm>
            <a:off x="3200400" y="1447800"/>
            <a:ext cx="2439988" cy="458788"/>
          </a:xfrm>
          <a:custGeom>
            <a:avLst/>
            <a:gdLst>
              <a:gd name="T0" fmla="*/ 0 w 1537"/>
              <a:gd name="T1" fmla="*/ 288 h 289"/>
              <a:gd name="T2" fmla="*/ 1536 w 1537"/>
              <a:gd name="T3" fmla="*/ 288 h 289"/>
              <a:gd name="T4" fmla="*/ 1536 w 1537"/>
              <a:gd name="T5" fmla="*/ 0 h 289"/>
            </a:gdLst>
            <a:ahLst/>
            <a:cxnLst>
              <a:cxn ang="0">
                <a:pos x="T0" y="T1"/>
              </a:cxn>
              <a:cxn ang="0">
                <a:pos x="T2" y="T3"/>
              </a:cxn>
              <a:cxn ang="0">
                <a:pos x="T4" y="T5"/>
              </a:cxn>
            </a:cxnLst>
            <a:rect l="0" t="0" r="r" b="b"/>
            <a:pathLst>
              <a:path w="1537" h="289">
                <a:moveTo>
                  <a:pt x="0" y="288"/>
                </a:moveTo>
                <a:lnTo>
                  <a:pt x="1536" y="288"/>
                </a:lnTo>
                <a:lnTo>
                  <a:pt x="1536" y="0"/>
                </a:lnTo>
              </a:path>
            </a:pathLst>
          </a:custGeom>
          <a:solidFill>
            <a:schemeClr val="accent1"/>
          </a:solidFill>
          <a:ln w="25400" cap="rnd" cmpd="sng">
            <a:solidFill>
              <a:srgbClr val="79001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nvGrpSpPr>
          <p:cNvPr id="657434" name="Group 26"/>
          <p:cNvGrpSpPr>
            <a:grpSpLocks/>
          </p:cNvGrpSpPr>
          <p:nvPr/>
        </p:nvGrpSpPr>
        <p:grpSpPr bwMode="auto">
          <a:xfrm>
            <a:off x="5259388" y="1016000"/>
            <a:ext cx="1254125" cy="811213"/>
            <a:chOff x="3205" y="683"/>
            <a:chExt cx="790" cy="511"/>
          </a:xfrm>
        </p:grpSpPr>
        <p:sp>
          <p:nvSpPr>
            <p:cNvPr id="657435" name="Rectangle 27"/>
            <p:cNvSpPr>
              <a:spLocks noChangeArrowheads="1"/>
            </p:cNvSpPr>
            <p:nvPr/>
          </p:nvSpPr>
          <p:spPr bwMode="auto">
            <a:xfrm>
              <a:off x="3205" y="753"/>
              <a:ext cx="790" cy="441"/>
            </a:xfrm>
            <a:prstGeom prst="rect">
              <a:avLst/>
            </a:prstGeom>
            <a:solidFill>
              <a:srgbClr val="004E47"/>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36" name="Rectangle 28"/>
            <p:cNvSpPr>
              <a:spLocks noChangeArrowheads="1"/>
            </p:cNvSpPr>
            <p:nvPr/>
          </p:nvSpPr>
          <p:spPr bwMode="auto">
            <a:xfrm>
              <a:off x="3212" y="744"/>
              <a:ext cx="359" cy="436"/>
            </a:xfrm>
            <a:prstGeom prst="rect">
              <a:avLst/>
            </a:prstGeom>
            <a:solidFill>
              <a:srgbClr val="CECECE"/>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37" name="Rectangle 29"/>
            <p:cNvSpPr>
              <a:spLocks noChangeArrowheads="1"/>
            </p:cNvSpPr>
            <p:nvPr/>
          </p:nvSpPr>
          <p:spPr bwMode="auto">
            <a:xfrm>
              <a:off x="3619" y="744"/>
              <a:ext cx="366" cy="436"/>
            </a:xfrm>
            <a:prstGeom prst="rect">
              <a:avLst/>
            </a:prstGeom>
            <a:solidFill>
              <a:srgbClr val="CECECE"/>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38" name="Rectangle 30"/>
            <p:cNvSpPr>
              <a:spLocks noChangeArrowheads="1"/>
            </p:cNvSpPr>
            <p:nvPr/>
          </p:nvSpPr>
          <p:spPr bwMode="auto">
            <a:xfrm>
              <a:off x="3218" y="742"/>
              <a:ext cx="366" cy="422"/>
            </a:xfrm>
            <a:prstGeom prst="rect">
              <a:avLst/>
            </a:prstGeom>
            <a:solidFill>
              <a:srgbClr val="91919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39" name="Rectangle 31"/>
            <p:cNvSpPr>
              <a:spLocks noChangeArrowheads="1"/>
            </p:cNvSpPr>
            <p:nvPr/>
          </p:nvSpPr>
          <p:spPr bwMode="auto">
            <a:xfrm>
              <a:off x="3599" y="741"/>
              <a:ext cx="374" cy="423"/>
            </a:xfrm>
            <a:prstGeom prst="rect">
              <a:avLst/>
            </a:prstGeom>
            <a:solidFill>
              <a:srgbClr val="91919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40" name="Freeform 32"/>
            <p:cNvSpPr>
              <a:spLocks/>
            </p:cNvSpPr>
            <p:nvPr/>
          </p:nvSpPr>
          <p:spPr bwMode="auto">
            <a:xfrm>
              <a:off x="3228" y="688"/>
              <a:ext cx="734" cy="476"/>
            </a:xfrm>
            <a:custGeom>
              <a:avLst/>
              <a:gdLst>
                <a:gd name="T0" fmla="*/ 0 w 734"/>
                <a:gd name="T1" fmla="*/ 475 h 476"/>
                <a:gd name="T2" fmla="*/ 0 w 734"/>
                <a:gd name="T3" fmla="*/ 37 h 476"/>
                <a:gd name="T4" fmla="*/ 35 w 734"/>
                <a:gd name="T5" fmla="*/ 23 h 476"/>
                <a:gd name="T6" fmla="*/ 80 w 734"/>
                <a:gd name="T7" fmla="*/ 14 h 476"/>
                <a:gd name="T8" fmla="*/ 128 w 734"/>
                <a:gd name="T9" fmla="*/ 9 h 476"/>
                <a:gd name="T10" fmla="*/ 177 w 734"/>
                <a:gd name="T11" fmla="*/ 6 h 476"/>
                <a:gd name="T12" fmla="*/ 232 w 734"/>
                <a:gd name="T13" fmla="*/ 8 h 476"/>
                <a:gd name="T14" fmla="*/ 278 w 734"/>
                <a:gd name="T15" fmla="*/ 12 h 476"/>
                <a:gd name="T16" fmla="*/ 327 w 734"/>
                <a:gd name="T17" fmla="*/ 22 h 476"/>
                <a:gd name="T18" fmla="*/ 366 w 734"/>
                <a:gd name="T19" fmla="*/ 37 h 476"/>
                <a:gd name="T20" fmla="*/ 414 w 734"/>
                <a:gd name="T21" fmla="*/ 23 h 476"/>
                <a:gd name="T22" fmla="*/ 462 w 734"/>
                <a:gd name="T23" fmla="*/ 14 h 476"/>
                <a:gd name="T24" fmla="*/ 507 w 734"/>
                <a:gd name="T25" fmla="*/ 4 h 476"/>
                <a:gd name="T26" fmla="*/ 559 w 734"/>
                <a:gd name="T27" fmla="*/ 0 h 476"/>
                <a:gd name="T28" fmla="*/ 604 w 734"/>
                <a:gd name="T29" fmla="*/ 2 h 476"/>
                <a:gd name="T30" fmla="*/ 655 w 734"/>
                <a:gd name="T31" fmla="*/ 9 h 476"/>
                <a:gd name="T32" fmla="*/ 698 w 734"/>
                <a:gd name="T33" fmla="*/ 20 h 476"/>
                <a:gd name="T34" fmla="*/ 732 w 734"/>
                <a:gd name="T35" fmla="*/ 37 h 476"/>
                <a:gd name="T36" fmla="*/ 733 w 734"/>
                <a:gd name="T37" fmla="*/ 474 h 476"/>
                <a:gd name="T38" fmla="*/ 686 w 734"/>
                <a:gd name="T39" fmla="*/ 459 h 476"/>
                <a:gd name="T40" fmla="*/ 645 w 734"/>
                <a:gd name="T41" fmla="*/ 453 h 476"/>
                <a:gd name="T42" fmla="*/ 597 w 734"/>
                <a:gd name="T43" fmla="*/ 447 h 476"/>
                <a:gd name="T44" fmla="*/ 553 w 734"/>
                <a:gd name="T45" fmla="*/ 447 h 476"/>
                <a:gd name="T46" fmla="*/ 505 w 734"/>
                <a:gd name="T47" fmla="*/ 450 h 476"/>
                <a:gd name="T48" fmla="*/ 460 w 734"/>
                <a:gd name="T49" fmla="*/ 454 h 476"/>
                <a:gd name="T50" fmla="*/ 418 w 734"/>
                <a:gd name="T51" fmla="*/ 463 h 476"/>
                <a:gd name="T52" fmla="*/ 367 w 734"/>
                <a:gd name="T53" fmla="*/ 474 h 476"/>
                <a:gd name="T54" fmla="*/ 314 w 734"/>
                <a:gd name="T55" fmla="*/ 463 h 476"/>
                <a:gd name="T56" fmla="*/ 274 w 734"/>
                <a:gd name="T57" fmla="*/ 457 h 476"/>
                <a:gd name="T58" fmla="*/ 222 w 734"/>
                <a:gd name="T59" fmla="*/ 454 h 476"/>
                <a:gd name="T60" fmla="*/ 172 w 734"/>
                <a:gd name="T61" fmla="*/ 454 h 476"/>
                <a:gd name="T62" fmla="*/ 121 w 734"/>
                <a:gd name="T63" fmla="*/ 457 h 476"/>
                <a:gd name="T64" fmla="*/ 81 w 734"/>
                <a:gd name="T65" fmla="*/ 461 h 476"/>
                <a:gd name="T66" fmla="*/ 42 w 734"/>
                <a:gd name="T67" fmla="*/ 466 h 476"/>
                <a:gd name="T68" fmla="*/ 0 w 734"/>
                <a:gd name="T69" fmla="*/ 475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4" h="476">
                  <a:moveTo>
                    <a:pt x="0" y="475"/>
                  </a:moveTo>
                  <a:lnTo>
                    <a:pt x="0" y="37"/>
                  </a:lnTo>
                  <a:lnTo>
                    <a:pt x="35" y="23"/>
                  </a:lnTo>
                  <a:lnTo>
                    <a:pt x="80" y="14"/>
                  </a:lnTo>
                  <a:lnTo>
                    <a:pt x="128" y="9"/>
                  </a:lnTo>
                  <a:lnTo>
                    <a:pt x="177" y="6"/>
                  </a:lnTo>
                  <a:lnTo>
                    <a:pt x="232" y="8"/>
                  </a:lnTo>
                  <a:lnTo>
                    <a:pt x="278" y="12"/>
                  </a:lnTo>
                  <a:lnTo>
                    <a:pt x="327" y="22"/>
                  </a:lnTo>
                  <a:lnTo>
                    <a:pt x="366" y="37"/>
                  </a:lnTo>
                  <a:lnTo>
                    <a:pt x="414" y="23"/>
                  </a:lnTo>
                  <a:lnTo>
                    <a:pt x="462" y="14"/>
                  </a:lnTo>
                  <a:lnTo>
                    <a:pt x="507" y="4"/>
                  </a:lnTo>
                  <a:lnTo>
                    <a:pt x="559" y="0"/>
                  </a:lnTo>
                  <a:lnTo>
                    <a:pt x="604" y="2"/>
                  </a:lnTo>
                  <a:lnTo>
                    <a:pt x="655" y="9"/>
                  </a:lnTo>
                  <a:lnTo>
                    <a:pt x="698" y="20"/>
                  </a:lnTo>
                  <a:lnTo>
                    <a:pt x="732" y="37"/>
                  </a:lnTo>
                  <a:lnTo>
                    <a:pt x="733" y="474"/>
                  </a:lnTo>
                  <a:lnTo>
                    <a:pt x="686" y="459"/>
                  </a:lnTo>
                  <a:lnTo>
                    <a:pt x="645" y="453"/>
                  </a:lnTo>
                  <a:lnTo>
                    <a:pt x="597" y="447"/>
                  </a:lnTo>
                  <a:lnTo>
                    <a:pt x="553" y="447"/>
                  </a:lnTo>
                  <a:lnTo>
                    <a:pt x="505" y="450"/>
                  </a:lnTo>
                  <a:lnTo>
                    <a:pt x="460" y="454"/>
                  </a:lnTo>
                  <a:lnTo>
                    <a:pt x="418" y="463"/>
                  </a:lnTo>
                  <a:lnTo>
                    <a:pt x="367" y="474"/>
                  </a:lnTo>
                  <a:lnTo>
                    <a:pt x="314" y="463"/>
                  </a:lnTo>
                  <a:lnTo>
                    <a:pt x="274" y="457"/>
                  </a:lnTo>
                  <a:lnTo>
                    <a:pt x="222" y="454"/>
                  </a:lnTo>
                  <a:lnTo>
                    <a:pt x="172" y="454"/>
                  </a:lnTo>
                  <a:lnTo>
                    <a:pt x="121" y="457"/>
                  </a:lnTo>
                  <a:lnTo>
                    <a:pt x="81" y="461"/>
                  </a:lnTo>
                  <a:lnTo>
                    <a:pt x="42" y="466"/>
                  </a:lnTo>
                  <a:lnTo>
                    <a:pt x="0" y="475"/>
                  </a:lnTo>
                </a:path>
              </a:pathLst>
            </a:custGeom>
            <a:solidFill>
              <a:srgbClr val="DADAD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41" name="Oval 33"/>
            <p:cNvSpPr>
              <a:spLocks noChangeArrowheads="1"/>
            </p:cNvSpPr>
            <p:nvPr/>
          </p:nvSpPr>
          <p:spPr bwMode="auto">
            <a:xfrm>
              <a:off x="3565" y="1160"/>
              <a:ext cx="60" cy="30"/>
            </a:xfrm>
            <a:prstGeom prst="ellipse">
              <a:avLst/>
            </a:prstGeom>
            <a:solidFill>
              <a:schemeClr val="tx1"/>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42" name="Arc 34"/>
            <p:cNvSpPr>
              <a:spLocks/>
            </p:cNvSpPr>
            <p:nvPr/>
          </p:nvSpPr>
          <p:spPr bwMode="auto">
            <a:xfrm rot="10800000">
              <a:off x="3259" y="985"/>
              <a:ext cx="301" cy="16"/>
            </a:xfrm>
            <a:custGeom>
              <a:avLst/>
              <a:gdLst>
                <a:gd name="G0" fmla="+- 21600 0 0"/>
                <a:gd name="G1" fmla="+- 1432 0 0"/>
                <a:gd name="G2" fmla="+- 21600 0 0"/>
                <a:gd name="T0" fmla="*/ 43200 w 43200"/>
                <a:gd name="T1" fmla="*/ 1432 h 23032"/>
                <a:gd name="T2" fmla="*/ 48 w 43200"/>
                <a:gd name="T3" fmla="*/ 0 h 23032"/>
                <a:gd name="T4" fmla="*/ 21600 w 43200"/>
                <a:gd name="T5" fmla="*/ 1432 h 23032"/>
              </a:gdLst>
              <a:ahLst/>
              <a:cxnLst>
                <a:cxn ang="0">
                  <a:pos x="T0" y="T1"/>
                </a:cxn>
                <a:cxn ang="0">
                  <a:pos x="T2" y="T3"/>
                </a:cxn>
                <a:cxn ang="0">
                  <a:pos x="T4" y="T5"/>
                </a:cxn>
              </a:cxnLst>
              <a:rect l="0" t="0" r="r" b="b"/>
              <a:pathLst>
                <a:path w="43200" h="23032" fill="none" extrusionOk="0">
                  <a:moveTo>
                    <a:pt x="43200" y="1432"/>
                  </a:moveTo>
                  <a:cubicBezTo>
                    <a:pt x="43200" y="13361"/>
                    <a:pt x="33529" y="23032"/>
                    <a:pt x="21600" y="23032"/>
                  </a:cubicBezTo>
                  <a:cubicBezTo>
                    <a:pt x="9670" y="23032"/>
                    <a:pt x="0" y="13361"/>
                    <a:pt x="0" y="1432"/>
                  </a:cubicBezTo>
                  <a:cubicBezTo>
                    <a:pt x="0" y="954"/>
                    <a:pt x="15" y="476"/>
                    <a:pt x="47" y="-1"/>
                  </a:cubicBezTo>
                </a:path>
                <a:path w="43200" h="23032" stroke="0" extrusionOk="0">
                  <a:moveTo>
                    <a:pt x="43200" y="1432"/>
                  </a:moveTo>
                  <a:cubicBezTo>
                    <a:pt x="43200" y="13361"/>
                    <a:pt x="33529" y="23032"/>
                    <a:pt x="21600" y="23032"/>
                  </a:cubicBezTo>
                  <a:cubicBezTo>
                    <a:pt x="9670" y="23032"/>
                    <a:pt x="0" y="13361"/>
                    <a:pt x="0" y="1432"/>
                  </a:cubicBezTo>
                  <a:cubicBezTo>
                    <a:pt x="0" y="954"/>
                    <a:pt x="15" y="476"/>
                    <a:pt x="47" y="-1"/>
                  </a:cubicBezTo>
                  <a:lnTo>
                    <a:pt x="21600" y="1432"/>
                  </a:lnTo>
                  <a:close/>
                </a:path>
              </a:pathLst>
            </a:custGeom>
            <a:solidFill>
              <a:srgbClr val="91919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43" name="Arc 35"/>
            <p:cNvSpPr>
              <a:spLocks/>
            </p:cNvSpPr>
            <p:nvPr/>
          </p:nvSpPr>
          <p:spPr bwMode="auto">
            <a:xfrm rot="10800000">
              <a:off x="3259" y="1038"/>
              <a:ext cx="301" cy="16"/>
            </a:xfrm>
            <a:custGeom>
              <a:avLst/>
              <a:gdLst>
                <a:gd name="G0" fmla="+- 21600 0 0"/>
                <a:gd name="G1" fmla="+- 1432 0 0"/>
                <a:gd name="G2" fmla="+- 21600 0 0"/>
                <a:gd name="T0" fmla="*/ 43200 w 43200"/>
                <a:gd name="T1" fmla="*/ 1432 h 23032"/>
                <a:gd name="T2" fmla="*/ 48 w 43200"/>
                <a:gd name="T3" fmla="*/ 0 h 23032"/>
                <a:gd name="T4" fmla="*/ 21600 w 43200"/>
                <a:gd name="T5" fmla="*/ 1432 h 23032"/>
              </a:gdLst>
              <a:ahLst/>
              <a:cxnLst>
                <a:cxn ang="0">
                  <a:pos x="T0" y="T1"/>
                </a:cxn>
                <a:cxn ang="0">
                  <a:pos x="T2" y="T3"/>
                </a:cxn>
                <a:cxn ang="0">
                  <a:pos x="T4" y="T5"/>
                </a:cxn>
              </a:cxnLst>
              <a:rect l="0" t="0" r="r" b="b"/>
              <a:pathLst>
                <a:path w="43200" h="23032" fill="none" extrusionOk="0">
                  <a:moveTo>
                    <a:pt x="43200" y="1432"/>
                  </a:moveTo>
                  <a:cubicBezTo>
                    <a:pt x="43200" y="13361"/>
                    <a:pt x="33529" y="23032"/>
                    <a:pt x="21600" y="23032"/>
                  </a:cubicBezTo>
                  <a:cubicBezTo>
                    <a:pt x="9670" y="23032"/>
                    <a:pt x="0" y="13361"/>
                    <a:pt x="0" y="1432"/>
                  </a:cubicBezTo>
                  <a:cubicBezTo>
                    <a:pt x="0" y="954"/>
                    <a:pt x="15" y="476"/>
                    <a:pt x="47" y="-1"/>
                  </a:cubicBezTo>
                </a:path>
                <a:path w="43200" h="23032" stroke="0" extrusionOk="0">
                  <a:moveTo>
                    <a:pt x="43200" y="1432"/>
                  </a:moveTo>
                  <a:cubicBezTo>
                    <a:pt x="43200" y="13361"/>
                    <a:pt x="33529" y="23032"/>
                    <a:pt x="21600" y="23032"/>
                  </a:cubicBezTo>
                  <a:cubicBezTo>
                    <a:pt x="9670" y="23032"/>
                    <a:pt x="0" y="13361"/>
                    <a:pt x="0" y="1432"/>
                  </a:cubicBezTo>
                  <a:cubicBezTo>
                    <a:pt x="0" y="954"/>
                    <a:pt x="15" y="476"/>
                    <a:pt x="47" y="-1"/>
                  </a:cubicBezTo>
                  <a:lnTo>
                    <a:pt x="21600" y="1432"/>
                  </a:lnTo>
                  <a:close/>
                </a:path>
              </a:pathLst>
            </a:custGeom>
            <a:solidFill>
              <a:srgbClr val="91919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44" name="Arc 36"/>
            <p:cNvSpPr>
              <a:spLocks/>
            </p:cNvSpPr>
            <p:nvPr/>
          </p:nvSpPr>
          <p:spPr bwMode="auto">
            <a:xfrm rot="10800000">
              <a:off x="3259" y="1090"/>
              <a:ext cx="301" cy="16"/>
            </a:xfrm>
            <a:custGeom>
              <a:avLst/>
              <a:gdLst>
                <a:gd name="G0" fmla="+- 21600 0 0"/>
                <a:gd name="G1" fmla="+- 1432 0 0"/>
                <a:gd name="G2" fmla="+- 21600 0 0"/>
                <a:gd name="T0" fmla="*/ 43200 w 43200"/>
                <a:gd name="T1" fmla="*/ 1432 h 23032"/>
                <a:gd name="T2" fmla="*/ 48 w 43200"/>
                <a:gd name="T3" fmla="*/ 0 h 23032"/>
                <a:gd name="T4" fmla="*/ 21600 w 43200"/>
                <a:gd name="T5" fmla="*/ 1432 h 23032"/>
              </a:gdLst>
              <a:ahLst/>
              <a:cxnLst>
                <a:cxn ang="0">
                  <a:pos x="T0" y="T1"/>
                </a:cxn>
                <a:cxn ang="0">
                  <a:pos x="T2" y="T3"/>
                </a:cxn>
                <a:cxn ang="0">
                  <a:pos x="T4" y="T5"/>
                </a:cxn>
              </a:cxnLst>
              <a:rect l="0" t="0" r="r" b="b"/>
              <a:pathLst>
                <a:path w="43200" h="23032" fill="none" extrusionOk="0">
                  <a:moveTo>
                    <a:pt x="43200" y="1432"/>
                  </a:moveTo>
                  <a:cubicBezTo>
                    <a:pt x="43200" y="13361"/>
                    <a:pt x="33529" y="23032"/>
                    <a:pt x="21600" y="23032"/>
                  </a:cubicBezTo>
                  <a:cubicBezTo>
                    <a:pt x="9670" y="23032"/>
                    <a:pt x="0" y="13361"/>
                    <a:pt x="0" y="1432"/>
                  </a:cubicBezTo>
                  <a:cubicBezTo>
                    <a:pt x="0" y="954"/>
                    <a:pt x="15" y="476"/>
                    <a:pt x="47" y="-1"/>
                  </a:cubicBezTo>
                </a:path>
                <a:path w="43200" h="23032" stroke="0" extrusionOk="0">
                  <a:moveTo>
                    <a:pt x="43200" y="1432"/>
                  </a:moveTo>
                  <a:cubicBezTo>
                    <a:pt x="43200" y="13361"/>
                    <a:pt x="33529" y="23032"/>
                    <a:pt x="21600" y="23032"/>
                  </a:cubicBezTo>
                  <a:cubicBezTo>
                    <a:pt x="9670" y="23032"/>
                    <a:pt x="0" y="13361"/>
                    <a:pt x="0" y="1432"/>
                  </a:cubicBezTo>
                  <a:cubicBezTo>
                    <a:pt x="0" y="954"/>
                    <a:pt x="15" y="476"/>
                    <a:pt x="47" y="-1"/>
                  </a:cubicBezTo>
                  <a:lnTo>
                    <a:pt x="21600" y="1432"/>
                  </a:lnTo>
                  <a:close/>
                </a:path>
              </a:pathLst>
            </a:custGeom>
            <a:solidFill>
              <a:srgbClr val="91919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45" name="Arc 37"/>
            <p:cNvSpPr>
              <a:spLocks/>
            </p:cNvSpPr>
            <p:nvPr/>
          </p:nvSpPr>
          <p:spPr bwMode="auto">
            <a:xfrm rot="10800000">
              <a:off x="3259" y="937"/>
              <a:ext cx="301" cy="16"/>
            </a:xfrm>
            <a:custGeom>
              <a:avLst/>
              <a:gdLst>
                <a:gd name="G0" fmla="+- 21600 0 0"/>
                <a:gd name="G1" fmla="+- 1432 0 0"/>
                <a:gd name="G2" fmla="+- 21600 0 0"/>
                <a:gd name="T0" fmla="*/ 43200 w 43200"/>
                <a:gd name="T1" fmla="*/ 1432 h 23032"/>
                <a:gd name="T2" fmla="*/ 48 w 43200"/>
                <a:gd name="T3" fmla="*/ 0 h 23032"/>
                <a:gd name="T4" fmla="*/ 21600 w 43200"/>
                <a:gd name="T5" fmla="*/ 1432 h 23032"/>
              </a:gdLst>
              <a:ahLst/>
              <a:cxnLst>
                <a:cxn ang="0">
                  <a:pos x="T0" y="T1"/>
                </a:cxn>
                <a:cxn ang="0">
                  <a:pos x="T2" y="T3"/>
                </a:cxn>
                <a:cxn ang="0">
                  <a:pos x="T4" y="T5"/>
                </a:cxn>
              </a:cxnLst>
              <a:rect l="0" t="0" r="r" b="b"/>
              <a:pathLst>
                <a:path w="43200" h="23032" fill="none" extrusionOk="0">
                  <a:moveTo>
                    <a:pt x="43200" y="1432"/>
                  </a:moveTo>
                  <a:cubicBezTo>
                    <a:pt x="43200" y="13361"/>
                    <a:pt x="33529" y="23032"/>
                    <a:pt x="21600" y="23032"/>
                  </a:cubicBezTo>
                  <a:cubicBezTo>
                    <a:pt x="9670" y="23032"/>
                    <a:pt x="0" y="13361"/>
                    <a:pt x="0" y="1432"/>
                  </a:cubicBezTo>
                  <a:cubicBezTo>
                    <a:pt x="0" y="954"/>
                    <a:pt x="15" y="476"/>
                    <a:pt x="47" y="-1"/>
                  </a:cubicBezTo>
                </a:path>
                <a:path w="43200" h="23032" stroke="0" extrusionOk="0">
                  <a:moveTo>
                    <a:pt x="43200" y="1432"/>
                  </a:moveTo>
                  <a:cubicBezTo>
                    <a:pt x="43200" y="13361"/>
                    <a:pt x="33529" y="23032"/>
                    <a:pt x="21600" y="23032"/>
                  </a:cubicBezTo>
                  <a:cubicBezTo>
                    <a:pt x="9670" y="23032"/>
                    <a:pt x="0" y="13361"/>
                    <a:pt x="0" y="1432"/>
                  </a:cubicBezTo>
                  <a:cubicBezTo>
                    <a:pt x="0" y="954"/>
                    <a:pt x="15" y="476"/>
                    <a:pt x="47" y="-1"/>
                  </a:cubicBezTo>
                  <a:lnTo>
                    <a:pt x="21600" y="1432"/>
                  </a:lnTo>
                  <a:close/>
                </a:path>
              </a:pathLst>
            </a:custGeom>
            <a:solidFill>
              <a:srgbClr val="91919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46" name="Arc 38"/>
            <p:cNvSpPr>
              <a:spLocks/>
            </p:cNvSpPr>
            <p:nvPr/>
          </p:nvSpPr>
          <p:spPr bwMode="auto">
            <a:xfrm rot="10800000">
              <a:off x="3638" y="985"/>
              <a:ext cx="302" cy="16"/>
            </a:xfrm>
            <a:custGeom>
              <a:avLst/>
              <a:gdLst>
                <a:gd name="G0" fmla="+- 21600 0 0"/>
                <a:gd name="G1" fmla="+- 1437 0 0"/>
                <a:gd name="G2" fmla="+- 21600 0 0"/>
                <a:gd name="T0" fmla="*/ 43200 w 43200"/>
                <a:gd name="T1" fmla="*/ 1437 h 23037"/>
                <a:gd name="T2" fmla="*/ 48 w 43200"/>
                <a:gd name="T3" fmla="*/ 0 h 23037"/>
                <a:gd name="T4" fmla="*/ 21600 w 43200"/>
                <a:gd name="T5" fmla="*/ 1437 h 23037"/>
              </a:gdLst>
              <a:ahLst/>
              <a:cxnLst>
                <a:cxn ang="0">
                  <a:pos x="T0" y="T1"/>
                </a:cxn>
                <a:cxn ang="0">
                  <a:pos x="T2" y="T3"/>
                </a:cxn>
                <a:cxn ang="0">
                  <a:pos x="T4" y="T5"/>
                </a:cxn>
              </a:cxnLst>
              <a:rect l="0" t="0" r="r" b="b"/>
              <a:pathLst>
                <a:path w="43200" h="23037" fill="none" extrusionOk="0">
                  <a:moveTo>
                    <a:pt x="43200" y="1437"/>
                  </a:moveTo>
                  <a:cubicBezTo>
                    <a:pt x="43200" y="13366"/>
                    <a:pt x="33529" y="23037"/>
                    <a:pt x="21600" y="23037"/>
                  </a:cubicBezTo>
                  <a:cubicBezTo>
                    <a:pt x="9670" y="23037"/>
                    <a:pt x="0" y="13366"/>
                    <a:pt x="0" y="1437"/>
                  </a:cubicBezTo>
                  <a:cubicBezTo>
                    <a:pt x="0" y="957"/>
                    <a:pt x="15" y="478"/>
                    <a:pt x="47" y="-1"/>
                  </a:cubicBezTo>
                </a:path>
                <a:path w="43200" h="23037" stroke="0" extrusionOk="0">
                  <a:moveTo>
                    <a:pt x="43200" y="1437"/>
                  </a:moveTo>
                  <a:cubicBezTo>
                    <a:pt x="43200" y="13366"/>
                    <a:pt x="33529" y="23037"/>
                    <a:pt x="21600" y="23037"/>
                  </a:cubicBezTo>
                  <a:cubicBezTo>
                    <a:pt x="9670" y="23037"/>
                    <a:pt x="0" y="13366"/>
                    <a:pt x="0" y="1437"/>
                  </a:cubicBezTo>
                  <a:cubicBezTo>
                    <a:pt x="0" y="957"/>
                    <a:pt x="15" y="478"/>
                    <a:pt x="47" y="-1"/>
                  </a:cubicBezTo>
                  <a:lnTo>
                    <a:pt x="21600" y="1437"/>
                  </a:lnTo>
                  <a:close/>
                </a:path>
              </a:pathLst>
            </a:custGeom>
            <a:solidFill>
              <a:srgbClr val="91919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47" name="Arc 39"/>
            <p:cNvSpPr>
              <a:spLocks/>
            </p:cNvSpPr>
            <p:nvPr/>
          </p:nvSpPr>
          <p:spPr bwMode="auto">
            <a:xfrm rot="10800000">
              <a:off x="3638" y="1038"/>
              <a:ext cx="302" cy="16"/>
            </a:xfrm>
            <a:custGeom>
              <a:avLst/>
              <a:gdLst>
                <a:gd name="G0" fmla="+- 21600 0 0"/>
                <a:gd name="G1" fmla="+- 1437 0 0"/>
                <a:gd name="G2" fmla="+- 21600 0 0"/>
                <a:gd name="T0" fmla="*/ 43200 w 43200"/>
                <a:gd name="T1" fmla="*/ 1437 h 23037"/>
                <a:gd name="T2" fmla="*/ 48 w 43200"/>
                <a:gd name="T3" fmla="*/ 0 h 23037"/>
                <a:gd name="T4" fmla="*/ 21600 w 43200"/>
                <a:gd name="T5" fmla="*/ 1437 h 23037"/>
              </a:gdLst>
              <a:ahLst/>
              <a:cxnLst>
                <a:cxn ang="0">
                  <a:pos x="T0" y="T1"/>
                </a:cxn>
                <a:cxn ang="0">
                  <a:pos x="T2" y="T3"/>
                </a:cxn>
                <a:cxn ang="0">
                  <a:pos x="T4" y="T5"/>
                </a:cxn>
              </a:cxnLst>
              <a:rect l="0" t="0" r="r" b="b"/>
              <a:pathLst>
                <a:path w="43200" h="23037" fill="none" extrusionOk="0">
                  <a:moveTo>
                    <a:pt x="43200" y="1437"/>
                  </a:moveTo>
                  <a:cubicBezTo>
                    <a:pt x="43200" y="13366"/>
                    <a:pt x="33529" y="23037"/>
                    <a:pt x="21600" y="23037"/>
                  </a:cubicBezTo>
                  <a:cubicBezTo>
                    <a:pt x="9670" y="23037"/>
                    <a:pt x="0" y="13366"/>
                    <a:pt x="0" y="1437"/>
                  </a:cubicBezTo>
                  <a:cubicBezTo>
                    <a:pt x="0" y="957"/>
                    <a:pt x="15" y="478"/>
                    <a:pt x="47" y="-1"/>
                  </a:cubicBezTo>
                </a:path>
                <a:path w="43200" h="23037" stroke="0" extrusionOk="0">
                  <a:moveTo>
                    <a:pt x="43200" y="1437"/>
                  </a:moveTo>
                  <a:cubicBezTo>
                    <a:pt x="43200" y="13366"/>
                    <a:pt x="33529" y="23037"/>
                    <a:pt x="21600" y="23037"/>
                  </a:cubicBezTo>
                  <a:cubicBezTo>
                    <a:pt x="9670" y="23037"/>
                    <a:pt x="0" y="13366"/>
                    <a:pt x="0" y="1437"/>
                  </a:cubicBezTo>
                  <a:cubicBezTo>
                    <a:pt x="0" y="957"/>
                    <a:pt x="15" y="478"/>
                    <a:pt x="47" y="-1"/>
                  </a:cubicBezTo>
                  <a:lnTo>
                    <a:pt x="21600" y="1437"/>
                  </a:lnTo>
                  <a:close/>
                </a:path>
              </a:pathLst>
            </a:custGeom>
            <a:solidFill>
              <a:srgbClr val="91919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48" name="Arc 40"/>
            <p:cNvSpPr>
              <a:spLocks/>
            </p:cNvSpPr>
            <p:nvPr/>
          </p:nvSpPr>
          <p:spPr bwMode="auto">
            <a:xfrm rot="10800000">
              <a:off x="3638" y="1090"/>
              <a:ext cx="302" cy="16"/>
            </a:xfrm>
            <a:custGeom>
              <a:avLst/>
              <a:gdLst>
                <a:gd name="G0" fmla="+- 21600 0 0"/>
                <a:gd name="G1" fmla="+- 1437 0 0"/>
                <a:gd name="G2" fmla="+- 21600 0 0"/>
                <a:gd name="T0" fmla="*/ 43200 w 43200"/>
                <a:gd name="T1" fmla="*/ 1437 h 23037"/>
                <a:gd name="T2" fmla="*/ 48 w 43200"/>
                <a:gd name="T3" fmla="*/ 0 h 23037"/>
                <a:gd name="T4" fmla="*/ 21600 w 43200"/>
                <a:gd name="T5" fmla="*/ 1437 h 23037"/>
              </a:gdLst>
              <a:ahLst/>
              <a:cxnLst>
                <a:cxn ang="0">
                  <a:pos x="T0" y="T1"/>
                </a:cxn>
                <a:cxn ang="0">
                  <a:pos x="T2" y="T3"/>
                </a:cxn>
                <a:cxn ang="0">
                  <a:pos x="T4" y="T5"/>
                </a:cxn>
              </a:cxnLst>
              <a:rect l="0" t="0" r="r" b="b"/>
              <a:pathLst>
                <a:path w="43200" h="23037" fill="none" extrusionOk="0">
                  <a:moveTo>
                    <a:pt x="43200" y="1437"/>
                  </a:moveTo>
                  <a:cubicBezTo>
                    <a:pt x="43200" y="13366"/>
                    <a:pt x="33529" y="23037"/>
                    <a:pt x="21600" y="23037"/>
                  </a:cubicBezTo>
                  <a:cubicBezTo>
                    <a:pt x="9670" y="23037"/>
                    <a:pt x="0" y="13366"/>
                    <a:pt x="0" y="1437"/>
                  </a:cubicBezTo>
                  <a:cubicBezTo>
                    <a:pt x="0" y="957"/>
                    <a:pt x="15" y="478"/>
                    <a:pt x="47" y="-1"/>
                  </a:cubicBezTo>
                </a:path>
                <a:path w="43200" h="23037" stroke="0" extrusionOk="0">
                  <a:moveTo>
                    <a:pt x="43200" y="1437"/>
                  </a:moveTo>
                  <a:cubicBezTo>
                    <a:pt x="43200" y="13366"/>
                    <a:pt x="33529" y="23037"/>
                    <a:pt x="21600" y="23037"/>
                  </a:cubicBezTo>
                  <a:cubicBezTo>
                    <a:pt x="9670" y="23037"/>
                    <a:pt x="0" y="13366"/>
                    <a:pt x="0" y="1437"/>
                  </a:cubicBezTo>
                  <a:cubicBezTo>
                    <a:pt x="0" y="957"/>
                    <a:pt x="15" y="478"/>
                    <a:pt x="47" y="-1"/>
                  </a:cubicBezTo>
                  <a:lnTo>
                    <a:pt x="21600" y="1437"/>
                  </a:lnTo>
                  <a:close/>
                </a:path>
              </a:pathLst>
            </a:custGeom>
            <a:solidFill>
              <a:srgbClr val="91919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49" name="Arc 41"/>
            <p:cNvSpPr>
              <a:spLocks/>
            </p:cNvSpPr>
            <p:nvPr/>
          </p:nvSpPr>
          <p:spPr bwMode="auto">
            <a:xfrm rot="10800000">
              <a:off x="3638" y="937"/>
              <a:ext cx="302" cy="16"/>
            </a:xfrm>
            <a:custGeom>
              <a:avLst/>
              <a:gdLst>
                <a:gd name="G0" fmla="+- 21600 0 0"/>
                <a:gd name="G1" fmla="+- 1437 0 0"/>
                <a:gd name="G2" fmla="+- 21600 0 0"/>
                <a:gd name="T0" fmla="*/ 43200 w 43200"/>
                <a:gd name="T1" fmla="*/ 1437 h 23037"/>
                <a:gd name="T2" fmla="*/ 48 w 43200"/>
                <a:gd name="T3" fmla="*/ 0 h 23037"/>
                <a:gd name="T4" fmla="*/ 21600 w 43200"/>
                <a:gd name="T5" fmla="*/ 1437 h 23037"/>
              </a:gdLst>
              <a:ahLst/>
              <a:cxnLst>
                <a:cxn ang="0">
                  <a:pos x="T0" y="T1"/>
                </a:cxn>
                <a:cxn ang="0">
                  <a:pos x="T2" y="T3"/>
                </a:cxn>
                <a:cxn ang="0">
                  <a:pos x="T4" y="T5"/>
                </a:cxn>
              </a:cxnLst>
              <a:rect l="0" t="0" r="r" b="b"/>
              <a:pathLst>
                <a:path w="43200" h="23037" fill="none" extrusionOk="0">
                  <a:moveTo>
                    <a:pt x="43200" y="1437"/>
                  </a:moveTo>
                  <a:cubicBezTo>
                    <a:pt x="43200" y="13366"/>
                    <a:pt x="33529" y="23037"/>
                    <a:pt x="21600" y="23037"/>
                  </a:cubicBezTo>
                  <a:cubicBezTo>
                    <a:pt x="9670" y="23037"/>
                    <a:pt x="0" y="13366"/>
                    <a:pt x="0" y="1437"/>
                  </a:cubicBezTo>
                  <a:cubicBezTo>
                    <a:pt x="0" y="957"/>
                    <a:pt x="15" y="478"/>
                    <a:pt x="47" y="-1"/>
                  </a:cubicBezTo>
                </a:path>
                <a:path w="43200" h="23037" stroke="0" extrusionOk="0">
                  <a:moveTo>
                    <a:pt x="43200" y="1437"/>
                  </a:moveTo>
                  <a:cubicBezTo>
                    <a:pt x="43200" y="13366"/>
                    <a:pt x="33529" y="23037"/>
                    <a:pt x="21600" y="23037"/>
                  </a:cubicBezTo>
                  <a:cubicBezTo>
                    <a:pt x="9670" y="23037"/>
                    <a:pt x="0" y="13366"/>
                    <a:pt x="0" y="1437"/>
                  </a:cubicBezTo>
                  <a:cubicBezTo>
                    <a:pt x="0" y="957"/>
                    <a:pt x="15" y="478"/>
                    <a:pt x="47" y="-1"/>
                  </a:cubicBezTo>
                  <a:lnTo>
                    <a:pt x="21600" y="1437"/>
                  </a:lnTo>
                  <a:close/>
                </a:path>
              </a:pathLst>
            </a:custGeom>
            <a:solidFill>
              <a:srgbClr val="91919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50" name="Arc 42"/>
            <p:cNvSpPr>
              <a:spLocks/>
            </p:cNvSpPr>
            <p:nvPr/>
          </p:nvSpPr>
          <p:spPr bwMode="auto">
            <a:xfrm rot="10800000">
              <a:off x="3582" y="788"/>
              <a:ext cx="36" cy="20"/>
            </a:xfrm>
            <a:custGeom>
              <a:avLst/>
              <a:gdLst>
                <a:gd name="G0" fmla="+- 21572 0 0"/>
                <a:gd name="G1" fmla="+- 1106 0 0"/>
                <a:gd name="G2" fmla="+- 21600 0 0"/>
                <a:gd name="T0" fmla="*/ 43144 w 43172"/>
                <a:gd name="T1" fmla="*/ 0 h 22706"/>
                <a:gd name="T2" fmla="*/ 0 w 43172"/>
                <a:gd name="T3" fmla="*/ 2212 h 22706"/>
                <a:gd name="T4" fmla="*/ 21572 w 43172"/>
                <a:gd name="T5" fmla="*/ 1106 h 22706"/>
              </a:gdLst>
              <a:ahLst/>
              <a:cxnLst>
                <a:cxn ang="0">
                  <a:pos x="T0" y="T1"/>
                </a:cxn>
                <a:cxn ang="0">
                  <a:pos x="T2" y="T3"/>
                </a:cxn>
                <a:cxn ang="0">
                  <a:pos x="T4" y="T5"/>
                </a:cxn>
              </a:cxnLst>
              <a:rect l="0" t="0" r="r" b="b"/>
              <a:pathLst>
                <a:path w="43172" h="22706" fill="none" extrusionOk="0">
                  <a:moveTo>
                    <a:pt x="43143" y="0"/>
                  </a:moveTo>
                  <a:cubicBezTo>
                    <a:pt x="43162" y="368"/>
                    <a:pt x="43172" y="737"/>
                    <a:pt x="43172" y="1106"/>
                  </a:cubicBezTo>
                  <a:cubicBezTo>
                    <a:pt x="43172" y="13035"/>
                    <a:pt x="33501" y="22706"/>
                    <a:pt x="21572" y="22706"/>
                  </a:cubicBezTo>
                  <a:cubicBezTo>
                    <a:pt x="10072" y="22706"/>
                    <a:pt x="589" y="13696"/>
                    <a:pt x="0" y="2211"/>
                  </a:cubicBezTo>
                </a:path>
                <a:path w="43172" h="22706" stroke="0" extrusionOk="0">
                  <a:moveTo>
                    <a:pt x="43143" y="0"/>
                  </a:moveTo>
                  <a:cubicBezTo>
                    <a:pt x="43162" y="368"/>
                    <a:pt x="43172" y="737"/>
                    <a:pt x="43172" y="1106"/>
                  </a:cubicBezTo>
                  <a:cubicBezTo>
                    <a:pt x="43172" y="13035"/>
                    <a:pt x="33501" y="22706"/>
                    <a:pt x="21572" y="22706"/>
                  </a:cubicBezTo>
                  <a:cubicBezTo>
                    <a:pt x="10072" y="22706"/>
                    <a:pt x="589" y="13696"/>
                    <a:pt x="0" y="2211"/>
                  </a:cubicBezTo>
                  <a:lnTo>
                    <a:pt x="21572" y="1106"/>
                  </a:lnTo>
                  <a:close/>
                </a:path>
              </a:pathLst>
            </a:custGeom>
            <a:solidFill>
              <a:schemeClr val="tx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51" name="Arc 43"/>
            <p:cNvSpPr>
              <a:spLocks/>
            </p:cNvSpPr>
            <p:nvPr/>
          </p:nvSpPr>
          <p:spPr bwMode="auto">
            <a:xfrm rot="10800000">
              <a:off x="3582" y="1086"/>
              <a:ext cx="36" cy="19"/>
            </a:xfrm>
            <a:custGeom>
              <a:avLst/>
              <a:gdLst>
                <a:gd name="G0" fmla="+- 21570 0 0"/>
                <a:gd name="G1" fmla="+- 0 0 0"/>
                <a:gd name="G2" fmla="+- 21600 0 0"/>
                <a:gd name="T0" fmla="*/ 43170 w 43170"/>
                <a:gd name="T1" fmla="*/ 0 h 21600"/>
                <a:gd name="T2" fmla="*/ 0 w 43170"/>
                <a:gd name="T3" fmla="*/ 1135 h 21600"/>
                <a:gd name="T4" fmla="*/ 21570 w 43170"/>
                <a:gd name="T5" fmla="*/ 0 h 21600"/>
              </a:gdLst>
              <a:ahLst/>
              <a:cxnLst>
                <a:cxn ang="0">
                  <a:pos x="T0" y="T1"/>
                </a:cxn>
                <a:cxn ang="0">
                  <a:pos x="T2" y="T3"/>
                </a:cxn>
                <a:cxn ang="0">
                  <a:pos x="T4" y="T5"/>
                </a:cxn>
              </a:cxnLst>
              <a:rect l="0" t="0" r="r" b="b"/>
              <a:pathLst>
                <a:path w="43170" h="21600" fill="none" extrusionOk="0">
                  <a:moveTo>
                    <a:pt x="43170" y="0"/>
                  </a:moveTo>
                  <a:cubicBezTo>
                    <a:pt x="43170" y="11929"/>
                    <a:pt x="33499" y="21600"/>
                    <a:pt x="21570" y="21600"/>
                  </a:cubicBezTo>
                  <a:cubicBezTo>
                    <a:pt x="10081" y="21600"/>
                    <a:pt x="603" y="12607"/>
                    <a:pt x="-1" y="1135"/>
                  </a:cubicBezTo>
                </a:path>
                <a:path w="43170" h="21600" stroke="0" extrusionOk="0">
                  <a:moveTo>
                    <a:pt x="43170" y="0"/>
                  </a:moveTo>
                  <a:cubicBezTo>
                    <a:pt x="43170" y="11929"/>
                    <a:pt x="33499" y="21600"/>
                    <a:pt x="21570" y="21600"/>
                  </a:cubicBezTo>
                  <a:cubicBezTo>
                    <a:pt x="10081" y="21600"/>
                    <a:pt x="603" y="12607"/>
                    <a:pt x="-1" y="1135"/>
                  </a:cubicBezTo>
                  <a:lnTo>
                    <a:pt x="21570" y="0"/>
                  </a:lnTo>
                  <a:close/>
                </a:path>
              </a:pathLst>
            </a:custGeom>
            <a:solidFill>
              <a:schemeClr val="tx1"/>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52" name="Line 44"/>
            <p:cNvSpPr>
              <a:spLocks noChangeShapeType="1"/>
            </p:cNvSpPr>
            <p:nvPr/>
          </p:nvSpPr>
          <p:spPr bwMode="auto">
            <a:xfrm flipV="1">
              <a:off x="3598" y="724"/>
              <a:ext cx="0" cy="4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53" name="Rectangle 45"/>
            <p:cNvSpPr>
              <a:spLocks noChangeArrowheads="1"/>
            </p:cNvSpPr>
            <p:nvPr/>
          </p:nvSpPr>
          <p:spPr bwMode="auto">
            <a:xfrm>
              <a:off x="3205" y="683"/>
              <a:ext cx="412" cy="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80000"/>
                </a:lnSpc>
                <a:buClrTx/>
                <a:buSzPct val="100000"/>
                <a:buFontTx/>
                <a:buNone/>
              </a:pPr>
              <a:r>
                <a:rPr lang="fr-FR" altLang="fr-FR" sz="800" b="1">
                  <a:solidFill>
                    <a:srgbClr val="000000"/>
                  </a:solidFill>
                  <a:sym typeface="Times New Roman" panose="02020603050405020304" pitchFamily="18" charset="0"/>
                </a:rPr>
                <a:t>Vendredi</a:t>
              </a:r>
              <a:br>
                <a:rPr lang="fr-FR" altLang="fr-FR" sz="800" b="1">
                  <a:solidFill>
                    <a:srgbClr val="000000"/>
                  </a:solidFill>
                  <a:sym typeface="Times New Roman" panose="02020603050405020304" pitchFamily="18" charset="0"/>
                </a:rPr>
              </a:br>
              <a:r>
                <a:rPr lang="fr-FR" altLang="fr-FR" sz="800" b="1">
                  <a:solidFill>
                    <a:srgbClr val="000000"/>
                  </a:solidFill>
                  <a:sym typeface="Times New Roman" panose="02020603050405020304" pitchFamily="18" charset="0"/>
                </a:rPr>
                <a:t>25 janvier</a:t>
              </a:r>
              <a:br>
                <a:rPr lang="fr-FR" altLang="fr-FR" sz="800" b="1">
                  <a:solidFill>
                    <a:srgbClr val="000000"/>
                  </a:solidFill>
                  <a:sym typeface="Times New Roman" panose="02020603050405020304" pitchFamily="18" charset="0"/>
                </a:rPr>
              </a:br>
              <a:r>
                <a:rPr lang="fr-FR" altLang="fr-FR" sz="800" b="1">
                  <a:solidFill>
                    <a:srgbClr val="000000"/>
                  </a:solidFill>
                  <a:sym typeface="Times New Roman" panose="02020603050405020304" pitchFamily="18" charset="0"/>
                </a:rPr>
                <a:t>2008</a:t>
              </a:r>
            </a:p>
          </p:txBody>
        </p:sp>
        <p:sp>
          <p:nvSpPr>
            <p:cNvPr id="657454" name="Rectangle 46"/>
            <p:cNvSpPr>
              <a:spLocks noChangeArrowheads="1"/>
            </p:cNvSpPr>
            <p:nvPr/>
          </p:nvSpPr>
          <p:spPr bwMode="auto">
            <a:xfrm>
              <a:off x="3597" y="683"/>
              <a:ext cx="372" cy="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80000"/>
                </a:lnSpc>
                <a:buClrTx/>
                <a:buSzPct val="100000"/>
                <a:buFontTx/>
                <a:buNone/>
              </a:pPr>
              <a:r>
                <a:rPr lang="fr-FR" altLang="fr-FR" sz="800" b="1">
                  <a:solidFill>
                    <a:srgbClr val="000000"/>
                  </a:solidFill>
                  <a:sym typeface="Times New Roman" panose="02020603050405020304" pitchFamily="18" charset="0"/>
                </a:rPr>
                <a:t>Mardi</a:t>
              </a:r>
              <a:br>
                <a:rPr lang="fr-FR" altLang="fr-FR" sz="800" b="1">
                  <a:solidFill>
                    <a:srgbClr val="000000"/>
                  </a:solidFill>
                  <a:sym typeface="Times New Roman" panose="02020603050405020304" pitchFamily="18" charset="0"/>
                </a:rPr>
              </a:br>
              <a:r>
                <a:rPr lang="fr-FR" altLang="fr-FR" sz="800" b="1">
                  <a:solidFill>
                    <a:srgbClr val="000000"/>
                  </a:solidFill>
                  <a:sym typeface="Times New Roman" panose="02020603050405020304" pitchFamily="18" charset="0"/>
                </a:rPr>
                <a:t>15 juillet</a:t>
              </a:r>
            </a:p>
            <a:p>
              <a:pPr>
                <a:lnSpc>
                  <a:spcPct val="80000"/>
                </a:lnSpc>
                <a:buClrTx/>
                <a:buSzPct val="100000"/>
                <a:buFontTx/>
                <a:buNone/>
              </a:pPr>
              <a:r>
                <a:rPr lang="fr-FR" altLang="fr-FR" sz="800" b="1">
                  <a:solidFill>
                    <a:srgbClr val="000000"/>
                  </a:solidFill>
                  <a:sym typeface="Times New Roman" panose="02020603050405020304" pitchFamily="18" charset="0"/>
                </a:rPr>
                <a:t> 2008</a:t>
              </a:r>
            </a:p>
          </p:txBody>
        </p:sp>
      </p:grpSp>
      <p:sp>
        <p:nvSpPr>
          <p:cNvPr id="657455" name="Rectangle 47"/>
          <p:cNvSpPr>
            <a:spLocks noChangeArrowheads="1"/>
          </p:cNvSpPr>
          <p:nvPr/>
        </p:nvSpPr>
        <p:spPr bwMode="auto">
          <a:xfrm>
            <a:off x="3200400" y="1447800"/>
            <a:ext cx="2438400" cy="457200"/>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000000"/>
                </a:solidFill>
                <a:effectLst>
                  <a:outerShdw blurRad="38100" dist="38100" dir="2700000" algn="tl">
                    <a:srgbClr val="FFFFFF"/>
                  </a:outerShdw>
                </a:effectLst>
                <a:latin typeface="Arial" panose="020B0604020202020204" pitchFamily="34" charset="0"/>
                <a:sym typeface="Times New Roman" panose="02020603050405020304" pitchFamily="18" charset="0"/>
              </a:rPr>
              <a:t>Planification besoins</a:t>
            </a:r>
          </a:p>
        </p:txBody>
      </p:sp>
      <p:sp>
        <p:nvSpPr>
          <p:cNvPr id="657456" name="Rectangle 48"/>
          <p:cNvSpPr>
            <a:spLocks noChangeArrowheads="1"/>
          </p:cNvSpPr>
          <p:nvPr/>
        </p:nvSpPr>
        <p:spPr bwMode="auto">
          <a:xfrm>
            <a:off x="609600" y="1447800"/>
            <a:ext cx="1981200" cy="457200"/>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000000"/>
                </a:solidFill>
                <a:effectLst>
                  <a:outerShdw blurRad="38100" dist="38100" dir="2700000" algn="tl">
                    <a:srgbClr val="FFFFFF"/>
                  </a:outerShdw>
                </a:effectLst>
                <a:latin typeface="Arial" panose="020B0604020202020204" pitchFamily="34" charset="0"/>
                <a:sym typeface="Times New Roman" panose="02020603050405020304" pitchFamily="18" charset="0"/>
              </a:rPr>
              <a:t>Procédure manuelle</a:t>
            </a:r>
          </a:p>
        </p:txBody>
      </p:sp>
      <p:sp>
        <p:nvSpPr>
          <p:cNvPr id="657457" name="Freeform 49"/>
          <p:cNvSpPr>
            <a:spLocks/>
          </p:cNvSpPr>
          <p:nvPr/>
        </p:nvSpPr>
        <p:spPr bwMode="auto">
          <a:xfrm>
            <a:off x="609600" y="1447800"/>
            <a:ext cx="1982788" cy="458788"/>
          </a:xfrm>
          <a:custGeom>
            <a:avLst/>
            <a:gdLst>
              <a:gd name="T0" fmla="*/ 1248 w 1249"/>
              <a:gd name="T1" fmla="*/ 0 h 289"/>
              <a:gd name="T2" fmla="*/ 0 w 1249"/>
              <a:gd name="T3" fmla="*/ 0 h 289"/>
              <a:gd name="T4" fmla="*/ 0 w 1249"/>
              <a:gd name="T5" fmla="*/ 288 h 289"/>
            </a:gdLst>
            <a:ahLst/>
            <a:cxnLst>
              <a:cxn ang="0">
                <a:pos x="T0" y="T1"/>
              </a:cxn>
              <a:cxn ang="0">
                <a:pos x="T2" y="T3"/>
              </a:cxn>
              <a:cxn ang="0">
                <a:pos x="T4" y="T5"/>
              </a:cxn>
            </a:cxnLst>
            <a:rect l="0" t="0" r="r" b="b"/>
            <a:pathLst>
              <a:path w="1249" h="289">
                <a:moveTo>
                  <a:pt x="1248" y="0"/>
                </a:moveTo>
                <a:lnTo>
                  <a:pt x="0" y="0"/>
                </a:lnTo>
                <a:lnTo>
                  <a:pt x="0" y="288"/>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58" name="Freeform 50"/>
          <p:cNvSpPr>
            <a:spLocks/>
          </p:cNvSpPr>
          <p:nvPr/>
        </p:nvSpPr>
        <p:spPr bwMode="auto">
          <a:xfrm>
            <a:off x="609600" y="1447800"/>
            <a:ext cx="1982788" cy="458788"/>
          </a:xfrm>
          <a:custGeom>
            <a:avLst/>
            <a:gdLst>
              <a:gd name="T0" fmla="*/ 0 w 1249"/>
              <a:gd name="T1" fmla="*/ 288 h 289"/>
              <a:gd name="T2" fmla="*/ 1248 w 1249"/>
              <a:gd name="T3" fmla="*/ 288 h 289"/>
              <a:gd name="T4" fmla="*/ 1248 w 1249"/>
              <a:gd name="T5" fmla="*/ 0 h 289"/>
            </a:gdLst>
            <a:ahLst/>
            <a:cxnLst>
              <a:cxn ang="0">
                <a:pos x="T0" y="T1"/>
              </a:cxn>
              <a:cxn ang="0">
                <a:pos x="T2" y="T3"/>
              </a:cxn>
              <a:cxn ang="0">
                <a:pos x="T4" y="T5"/>
              </a:cxn>
            </a:cxnLst>
            <a:rect l="0" t="0" r="r" b="b"/>
            <a:pathLst>
              <a:path w="1249" h="289">
                <a:moveTo>
                  <a:pt x="0" y="288"/>
                </a:moveTo>
                <a:lnTo>
                  <a:pt x="1248" y="288"/>
                </a:lnTo>
                <a:lnTo>
                  <a:pt x="1248" y="0"/>
                </a:lnTo>
              </a:path>
            </a:pathLst>
          </a:custGeom>
          <a:noFill/>
          <a:ln w="25400" cap="rnd" cmpd="sng">
            <a:solidFill>
              <a:srgbClr val="790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59" name="AutoShape 51"/>
          <p:cNvSpPr>
            <a:spLocks noChangeArrowheads="1"/>
          </p:cNvSpPr>
          <p:nvPr/>
        </p:nvSpPr>
        <p:spPr bwMode="auto">
          <a:xfrm rot="5400000">
            <a:off x="-85725" y="1428750"/>
            <a:ext cx="914400" cy="457200"/>
          </a:xfrm>
          <a:prstGeom prst="triangle">
            <a:avLst>
              <a:gd name="adj" fmla="val 49995"/>
            </a:avLst>
          </a:prstGeom>
          <a:solidFill>
            <a:schemeClr val="hlink"/>
          </a:solidFill>
          <a:ln>
            <a:noFill/>
          </a:ln>
          <a:effectLst>
            <a:outerShdw dist="35921" dir="2700000" algn="ctr" rotWithShape="0">
              <a:srgbClr val="00279F"/>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lstStyle/>
          <a:p>
            <a:endParaRPr lang="fr-FR"/>
          </a:p>
        </p:txBody>
      </p:sp>
      <p:sp>
        <p:nvSpPr>
          <p:cNvPr id="657460" name="Rectangle 52"/>
          <p:cNvSpPr>
            <a:spLocks noChangeArrowheads="1"/>
          </p:cNvSpPr>
          <p:nvPr/>
        </p:nvSpPr>
        <p:spPr bwMode="auto">
          <a:xfrm>
            <a:off x="4267200" y="4789488"/>
            <a:ext cx="3200400" cy="449262"/>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Contrôle disponibilité</a:t>
            </a:r>
          </a:p>
        </p:txBody>
      </p:sp>
      <p:sp>
        <p:nvSpPr>
          <p:cNvPr id="657461" name="Freeform 53"/>
          <p:cNvSpPr>
            <a:spLocks/>
          </p:cNvSpPr>
          <p:nvPr/>
        </p:nvSpPr>
        <p:spPr bwMode="auto">
          <a:xfrm>
            <a:off x="4267200" y="4789488"/>
            <a:ext cx="3201988" cy="450850"/>
          </a:xfrm>
          <a:custGeom>
            <a:avLst/>
            <a:gdLst>
              <a:gd name="T0" fmla="*/ 2016 w 2017"/>
              <a:gd name="T1" fmla="*/ 0 h 284"/>
              <a:gd name="T2" fmla="*/ 0 w 2017"/>
              <a:gd name="T3" fmla="*/ 0 h 284"/>
              <a:gd name="T4" fmla="*/ 0 w 2017"/>
              <a:gd name="T5" fmla="*/ 283 h 284"/>
            </a:gdLst>
            <a:ahLst/>
            <a:cxnLst>
              <a:cxn ang="0">
                <a:pos x="T0" y="T1"/>
              </a:cxn>
              <a:cxn ang="0">
                <a:pos x="T2" y="T3"/>
              </a:cxn>
              <a:cxn ang="0">
                <a:pos x="T4" y="T5"/>
              </a:cxn>
            </a:cxnLst>
            <a:rect l="0" t="0" r="r" b="b"/>
            <a:pathLst>
              <a:path w="2017" h="284">
                <a:moveTo>
                  <a:pt x="2016" y="0"/>
                </a:moveTo>
                <a:lnTo>
                  <a:pt x="0" y="0"/>
                </a:lnTo>
                <a:lnTo>
                  <a:pt x="0" y="283"/>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62" name="Freeform 54"/>
          <p:cNvSpPr>
            <a:spLocks/>
          </p:cNvSpPr>
          <p:nvPr/>
        </p:nvSpPr>
        <p:spPr bwMode="auto">
          <a:xfrm>
            <a:off x="4267200" y="4789488"/>
            <a:ext cx="3201988" cy="450850"/>
          </a:xfrm>
          <a:custGeom>
            <a:avLst/>
            <a:gdLst>
              <a:gd name="T0" fmla="*/ 0 w 2017"/>
              <a:gd name="T1" fmla="*/ 283 h 284"/>
              <a:gd name="T2" fmla="*/ 2016 w 2017"/>
              <a:gd name="T3" fmla="*/ 283 h 284"/>
              <a:gd name="T4" fmla="*/ 2016 w 2017"/>
              <a:gd name="T5" fmla="*/ 0 h 284"/>
            </a:gdLst>
            <a:ahLst/>
            <a:cxnLst>
              <a:cxn ang="0">
                <a:pos x="T0" y="T1"/>
              </a:cxn>
              <a:cxn ang="0">
                <a:pos x="T2" y="T3"/>
              </a:cxn>
              <a:cxn ang="0">
                <a:pos x="T4" y="T5"/>
              </a:cxn>
            </a:cxnLst>
            <a:rect l="0" t="0" r="r" b="b"/>
            <a:pathLst>
              <a:path w="2017" h="284">
                <a:moveTo>
                  <a:pt x="0" y="283"/>
                </a:moveTo>
                <a:lnTo>
                  <a:pt x="2016" y="283"/>
                </a:lnTo>
                <a:lnTo>
                  <a:pt x="2016" y="0"/>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63" name="Freeform 55"/>
          <p:cNvSpPr>
            <a:spLocks/>
          </p:cNvSpPr>
          <p:nvPr/>
        </p:nvSpPr>
        <p:spPr bwMode="auto">
          <a:xfrm>
            <a:off x="6705600" y="1422400"/>
            <a:ext cx="1982788" cy="458788"/>
          </a:xfrm>
          <a:custGeom>
            <a:avLst/>
            <a:gdLst>
              <a:gd name="T0" fmla="*/ 0 w 1249"/>
              <a:gd name="T1" fmla="*/ 288 h 289"/>
              <a:gd name="T2" fmla="*/ 1248 w 1249"/>
              <a:gd name="T3" fmla="*/ 288 h 289"/>
              <a:gd name="T4" fmla="*/ 1248 w 1249"/>
              <a:gd name="T5" fmla="*/ 0 h 289"/>
            </a:gdLst>
            <a:ahLst/>
            <a:cxnLst>
              <a:cxn ang="0">
                <a:pos x="T0" y="T1"/>
              </a:cxn>
              <a:cxn ang="0">
                <a:pos x="T2" y="T3"/>
              </a:cxn>
              <a:cxn ang="0">
                <a:pos x="T4" y="T5"/>
              </a:cxn>
            </a:cxnLst>
            <a:rect l="0" t="0" r="r" b="b"/>
            <a:pathLst>
              <a:path w="1249" h="289">
                <a:moveTo>
                  <a:pt x="0" y="288"/>
                </a:moveTo>
                <a:lnTo>
                  <a:pt x="1248" y="288"/>
                </a:lnTo>
                <a:lnTo>
                  <a:pt x="1248" y="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57464" name="Rectangle 56"/>
          <p:cNvSpPr>
            <a:spLocks noChangeArrowheads="1"/>
          </p:cNvSpPr>
          <p:nvPr/>
        </p:nvSpPr>
        <p:spPr bwMode="auto">
          <a:xfrm>
            <a:off x="6581775" y="1428750"/>
            <a:ext cx="2438400" cy="457200"/>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000000"/>
                </a:solidFill>
                <a:effectLst>
                  <a:outerShdw blurRad="38100" dist="38100" dir="2700000" algn="tl">
                    <a:srgbClr val="FFFFFF"/>
                  </a:outerShdw>
                </a:effectLst>
                <a:latin typeface="Arial" panose="020B0604020202020204" pitchFamily="34" charset="0"/>
                <a:sym typeface="Times New Roman" panose="02020603050405020304" pitchFamily="18" charset="0"/>
              </a:rPr>
              <a:t>Procédure automatique</a:t>
            </a:r>
          </a:p>
        </p:txBody>
      </p:sp>
      <p:sp>
        <p:nvSpPr>
          <p:cNvPr id="657465" name="Freeform 57"/>
          <p:cNvSpPr>
            <a:spLocks/>
          </p:cNvSpPr>
          <p:nvPr/>
        </p:nvSpPr>
        <p:spPr bwMode="auto">
          <a:xfrm>
            <a:off x="6591300" y="1428750"/>
            <a:ext cx="2409825" cy="458788"/>
          </a:xfrm>
          <a:custGeom>
            <a:avLst/>
            <a:gdLst>
              <a:gd name="T0" fmla="*/ 1248 w 1249"/>
              <a:gd name="T1" fmla="*/ 0 h 289"/>
              <a:gd name="T2" fmla="*/ 0 w 1249"/>
              <a:gd name="T3" fmla="*/ 0 h 289"/>
              <a:gd name="T4" fmla="*/ 0 w 1249"/>
              <a:gd name="T5" fmla="*/ 288 h 289"/>
            </a:gdLst>
            <a:ahLst/>
            <a:cxnLst>
              <a:cxn ang="0">
                <a:pos x="T0" y="T1"/>
              </a:cxn>
              <a:cxn ang="0">
                <a:pos x="T2" y="T3"/>
              </a:cxn>
              <a:cxn ang="0">
                <a:pos x="T4" y="T5"/>
              </a:cxn>
            </a:cxnLst>
            <a:rect l="0" t="0" r="r" b="b"/>
            <a:pathLst>
              <a:path w="1249" h="289">
                <a:moveTo>
                  <a:pt x="1248" y="0"/>
                </a:moveTo>
                <a:lnTo>
                  <a:pt x="0" y="0"/>
                </a:lnTo>
                <a:lnTo>
                  <a:pt x="0" y="288"/>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66" name="Rectangle 58"/>
          <p:cNvSpPr>
            <a:spLocks noChangeArrowheads="1"/>
          </p:cNvSpPr>
          <p:nvPr/>
        </p:nvSpPr>
        <p:spPr bwMode="auto">
          <a:xfrm>
            <a:off x="762000" y="6030913"/>
            <a:ext cx="153988" cy="131762"/>
          </a:xfrm>
          <a:prstGeom prst="rect">
            <a:avLst/>
          </a:prstGeom>
          <a:solidFill>
            <a:schemeClr val="hlink"/>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7467" name="Freeform 59"/>
          <p:cNvSpPr>
            <a:spLocks/>
          </p:cNvSpPr>
          <p:nvPr/>
        </p:nvSpPr>
        <p:spPr bwMode="auto">
          <a:xfrm>
            <a:off x="762000" y="6030913"/>
            <a:ext cx="155575" cy="133350"/>
          </a:xfrm>
          <a:custGeom>
            <a:avLst/>
            <a:gdLst>
              <a:gd name="T0" fmla="*/ 97 w 98"/>
              <a:gd name="T1" fmla="*/ 0 h 84"/>
              <a:gd name="T2" fmla="*/ 0 w 98"/>
              <a:gd name="T3" fmla="*/ 0 h 84"/>
              <a:gd name="T4" fmla="*/ 0 w 98"/>
              <a:gd name="T5" fmla="*/ 83 h 84"/>
            </a:gdLst>
            <a:ahLst/>
            <a:cxnLst>
              <a:cxn ang="0">
                <a:pos x="T0" y="T1"/>
              </a:cxn>
              <a:cxn ang="0">
                <a:pos x="T2" y="T3"/>
              </a:cxn>
              <a:cxn ang="0">
                <a:pos x="T4" y="T5"/>
              </a:cxn>
            </a:cxnLst>
            <a:rect l="0" t="0" r="r" b="b"/>
            <a:pathLst>
              <a:path w="98" h="84">
                <a:moveTo>
                  <a:pt x="97" y="0"/>
                </a:moveTo>
                <a:lnTo>
                  <a:pt x="0" y="0"/>
                </a:lnTo>
                <a:lnTo>
                  <a:pt x="0" y="83"/>
                </a:lnTo>
              </a:path>
            </a:pathLst>
          </a:custGeom>
          <a:solidFill>
            <a:schemeClr val="hlink"/>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7468" name="Rectangle 60"/>
          <p:cNvSpPr>
            <a:spLocks noChangeArrowheads="1"/>
          </p:cNvSpPr>
          <p:nvPr/>
        </p:nvSpPr>
        <p:spPr bwMode="auto">
          <a:xfrm>
            <a:off x="1076325" y="5967413"/>
            <a:ext cx="250983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spcBef>
                <a:spcPct val="50000"/>
              </a:spcBef>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Facultatif (Customisation)</a:t>
            </a:r>
          </a:p>
        </p:txBody>
      </p:sp>
      <p:sp>
        <p:nvSpPr>
          <p:cNvPr id="657469" name="Text Box 61"/>
          <p:cNvSpPr txBox="1">
            <a:spLocks noChangeArrowheads="1"/>
          </p:cNvSpPr>
          <p:nvPr/>
        </p:nvSpPr>
        <p:spPr bwMode="auto">
          <a:xfrm>
            <a:off x="822325" y="-3492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0" hangingPunct="0">
              <a:buClrTx/>
              <a:buSzTx/>
              <a:buFontTx/>
              <a:buNone/>
            </a:pPr>
            <a:endParaRPr lang="fr-FR" altLang="fr-FR" sz="2400"/>
          </a:p>
        </p:txBody>
      </p:sp>
      <p:sp>
        <p:nvSpPr>
          <p:cNvPr id="657470" name="Rectangle 6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anchor="ctr"/>
          <a:lstStyle/>
          <a:p>
            <a:r>
              <a:rPr lang="fr-FR" altLang="fr-FR">
                <a:solidFill>
                  <a:srgbClr val="44697D"/>
                </a:solidFill>
                <a:sym typeface="Times New Roman" panose="02020603050405020304" pitchFamily="18" charset="0"/>
              </a:rPr>
              <a:t>Création d'ordre de fabrication</a:t>
            </a:r>
          </a:p>
        </p:txBody>
      </p:sp>
    </p:spTree>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Freeform 2"/>
          <p:cNvSpPr>
            <a:spLocks/>
          </p:cNvSpPr>
          <p:nvPr/>
        </p:nvSpPr>
        <p:spPr bwMode="auto">
          <a:xfrm>
            <a:off x="6464300" y="5048250"/>
            <a:ext cx="2476500" cy="906463"/>
          </a:xfrm>
          <a:custGeom>
            <a:avLst/>
            <a:gdLst>
              <a:gd name="T0" fmla="*/ 0 w 1253"/>
              <a:gd name="T1" fmla="*/ 0 h 227"/>
              <a:gd name="T2" fmla="*/ 248 w 1253"/>
              <a:gd name="T3" fmla="*/ 226 h 227"/>
              <a:gd name="T4" fmla="*/ 1252 w 1253"/>
              <a:gd name="T5" fmla="*/ 226 h 227"/>
              <a:gd name="T6" fmla="*/ 1252 w 1253"/>
              <a:gd name="T7" fmla="*/ 0 h 227"/>
              <a:gd name="T8" fmla="*/ 0 w 1253"/>
              <a:gd name="T9" fmla="*/ 0 h 227"/>
            </a:gdLst>
            <a:ahLst/>
            <a:cxnLst>
              <a:cxn ang="0">
                <a:pos x="T0" y="T1"/>
              </a:cxn>
              <a:cxn ang="0">
                <a:pos x="T2" y="T3"/>
              </a:cxn>
              <a:cxn ang="0">
                <a:pos x="T4" y="T5"/>
              </a:cxn>
              <a:cxn ang="0">
                <a:pos x="T6" y="T7"/>
              </a:cxn>
              <a:cxn ang="0">
                <a:pos x="T8" y="T9"/>
              </a:cxn>
            </a:cxnLst>
            <a:rect l="0" t="0" r="r" b="b"/>
            <a:pathLst>
              <a:path w="1253" h="227">
                <a:moveTo>
                  <a:pt x="0" y="0"/>
                </a:moveTo>
                <a:lnTo>
                  <a:pt x="248" y="226"/>
                </a:lnTo>
                <a:lnTo>
                  <a:pt x="1252" y="226"/>
                </a:lnTo>
                <a:lnTo>
                  <a:pt x="1252" y="0"/>
                </a:lnTo>
                <a:lnTo>
                  <a:pt x="0" y="0"/>
                </a:lnTo>
              </a:path>
            </a:pathLst>
          </a:custGeom>
          <a:gradFill rotWithShape="0">
            <a:gsLst>
              <a:gs pos="0">
                <a:schemeClr val="accent1"/>
              </a:gs>
              <a:gs pos="100000">
                <a:schemeClr val="accent1">
                  <a:gamma/>
                  <a:tint val="66667"/>
                  <a:invGamma/>
                </a:schemeClr>
              </a:gs>
            </a:gsLst>
            <a:lin ang="540000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lIns="90000" tIns="46800" rIns="90000" bIns="46800" anchor="ctr">
            <a:spAutoFit/>
          </a:bodyPr>
          <a:lstStyle/>
          <a:p>
            <a:endParaRPr lang="fr-FR"/>
          </a:p>
        </p:txBody>
      </p:sp>
      <p:sp>
        <p:nvSpPr>
          <p:cNvPr id="659459" name="Freeform 3"/>
          <p:cNvSpPr>
            <a:spLocks/>
          </p:cNvSpPr>
          <p:nvPr/>
        </p:nvSpPr>
        <p:spPr bwMode="auto">
          <a:xfrm>
            <a:off x="101600" y="2289175"/>
            <a:ext cx="2454275" cy="360363"/>
          </a:xfrm>
          <a:custGeom>
            <a:avLst/>
            <a:gdLst>
              <a:gd name="T0" fmla="*/ 1597 w 1598"/>
              <a:gd name="T1" fmla="*/ 226 h 227"/>
              <a:gd name="T2" fmla="*/ 1315 w 1598"/>
              <a:gd name="T3" fmla="*/ 0 h 227"/>
              <a:gd name="T4" fmla="*/ 0 w 1598"/>
              <a:gd name="T5" fmla="*/ 0 h 227"/>
              <a:gd name="T6" fmla="*/ 0 w 1598"/>
              <a:gd name="T7" fmla="*/ 226 h 227"/>
              <a:gd name="T8" fmla="*/ 1597 w 1598"/>
              <a:gd name="T9" fmla="*/ 226 h 227"/>
            </a:gdLst>
            <a:ahLst/>
            <a:cxnLst>
              <a:cxn ang="0">
                <a:pos x="T0" y="T1"/>
              </a:cxn>
              <a:cxn ang="0">
                <a:pos x="T2" y="T3"/>
              </a:cxn>
              <a:cxn ang="0">
                <a:pos x="T4" y="T5"/>
              </a:cxn>
              <a:cxn ang="0">
                <a:pos x="T6" y="T7"/>
              </a:cxn>
              <a:cxn ang="0">
                <a:pos x="T8" y="T9"/>
              </a:cxn>
            </a:cxnLst>
            <a:rect l="0" t="0" r="r" b="b"/>
            <a:pathLst>
              <a:path w="1598" h="227">
                <a:moveTo>
                  <a:pt x="1597" y="226"/>
                </a:moveTo>
                <a:lnTo>
                  <a:pt x="1315" y="0"/>
                </a:lnTo>
                <a:lnTo>
                  <a:pt x="0" y="0"/>
                </a:lnTo>
                <a:lnTo>
                  <a:pt x="0" y="226"/>
                </a:lnTo>
                <a:lnTo>
                  <a:pt x="1597" y="226"/>
                </a:lnTo>
              </a:path>
            </a:pathLst>
          </a:custGeom>
          <a:gradFill rotWithShape="0">
            <a:gsLst>
              <a:gs pos="0">
                <a:schemeClr val="accent1"/>
              </a:gs>
              <a:gs pos="100000">
                <a:schemeClr val="accent1">
                  <a:gamma/>
                  <a:tint val="66667"/>
                  <a:invGamma/>
                </a:schemeClr>
              </a:gs>
            </a:gsLst>
            <a:lin ang="540000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lIns="90000" tIns="46800" rIns="90000" bIns="46800" anchor="ctr">
            <a:spAutoFit/>
          </a:bodyPr>
          <a:lstStyle/>
          <a:p>
            <a:endParaRPr lang="fr-FR"/>
          </a:p>
        </p:txBody>
      </p:sp>
      <p:sp>
        <p:nvSpPr>
          <p:cNvPr id="659460" name="Freeform 4"/>
          <p:cNvSpPr>
            <a:spLocks/>
          </p:cNvSpPr>
          <p:nvPr/>
        </p:nvSpPr>
        <p:spPr bwMode="auto">
          <a:xfrm>
            <a:off x="6464300" y="1944688"/>
            <a:ext cx="2516188" cy="696912"/>
          </a:xfrm>
          <a:custGeom>
            <a:avLst/>
            <a:gdLst>
              <a:gd name="T0" fmla="*/ 0 w 1602"/>
              <a:gd name="T1" fmla="*/ 226 h 227"/>
              <a:gd name="T2" fmla="*/ 271 w 1602"/>
              <a:gd name="T3" fmla="*/ 0 h 227"/>
              <a:gd name="T4" fmla="*/ 1601 w 1602"/>
              <a:gd name="T5" fmla="*/ 0 h 227"/>
              <a:gd name="T6" fmla="*/ 1601 w 1602"/>
              <a:gd name="T7" fmla="*/ 226 h 227"/>
              <a:gd name="T8" fmla="*/ 0 w 1602"/>
              <a:gd name="T9" fmla="*/ 226 h 227"/>
            </a:gdLst>
            <a:ahLst/>
            <a:cxnLst>
              <a:cxn ang="0">
                <a:pos x="T0" y="T1"/>
              </a:cxn>
              <a:cxn ang="0">
                <a:pos x="T2" y="T3"/>
              </a:cxn>
              <a:cxn ang="0">
                <a:pos x="T4" y="T5"/>
              </a:cxn>
              <a:cxn ang="0">
                <a:pos x="T6" y="T7"/>
              </a:cxn>
              <a:cxn ang="0">
                <a:pos x="T8" y="T9"/>
              </a:cxn>
            </a:cxnLst>
            <a:rect l="0" t="0" r="r" b="b"/>
            <a:pathLst>
              <a:path w="1602" h="227">
                <a:moveTo>
                  <a:pt x="0" y="226"/>
                </a:moveTo>
                <a:lnTo>
                  <a:pt x="271" y="0"/>
                </a:lnTo>
                <a:lnTo>
                  <a:pt x="1601" y="0"/>
                </a:lnTo>
                <a:lnTo>
                  <a:pt x="1601" y="226"/>
                </a:lnTo>
                <a:lnTo>
                  <a:pt x="0" y="226"/>
                </a:lnTo>
              </a:path>
            </a:pathLst>
          </a:custGeom>
          <a:gradFill rotWithShape="0">
            <a:gsLst>
              <a:gs pos="0">
                <a:schemeClr val="accent1"/>
              </a:gs>
              <a:gs pos="100000">
                <a:schemeClr val="accent1">
                  <a:gamma/>
                  <a:tint val="66667"/>
                  <a:invGamma/>
                </a:schemeClr>
              </a:gs>
            </a:gsLst>
            <a:lin ang="540000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lIns="90000" tIns="46800" rIns="90000" bIns="46800" anchor="ctr">
            <a:spAutoFit/>
          </a:bodyPr>
          <a:lstStyle/>
          <a:p>
            <a:endParaRPr lang="fr-FR"/>
          </a:p>
        </p:txBody>
      </p:sp>
      <p:sp>
        <p:nvSpPr>
          <p:cNvPr id="659461" name="Rectangle 5"/>
          <p:cNvSpPr>
            <a:spLocks noChangeArrowheads="1"/>
          </p:cNvSpPr>
          <p:nvPr/>
        </p:nvSpPr>
        <p:spPr bwMode="auto">
          <a:xfrm>
            <a:off x="6264275" y="2014538"/>
            <a:ext cx="2676525"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r">
              <a:buClrTx/>
              <a:buSzPct val="100000"/>
              <a:buFontTx/>
              <a:buNone/>
            </a:pPr>
            <a:r>
              <a:rPr lang="fr-FR" altLang="fr-FR" b="1">
                <a:solidFill>
                  <a:srgbClr val="000000"/>
                </a:solidFill>
                <a:sym typeface="Times New Roman" panose="02020603050405020304" pitchFamily="18" charset="0"/>
              </a:rPr>
              <a:t>Recommand. appro. (ordre planifié) </a:t>
            </a:r>
          </a:p>
        </p:txBody>
      </p:sp>
      <p:sp>
        <p:nvSpPr>
          <p:cNvPr id="659462" name="Freeform 6"/>
          <p:cNvSpPr>
            <a:spLocks/>
          </p:cNvSpPr>
          <p:nvPr/>
        </p:nvSpPr>
        <p:spPr bwMode="auto">
          <a:xfrm>
            <a:off x="6811963" y="3198813"/>
            <a:ext cx="2128837" cy="368300"/>
          </a:xfrm>
          <a:custGeom>
            <a:avLst/>
            <a:gdLst>
              <a:gd name="T0" fmla="*/ 0 w 1494"/>
              <a:gd name="T1" fmla="*/ 226 h 227"/>
              <a:gd name="T2" fmla="*/ 254 w 1494"/>
              <a:gd name="T3" fmla="*/ 0 h 227"/>
              <a:gd name="T4" fmla="*/ 1493 w 1494"/>
              <a:gd name="T5" fmla="*/ 0 h 227"/>
              <a:gd name="T6" fmla="*/ 1493 w 1494"/>
              <a:gd name="T7" fmla="*/ 226 h 227"/>
              <a:gd name="T8" fmla="*/ 0 w 1494"/>
              <a:gd name="T9" fmla="*/ 226 h 227"/>
            </a:gdLst>
            <a:ahLst/>
            <a:cxnLst>
              <a:cxn ang="0">
                <a:pos x="T0" y="T1"/>
              </a:cxn>
              <a:cxn ang="0">
                <a:pos x="T2" y="T3"/>
              </a:cxn>
              <a:cxn ang="0">
                <a:pos x="T4" y="T5"/>
              </a:cxn>
              <a:cxn ang="0">
                <a:pos x="T6" y="T7"/>
              </a:cxn>
              <a:cxn ang="0">
                <a:pos x="T8" y="T9"/>
              </a:cxn>
            </a:cxnLst>
            <a:rect l="0" t="0" r="r" b="b"/>
            <a:pathLst>
              <a:path w="1494" h="227">
                <a:moveTo>
                  <a:pt x="0" y="226"/>
                </a:moveTo>
                <a:lnTo>
                  <a:pt x="254" y="0"/>
                </a:lnTo>
                <a:lnTo>
                  <a:pt x="1493" y="0"/>
                </a:lnTo>
                <a:lnTo>
                  <a:pt x="1493" y="226"/>
                </a:lnTo>
                <a:lnTo>
                  <a:pt x="0" y="226"/>
                </a:lnTo>
              </a:path>
            </a:pathLst>
          </a:custGeom>
          <a:gradFill rotWithShape="0">
            <a:gsLst>
              <a:gs pos="0">
                <a:schemeClr val="accent1"/>
              </a:gs>
              <a:gs pos="100000">
                <a:schemeClr val="accent1">
                  <a:gamma/>
                  <a:tint val="66667"/>
                  <a:invGamma/>
                </a:schemeClr>
              </a:gs>
            </a:gsLst>
            <a:lin ang="540000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lIns="90000" tIns="46800" rIns="90000" bIns="46800" anchor="ctr">
            <a:spAutoFit/>
          </a:bodyPr>
          <a:lstStyle/>
          <a:p>
            <a:endParaRPr lang="fr-FR"/>
          </a:p>
        </p:txBody>
      </p:sp>
      <p:sp>
        <p:nvSpPr>
          <p:cNvPr id="659463" name="Rectangle 7"/>
          <p:cNvSpPr>
            <a:spLocks noChangeArrowheads="1"/>
          </p:cNvSpPr>
          <p:nvPr/>
        </p:nvSpPr>
        <p:spPr bwMode="auto">
          <a:xfrm>
            <a:off x="7131050" y="3225800"/>
            <a:ext cx="180975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marL="385763" indent="-385763" algn="l" defTabSz="687388">
              <a:defRPr sz="2400">
                <a:solidFill>
                  <a:schemeClr val="tx1"/>
                </a:solidFill>
                <a:latin typeface="Times New Roman" panose="02020603050405020304" pitchFamily="18" charset="0"/>
              </a:defRPr>
            </a:lvl1pPr>
            <a:lvl2pPr marL="1025525" indent="-338138" algn="l" defTabSz="687388">
              <a:defRPr sz="2400">
                <a:solidFill>
                  <a:schemeClr val="tx1"/>
                </a:solidFill>
                <a:latin typeface="Times New Roman" panose="02020603050405020304" pitchFamily="18" charset="0"/>
              </a:defRPr>
            </a:lvl2pPr>
            <a:lvl3pPr marL="1712913" indent="-342900" algn="l" defTabSz="687388">
              <a:defRPr sz="2400">
                <a:solidFill>
                  <a:schemeClr val="tx1"/>
                </a:solidFill>
                <a:latin typeface="Times New Roman" panose="02020603050405020304" pitchFamily="18" charset="0"/>
              </a:defRPr>
            </a:lvl3pPr>
            <a:lvl4pPr marL="2311400" indent="-255588" algn="l" defTabSz="687388">
              <a:defRPr sz="2400">
                <a:solidFill>
                  <a:schemeClr val="tx1"/>
                </a:solidFill>
                <a:latin typeface="Times New Roman" panose="02020603050405020304" pitchFamily="18" charset="0"/>
              </a:defRPr>
            </a:lvl4pPr>
            <a:lvl5pPr marL="2997200" indent="-258763" algn="l" defTabSz="687388">
              <a:defRPr sz="2400">
                <a:solidFill>
                  <a:schemeClr val="tx1"/>
                </a:solidFill>
                <a:latin typeface="Times New Roman" panose="02020603050405020304" pitchFamily="18" charset="0"/>
              </a:defRPr>
            </a:lvl5pPr>
            <a:lvl6pPr marL="3454400" indent="-258763" defTabSz="687388" fontAlgn="base">
              <a:spcBef>
                <a:spcPct val="0"/>
              </a:spcBef>
              <a:spcAft>
                <a:spcPct val="0"/>
              </a:spcAft>
              <a:defRPr sz="2400">
                <a:solidFill>
                  <a:schemeClr val="tx1"/>
                </a:solidFill>
                <a:latin typeface="Times New Roman" panose="02020603050405020304" pitchFamily="18" charset="0"/>
              </a:defRPr>
            </a:lvl6pPr>
            <a:lvl7pPr marL="3911600" indent="-258763" defTabSz="687388" fontAlgn="base">
              <a:spcBef>
                <a:spcPct val="0"/>
              </a:spcBef>
              <a:spcAft>
                <a:spcPct val="0"/>
              </a:spcAft>
              <a:defRPr sz="2400">
                <a:solidFill>
                  <a:schemeClr val="tx1"/>
                </a:solidFill>
                <a:latin typeface="Times New Roman" panose="02020603050405020304" pitchFamily="18" charset="0"/>
              </a:defRPr>
            </a:lvl7pPr>
            <a:lvl8pPr marL="4368800" indent="-258763" defTabSz="687388" fontAlgn="base">
              <a:spcBef>
                <a:spcPct val="0"/>
              </a:spcBef>
              <a:spcAft>
                <a:spcPct val="0"/>
              </a:spcAft>
              <a:defRPr sz="2400">
                <a:solidFill>
                  <a:schemeClr val="tx1"/>
                </a:solidFill>
                <a:latin typeface="Times New Roman" panose="02020603050405020304" pitchFamily="18" charset="0"/>
              </a:defRPr>
            </a:lvl8pPr>
            <a:lvl9pPr marL="4826000" indent="-258763" defTabSz="687388" fontAlgn="base">
              <a:spcBef>
                <a:spcPct val="0"/>
              </a:spcBef>
              <a:spcAft>
                <a:spcPct val="0"/>
              </a:spcAft>
              <a:defRPr sz="2400">
                <a:solidFill>
                  <a:schemeClr val="tx1"/>
                </a:solidFill>
                <a:latin typeface="Times New Roman" panose="02020603050405020304" pitchFamily="18" charset="0"/>
              </a:defRPr>
            </a:lvl9pPr>
          </a:lstStyle>
          <a:p>
            <a:pPr algn="r">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Création d'ordre </a:t>
            </a:r>
          </a:p>
        </p:txBody>
      </p:sp>
      <p:sp>
        <p:nvSpPr>
          <p:cNvPr id="659464" name="Freeform 8"/>
          <p:cNvSpPr>
            <a:spLocks/>
          </p:cNvSpPr>
          <p:nvPr/>
        </p:nvSpPr>
        <p:spPr bwMode="auto">
          <a:xfrm>
            <a:off x="6832600" y="4084638"/>
            <a:ext cx="2146300" cy="654050"/>
          </a:xfrm>
          <a:custGeom>
            <a:avLst/>
            <a:gdLst>
              <a:gd name="T0" fmla="*/ 0 w 1253"/>
              <a:gd name="T1" fmla="*/ 0 h 227"/>
              <a:gd name="T2" fmla="*/ 248 w 1253"/>
              <a:gd name="T3" fmla="*/ 226 h 227"/>
              <a:gd name="T4" fmla="*/ 1252 w 1253"/>
              <a:gd name="T5" fmla="*/ 226 h 227"/>
              <a:gd name="T6" fmla="*/ 1252 w 1253"/>
              <a:gd name="T7" fmla="*/ 0 h 227"/>
              <a:gd name="T8" fmla="*/ 0 w 1253"/>
              <a:gd name="T9" fmla="*/ 0 h 227"/>
            </a:gdLst>
            <a:ahLst/>
            <a:cxnLst>
              <a:cxn ang="0">
                <a:pos x="T0" y="T1"/>
              </a:cxn>
              <a:cxn ang="0">
                <a:pos x="T2" y="T3"/>
              </a:cxn>
              <a:cxn ang="0">
                <a:pos x="T4" y="T5"/>
              </a:cxn>
              <a:cxn ang="0">
                <a:pos x="T6" y="T7"/>
              </a:cxn>
              <a:cxn ang="0">
                <a:pos x="T8" y="T9"/>
              </a:cxn>
            </a:cxnLst>
            <a:rect l="0" t="0" r="r" b="b"/>
            <a:pathLst>
              <a:path w="1253" h="227">
                <a:moveTo>
                  <a:pt x="0" y="0"/>
                </a:moveTo>
                <a:lnTo>
                  <a:pt x="248" y="226"/>
                </a:lnTo>
                <a:lnTo>
                  <a:pt x="1252" y="226"/>
                </a:lnTo>
                <a:lnTo>
                  <a:pt x="1252" y="0"/>
                </a:lnTo>
                <a:lnTo>
                  <a:pt x="0" y="0"/>
                </a:lnTo>
              </a:path>
            </a:pathLst>
          </a:custGeom>
          <a:gradFill rotWithShape="0">
            <a:gsLst>
              <a:gs pos="0">
                <a:schemeClr val="accent1"/>
              </a:gs>
              <a:gs pos="100000">
                <a:schemeClr val="accent1">
                  <a:gamma/>
                  <a:tint val="66667"/>
                  <a:invGamma/>
                </a:schemeClr>
              </a:gs>
            </a:gsLst>
            <a:lin ang="540000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lIns="90000" tIns="46800" rIns="90000" bIns="46800" anchor="ctr">
            <a:spAutoFit/>
          </a:bodyPr>
          <a:lstStyle/>
          <a:p>
            <a:endParaRPr lang="fr-FR"/>
          </a:p>
        </p:txBody>
      </p:sp>
      <p:sp>
        <p:nvSpPr>
          <p:cNvPr id="659465" name="Rectangle 9"/>
          <p:cNvSpPr>
            <a:spLocks noChangeArrowheads="1"/>
          </p:cNvSpPr>
          <p:nvPr/>
        </p:nvSpPr>
        <p:spPr bwMode="auto">
          <a:xfrm>
            <a:off x="7164388" y="4111625"/>
            <a:ext cx="1776412"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r">
              <a:buClrTx/>
              <a:buSzPct val="100000"/>
              <a:buFontTx/>
              <a:buNone/>
            </a:pPr>
            <a:r>
              <a:rPr lang="fr-FR" altLang="fr-FR" b="1">
                <a:solidFill>
                  <a:srgbClr val="000000"/>
                </a:solidFill>
                <a:sym typeface="Times New Roman" panose="02020603050405020304" pitchFamily="18" charset="0"/>
              </a:rPr>
              <a:t>Contrôle de </a:t>
            </a:r>
          </a:p>
          <a:p>
            <a:pPr algn="r">
              <a:buClrTx/>
              <a:buSzPct val="100000"/>
              <a:buFontTx/>
              <a:buNone/>
            </a:pPr>
            <a:r>
              <a:rPr lang="fr-FR" altLang="fr-FR" b="1">
                <a:solidFill>
                  <a:srgbClr val="000000"/>
                </a:solidFill>
                <a:sym typeface="Times New Roman" panose="02020603050405020304" pitchFamily="18" charset="0"/>
              </a:rPr>
              <a:t>disponibilité</a:t>
            </a:r>
          </a:p>
        </p:txBody>
      </p:sp>
      <p:sp>
        <p:nvSpPr>
          <p:cNvPr id="659466" name="Rectangle 10"/>
          <p:cNvSpPr>
            <a:spLocks noChangeArrowheads="1"/>
          </p:cNvSpPr>
          <p:nvPr/>
        </p:nvSpPr>
        <p:spPr bwMode="auto">
          <a:xfrm>
            <a:off x="6654800" y="5073650"/>
            <a:ext cx="2286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r">
              <a:buClrTx/>
              <a:buSzPct val="100000"/>
              <a:buFontTx/>
              <a:buNone/>
            </a:pPr>
            <a:r>
              <a:rPr lang="fr-FR" altLang="fr-FR" b="1">
                <a:solidFill>
                  <a:srgbClr val="000000"/>
                </a:solidFill>
                <a:sym typeface="Times New Roman" panose="02020603050405020304" pitchFamily="18" charset="0"/>
              </a:rPr>
              <a:t>Lancement ordre et </a:t>
            </a:r>
            <a:br>
              <a:rPr lang="fr-FR" altLang="fr-FR" b="1">
                <a:solidFill>
                  <a:srgbClr val="000000"/>
                </a:solidFill>
                <a:sym typeface="Times New Roman" panose="02020603050405020304" pitchFamily="18" charset="0"/>
              </a:rPr>
            </a:br>
            <a:r>
              <a:rPr lang="fr-FR" altLang="fr-FR" b="1">
                <a:solidFill>
                  <a:srgbClr val="000000"/>
                </a:solidFill>
                <a:sym typeface="Times New Roman" panose="02020603050405020304" pitchFamily="18" charset="0"/>
              </a:rPr>
              <a:t>détermination lots </a:t>
            </a:r>
            <a:br>
              <a:rPr lang="fr-FR" altLang="fr-FR" b="1">
                <a:solidFill>
                  <a:srgbClr val="000000"/>
                </a:solidFill>
                <a:sym typeface="Times New Roman" panose="02020603050405020304" pitchFamily="18" charset="0"/>
              </a:rPr>
            </a:br>
            <a:r>
              <a:rPr lang="fr-FR" altLang="fr-FR" b="1">
                <a:solidFill>
                  <a:srgbClr val="000000"/>
                </a:solidFill>
                <a:sym typeface="Times New Roman" panose="02020603050405020304" pitchFamily="18" charset="0"/>
              </a:rPr>
              <a:t>pour composants</a:t>
            </a:r>
          </a:p>
        </p:txBody>
      </p:sp>
      <p:sp>
        <p:nvSpPr>
          <p:cNvPr id="659467" name="Rectangle 11"/>
          <p:cNvSpPr>
            <a:spLocks noChangeArrowheads="1"/>
          </p:cNvSpPr>
          <p:nvPr/>
        </p:nvSpPr>
        <p:spPr bwMode="auto">
          <a:xfrm>
            <a:off x="58738" y="2305050"/>
            <a:ext cx="2373312"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buClrTx/>
              <a:buSzPct val="100000"/>
              <a:buFontTx/>
              <a:buNone/>
            </a:pPr>
            <a:r>
              <a:rPr lang="fr-FR" altLang="fr-FR" b="1">
                <a:solidFill>
                  <a:srgbClr val="000000"/>
                </a:solidFill>
                <a:sym typeface="Times New Roman" panose="02020603050405020304" pitchFamily="18" charset="0"/>
              </a:rPr>
              <a:t>Imputation des ordres </a:t>
            </a:r>
          </a:p>
        </p:txBody>
      </p:sp>
      <p:sp>
        <p:nvSpPr>
          <p:cNvPr id="659468" name="Freeform 12"/>
          <p:cNvSpPr>
            <a:spLocks/>
          </p:cNvSpPr>
          <p:nvPr/>
        </p:nvSpPr>
        <p:spPr bwMode="auto">
          <a:xfrm>
            <a:off x="131763" y="3417888"/>
            <a:ext cx="1900237" cy="360362"/>
          </a:xfrm>
          <a:custGeom>
            <a:avLst/>
            <a:gdLst>
              <a:gd name="T0" fmla="*/ 1597 w 1598"/>
              <a:gd name="T1" fmla="*/ 226 h 227"/>
              <a:gd name="T2" fmla="*/ 1315 w 1598"/>
              <a:gd name="T3" fmla="*/ 0 h 227"/>
              <a:gd name="T4" fmla="*/ 0 w 1598"/>
              <a:gd name="T5" fmla="*/ 0 h 227"/>
              <a:gd name="T6" fmla="*/ 0 w 1598"/>
              <a:gd name="T7" fmla="*/ 226 h 227"/>
              <a:gd name="T8" fmla="*/ 1597 w 1598"/>
              <a:gd name="T9" fmla="*/ 226 h 227"/>
            </a:gdLst>
            <a:ahLst/>
            <a:cxnLst>
              <a:cxn ang="0">
                <a:pos x="T0" y="T1"/>
              </a:cxn>
              <a:cxn ang="0">
                <a:pos x="T2" y="T3"/>
              </a:cxn>
              <a:cxn ang="0">
                <a:pos x="T4" y="T5"/>
              </a:cxn>
              <a:cxn ang="0">
                <a:pos x="T6" y="T7"/>
              </a:cxn>
              <a:cxn ang="0">
                <a:pos x="T8" y="T9"/>
              </a:cxn>
            </a:cxnLst>
            <a:rect l="0" t="0" r="r" b="b"/>
            <a:pathLst>
              <a:path w="1598" h="227">
                <a:moveTo>
                  <a:pt x="1597" y="226"/>
                </a:moveTo>
                <a:lnTo>
                  <a:pt x="1315" y="0"/>
                </a:lnTo>
                <a:lnTo>
                  <a:pt x="0" y="0"/>
                </a:lnTo>
                <a:lnTo>
                  <a:pt x="0" y="226"/>
                </a:lnTo>
                <a:lnTo>
                  <a:pt x="1597" y="226"/>
                </a:lnTo>
              </a:path>
            </a:pathLst>
          </a:custGeom>
          <a:gradFill rotWithShape="0">
            <a:gsLst>
              <a:gs pos="0">
                <a:schemeClr val="accent1"/>
              </a:gs>
              <a:gs pos="100000">
                <a:schemeClr val="accent1">
                  <a:gamma/>
                  <a:tint val="66667"/>
                  <a:invGamma/>
                </a:schemeClr>
              </a:gs>
            </a:gsLst>
            <a:lin ang="540000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lIns="90000" tIns="46800" rIns="90000" bIns="46800" anchor="ctr">
            <a:spAutoFit/>
          </a:bodyPr>
          <a:lstStyle/>
          <a:p>
            <a:endParaRPr lang="fr-FR"/>
          </a:p>
        </p:txBody>
      </p:sp>
      <p:sp>
        <p:nvSpPr>
          <p:cNvPr id="659470" name="Rectangle 14"/>
          <p:cNvSpPr>
            <a:spLocks noChangeArrowheads="1"/>
          </p:cNvSpPr>
          <p:nvPr/>
        </p:nvSpPr>
        <p:spPr bwMode="auto">
          <a:xfrm>
            <a:off x="3441700" y="2338388"/>
            <a:ext cx="2319338" cy="2741612"/>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grpSp>
        <p:nvGrpSpPr>
          <p:cNvPr id="659471" name="Group 15"/>
          <p:cNvGrpSpPr>
            <a:grpSpLocks/>
          </p:cNvGrpSpPr>
          <p:nvPr/>
        </p:nvGrpSpPr>
        <p:grpSpPr bwMode="auto">
          <a:xfrm>
            <a:off x="3494088" y="2409825"/>
            <a:ext cx="1689100" cy="273050"/>
            <a:chOff x="2073" y="1320"/>
            <a:chExt cx="939" cy="172"/>
          </a:xfrm>
        </p:grpSpPr>
        <p:sp>
          <p:nvSpPr>
            <p:cNvPr id="659472" name="Rectangle 16"/>
            <p:cNvSpPr>
              <a:spLocks noChangeArrowheads="1"/>
            </p:cNvSpPr>
            <p:nvPr/>
          </p:nvSpPr>
          <p:spPr bwMode="auto">
            <a:xfrm>
              <a:off x="2073" y="1320"/>
              <a:ext cx="938" cy="171"/>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000000"/>
                  </a:solidFill>
                  <a:effectLst>
                    <a:outerShdw blurRad="38100" dist="38100" dir="2700000" algn="tl">
                      <a:srgbClr val="FFFFFF"/>
                    </a:outerShdw>
                  </a:effectLst>
                  <a:latin typeface="Arial" panose="020B0604020202020204" pitchFamily="34" charset="0"/>
                  <a:sym typeface="Times New Roman" panose="02020603050405020304" pitchFamily="18" charset="0"/>
                </a:rPr>
                <a:t>En-tête de l'ordre</a:t>
              </a:r>
            </a:p>
          </p:txBody>
        </p:sp>
        <p:sp>
          <p:nvSpPr>
            <p:cNvPr id="659473" name="Freeform 17"/>
            <p:cNvSpPr>
              <a:spLocks/>
            </p:cNvSpPr>
            <p:nvPr/>
          </p:nvSpPr>
          <p:spPr bwMode="auto">
            <a:xfrm>
              <a:off x="2073" y="1320"/>
              <a:ext cx="939" cy="172"/>
            </a:xfrm>
            <a:custGeom>
              <a:avLst/>
              <a:gdLst>
                <a:gd name="T0" fmla="*/ 938 w 939"/>
                <a:gd name="T1" fmla="*/ 0 h 172"/>
                <a:gd name="T2" fmla="*/ 0 w 939"/>
                <a:gd name="T3" fmla="*/ 0 h 172"/>
                <a:gd name="T4" fmla="*/ 0 w 939"/>
                <a:gd name="T5" fmla="*/ 171 h 172"/>
              </a:gdLst>
              <a:ahLst/>
              <a:cxnLst>
                <a:cxn ang="0">
                  <a:pos x="T0" y="T1"/>
                </a:cxn>
                <a:cxn ang="0">
                  <a:pos x="T2" y="T3"/>
                </a:cxn>
                <a:cxn ang="0">
                  <a:pos x="T4" y="T5"/>
                </a:cxn>
              </a:cxnLst>
              <a:rect l="0" t="0" r="r" b="b"/>
              <a:pathLst>
                <a:path w="939" h="172">
                  <a:moveTo>
                    <a:pt x="938" y="0"/>
                  </a:moveTo>
                  <a:lnTo>
                    <a:pt x="0" y="0"/>
                  </a:lnTo>
                  <a:lnTo>
                    <a:pt x="0" y="171"/>
                  </a:lnTo>
                </a:path>
              </a:pathLst>
            </a:custGeom>
            <a:solidFill>
              <a:srgbClr val="DDDDDD"/>
            </a:soli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59474" name="Freeform 18"/>
            <p:cNvSpPr>
              <a:spLocks/>
            </p:cNvSpPr>
            <p:nvPr/>
          </p:nvSpPr>
          <p:spPr bwMode="auto">
            <a:xfrm>
              <a:off x="2073" y="1320"/>
              <a:ext cx="939" cy="172"/>
            </a:xfrm>
            <a:custGeom>
              <a:avLst/>
              <a:gdLst>
                <a:gd name="T0" fmla="*/ 0 w 939"/>
                <a:gd name="T1" fmla="*/ 171 h 172"/>
                <a:gd name="T2" fmla="*/ 938 w 939"/>
                <a:gd name="T3" fmla="*/ 171 h 172"/>
                <a:gd name="T4" fmla="*/ 938 w 939"/>
                <a:gd name="T5" fmla="*/ 0 h 172"/>
              </a:gdLst>
              <a:ahLst/>
              <a:cxnLst>
                <a:cxn ang="0">
                  <a:pos x="T0" y="T1"/>
                </a:cxn>
                <a:cxn ang="0">
                  <a:pos x="T2" y="T3"/>
                </a:cxn>
                <a:cxn ang="0">
                  <a:pos x="T4" y="T5"/>
                </a:cxn>
              </a:cxnLst>
              <a:rect l="0" t="0" r="r" b="b"/>
              <a:pathLst>
                <a:path w="939" h="172">
                  <a:moveTo>
                    <a:pt x="0" y="171"/>
                  </a:moveTo>
                  <a:lnTo>
                    <a:pt x="938" y="171"/>
                  </a:lnTo>
                  <a:lnTo>
                    <a:pt x="938" y="0"/>
                  </a:lnTo>
                </a:path>
              </a:pathLst>
            </a:custGeom>
            <a:solidFill>
              <a:srgbClr val="DDDDDD"/>
            </a:soli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sp>
        <p:nvSpPr>
          <p:cNvPr id="659475" name="Rectangle 19"/>
          <p:cNvSpPr>
            <a:spLocks noChangeArrowheads="1"/>
          </p:cNvSpPr>
          <p:nvPr/>
        </p:nvSpPr>
        <p:spPr bwMode="auto">
          <a:xfrm>
            <a:off x="4627563" y="2774950"/>
            <a:ext cx="1219200" cy="195263"/>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anchor="ctr"/>
          <a:lstStyle/>
          <a:p>
            <a:endParaRPr lang="fr-FR"/>
          </a:p>
        </p:txBody>
      </p:sp>
      <p:sp>
        <p:nvSpPr>
          <p:cNvPr id="659476" name="Rectangle 20"/>
          <p:cNvSpPr>
            <a:spLocks noChangeArrowheads="1"/>
          </p:cNvSpPr>
          <p:nvPr/>
        </p:nvSpPr>
        <p:spPr bwMode="auto">
          <a:xfrm>
            <a:off x="4318000" y="2884488"/>
            <a:ext cx="1217613" cy="196850"/>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anchor="ctr"/>
          <a:lstStyle/>
          <a:p>
            <a:endParaRPr lang="fr-FR"/>
          </a:p>
        </p:txBody>
      </p:sp>
      <p:sp>
        <p:nvSpPr>
          <p:cNvPr id="659477" name="Rectangle 21"/>
          <p:cNvSpPr>
            <a:spLocks noChangeArrowheads="1"/>
          </p:cNvSpPr>
          <p:nvPr/>
        </p:nvSpPr>
        <p:spPr bwMode="auto">
          <a:xfrm>
            <a:off x="3746500" y="2995613"/>
            <a:ext cx="1217613" cy="196850"/>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lIns="25400" tIns="30162" rIns="25400" bIns="30162" anchor="ctr"/>
          <a:lstStyle>
            <a:lvl1pPr algn="l" defTabSz="401638">
              <a:defRPr sz="2400">
                <a:solidFill>
                  <a:schemeClr val="tx1"/>
                </a:solidFill>
                <a:latin typeface="Times New Roman" panose="02020603050405020304" pitchFamily="18" charset="0"/>
              </a:defRPr>
            </a:lvl1pPr>
            <a:lvl2pPr marL="301625" algn="l" defTabSz="401638">
              <a:defRPr sz="2400">
                <a:solidFill>
                  <a:schemeClr val="tx1"/>
                </a:solidFill>
                <a:latin typeface="Times New Roman" panose="02020603050405020304" pitchFamily="18" charset="0"/>
              </a:defRPr>
            </a:lvl2pPr>
            <a:lvl3pPr marL="606425" algn="l" defTabSz="401638">
              <a:defRPr sz="2400">
                <a:solidFill>
                  <a:schemeClr val="tx1"/>
                </a:solidFill>
                <a:latin typeface="Times New Roman" panose="02020603050405020304" pitchFamily="18" charset="0"/>
              </a:defRPr>
            </a:lvl3pPr>
            <a:lvl4pPr marL="908050" algn="l" defTabSz="401638">
              <a:defRPr sz="2400">
                <a:solidFill>
                  <a:schemeClr val="tx1"/>
                </a:solidFill>
                <a:latin typeface="Times New Roman" panose="02020603050405020304" pitchFamily="18" charset="0"/>
              </a:defRPr>
            </a:lvl4pPr>
            <a:lvl5pPr marL="1209675" algn="l" defTabSz="401638">
              <a:defRPr sz="2400">
                <a:solidFill>
                  <a:schemeClr val="tx1"/>
                </a:solidFill>
                <a:latin typeface="Times New Roman" panose="02020603050405020304" pitchFamily="18" charset="0"/>
              </a:defRPr>
            </a:lvl5pPr>
            <a:lvl6pPr marL="1666875" defTabSz="401638" fontAlgn="base">
              <a:spcBef>
                <a:spcPct val="0"/>
              </a:spcBef>
              <a:spcAft>
                <a:spcPct val="0"/>
              </a:spcAft>
              <a:defRPr sz="2400">
                <a:solidFill>
                  <a:schemeClr val="tx1"/>
                </a:solidFill>
                <a:latin typeface="Times New Roman" panose="02020603050405020304" pitchFamily="18" charset="0"/>
              </a:defRPr>
            </a:lvl6pPr>
            <a:lvl7pPr marL="2124075" defTabSz="401638" fontAlgn="base">
              <a:spcBef>
                <a:spcPct val="0"/>
              </a:spcBef>
              <a:spcAft>
                <a:spcPct val="0"/>
              </a:spcAft>
              <a:defRPr sz="2400">
                <a:solidFill>
                  <a:schemeClr val="tx1"/>
                </a:solidFill>
                <a:latin typeface="Times New Roman" panose="02020603050405020304" pitchFamily="18" charset="0"/>
              </a:defRPr>
            </a:lvl7pPr>
            <a:lvl8pPr marL="2581275" defTabSz="401638" fontAlgn="base">
              <a:spcBef>
                <a:spcPct val="0"/>
              </a:spcBef>
              <a:spcAft>
                <a:spcPct val="0"/>
              </a:spcAft>
              <a:defRPr sz="2400">
                <a:solidFill>
                  <a:schemeClr val="tx1"/>
                </a:solidFill>
                <a:latin typeface="Times New Roman" panose="02020603050405020304" pitchFamily="18" charset="0"/>
              </a:defRPr>
            </a:lvl8pPr>
            <a:lvl9pPr marL="3038475" defTabSz="401638"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200" b="1">
                <a:solidFill>
                  <a:srgbClr val="000000"/>
                </a:solidFill>
                <a:latin typeface="Arial" panose="020B0604020202020204" pitchFamily="34" charset="0"/>
                <a:sym typeface="Times New Roman" panose="02020603050405020304" pitchFamily="18" charset="0"/>
              </a:rPr>
              <a:t>Opérations</a:t>
            </a:r>
          </a:p>
        </p:txBody>
      </p:sp>
      <p:sp>
        <p:nvSpPr>
          <p:cNvPr id="659478" name="Rectangle 22"/>
          <p:cNvSpPr>
            <a:spLocks noChangeArrowheads="1"/>
          </p:cNvSpPr>
          <p:nvPr/>
        </p:nvSpPr>
        <p:spPr bwMode="auto">
          <a:xfrm>
            <a:off x="4624388" y="3379788"/>
            <a:ext cx="1217612" cy="196850"/>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anchor="ctr"/>
          <a:lstStyle/>
          <a:p>
            <a:endParaRPr lang="fr-FR"/>
          </a:p>
        </p:txBody>
      </p:sp>
      <p:sp>
        <p:nvSpPr>
          <p:cNvPr id="659479" name="Rectangle 23"/>
          <p:cNvSpPr>
            <a:spLocks noChangeArrowheads="1"/>
          </p:cNvSpPr>
          <p:nvPr/>
        </p:nvSpPr>
        <p:spPr bwMode="auto">
          <a:xfrm>
            <a:off x="4471988" y="3489325"/>
            <a:ext cx="1219200" cy="196850"/>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anchor="ctr"/>
          <a:lstStyle/>
          <a:p>
            <a:endParaRPr lang="fr-FR"/>
          </a:p>
        </p:txBody>
      </p:sp>
      <p:sp>
        <p:nvSpPr>
          <p:cNvPr id="659480" name="Rectangle 24"/>
          <p:cNvSpPr>
            <a:spLocks noChangeArrowheads="1"/>
          </p:cNvSpPr>
          <p:nvPr/>
        </p:nvSpPr>
        <p:spPr bwMode="auto">
          <a:xfrm>
            <a:off x="3922713" y="3594100"/>
            <a:ext cx="1573212" cy="196850"/>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lIns="25400" tIns="30162" rIns="25400" bIns="30162" anchor="ctr"/>
          <a:lstStyle>
            <a:lvl1pPr algn="l" defTabSz="401638">
              <a:defRPr sz="2400">
                <a:solidFill>
                  <a:schemeClr val="tx1"/>
                </a:solidFill>
                <a:latin typeface="Times New Roman" panose="02020603050405020304" pitchFamily="18" charset="0"/>
              </a:defRPr>
            </a:lvl1pPr>
            <a:lvl2pPr marL="301625" algn="l" defTabSz="401638">
              <a:defRPr sz="2400">
                <a:solidFill>
                  <a:schemeClr val="tx1"/>
                </a:solidFill>
                <a:latin typeface="Times New Roman" panose="02020603050405020304" pitchFamily="18" charset="0"/>
              </a:defRPr>
            </a:lvl2pPr>
            <a:lvl3pPr marL="606425" algn="l" defTabSz="401638">
              <a:defRPr sz="2400">
                <a:solidFill>
                  <a:schemeClr val="tx1"/>
                </a:solidFill>
                <a:latin typeface="Times New Roman" panose="02020603050405020304" pitchFamily="18" charset="0"/>
              </a:defRPr>
            </a:lvl3pPr>
            <a:lvl4pPr marL="908050" algn="l" defTabSz="401638">
              <a:defRPr sz="2400">
                <a:solidFill>
                  <a:schemeClr val="tx1"/>
                </a:solidFill>
                <a:latin typeface="Times New Roman" panose="02020603050405020304" pitchFamily="18" charset="0"/>
              </a:defRPr>
            </a:lvl4pPr>
            <a:lvl5pPr marL="1209675" algn="l" defTabSz="401638">
              <a:defRPr sz="2400">
                <a:solidFill>
                  <a:schemeClr val="tx1"/>
                </a:solidFill>
                <a:latin typeface="Times New Roman" panose="02020603050405020304" pitchFamily="18" charset="0"/>
              </a:defRPr>
            </a:lvl5pPr>
            <a:lvl6pPr marL="1666875" defTabSz="401638" fontAlgn="base">
              <a:spcBef>
                <a:spcPct val="0"/>
              </a:spcBef>
              <a:spcAft>
                <a:spcPct val="0"/>
              </a:spcAft>
              <a:defRPr sz="2400">
                <a:solidFill>
                  <a:schemeClr val="tx1"/>
                </a:solidFill>
                <a:latin typeface="Times New Roman" panose="02020603050405020304" pitchFamily="18" charset="0"/>
              </a:defRPr>
            </a:lvl6pPr>
            <a:lvl7pPr marL="2124075" defTabSz="401638" fontAlgn="base">
              <a:spcBef>
                <a:spcPct val="0"/>
              </a:spcBef>
              <a:spcAft>
                <a:spcPct val="0"/>
              </a:spcAft>
              <a:defRPr sz="2400">
                <a:solidFill>
                  <a:schemeClr val="tx1"/>
                </a:solidFill>
                <a:latin typeface="Times New Roman" panose="02020603050405020304" pitchFamily="18" charset="0"/>
              </a:defRPr>
            </a:lvl7pPr>
            <a:lvl8pPr marL="2581275" defTabSz="401638" fontAlgn="base">
              <a:spcBef>
                <a:spcPct val="0"/>
              </a:spcBef>
              <a:spcAft>
                <a:spcPct val="0"/>
              </a:spcAft>
              <a:defRPr sz="2400">
                <a:solidFill>
                  <a:schemeClr val="tx1"/>
                </a:solidFill>
                <a:latin typeface="Times New Roman" panose="02020603050405020304" pitchFamily="18" charset="0"/>
              </a:defRPr>
            </a:lvl8pPr>
            <a:lvl9pPr marL="3038475" defTabSz="401638"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200" b="1">
                <a:solidFill>
                  <a:srgbClr val="000000"/>
                </a:solidFill>
                <a:latin typeface="Arial" panose="020B0604020202020204" pitchFamily="34" charset="0"/>
                <a:sym typeface="Times New Roman" panose="02020603050405020304" pitchFamily="18" charset="0"/>
              </a:rPr>
              <a:t>Composants</a:t>
            </a:r>
          </a:p>
        </p:txBody>
      </p:sp>
      <p:grpSp>
        <p:nvGrpSpPr>
          <p:cNvPr id="659481" name="Group 25"/>
          <p:cNvGrpSpPr>
            <a:grpSpLocks/>
          </p:cNvGrpSpPr>
          <p:nvPr/>
        </p:nvGrpSpPr>
        <p:grpSpPr bwMode="auto">
          <a:xfrm>
            <a:off x="5432425" y="3414713"/>
            <a:ext cx="139700" cy="136525"/>
            <a:chOff x="3422" y="1953"/>
            <a:chExt cx="88" cy="86"/>
          </a:xfrm>
        </p:grpSpPr>
        <p:sp>
          <p:nvSpPr>
            <p:cNvPr id="659482" name="Freeform 26"/>
            <p:cNvSpPr>
              <a:spLocks/>
            </p:cNvSpPr>
            <p:nvPr/>
          </p:nvSpPr>
          <p:spPr bwMode="auto">
            <a:xfrm>
              <a:off x="3422" y="1953"/>
              <a:ext cx="55" cy="20"/>
            </a:xfrm>
            <a:custGeom>
              <a:avLst/>
              <a:gdLst>
                <a:gd name="T0" fmla="*/ 54 w 55"/>
                <a:gd name="T1" fmla="*/ 0 h 20"/>
                <a:gd name="T2" fmla="*/ 36 w 55"/>
                <a:gd name="T3" fmla="*/ 0 h 20"/>
                <a:gd name="T4" fmla="*/ 0 w 55"/>
                <a:gd name="T5" fmla="*/ 19 h 20"/>
                <a:gd name="T6" fmla="*/ 24 w 55"/>
                <a:gd name="T7" fmla="*/ 19 h 20"/>
                <a:gd name="T8" fmla="*/ 54 w 55"/>
                <a:gd name="T9" fmla="*/ 0 h 20"/>
              </a:gdLst>
              <a:ahLst/>
              <a:cxnLst>
                <a:cxn ang="0">
                  <a:pos x="T0" y="T1"/>
                </a:cxn>
                <a:cxn ang="0">
                  <a:pos x="T2" y="T3"/>
                </a:cxn>
                <a:cxn ang="0">
                  <a:pos x="T4" y="T5"/>
                </a:cxn>
                <a:cxn ang="0">
                  <a:pos x="T6" y="T7"/>
                </a:cxn>
                <a:cxn ang="0">
                  <a:pos x="T8" y="T9"/>
                </a:cxn>
              </a:cxnLst>
              <a:rect l="0" t="0" r="r" b="b"/>
              <a:pathLst>
                <a:path w="55" h="20">
                  <a:moveTo>
                    <a:pt x="54" y="0"/>
                  </a:moveTo>
                  <a:lnTo>
                    <a:pt x="36" y="0"/>
                  </a:lnTo>
                  <a:lnTo>
                    <a:pt x="0" y="19"/>
                  </a:lnTo>
                  <a:lnTo>
                    <a:pt x="24" y="19"/>
                  </a:lnTo>
                  <a:lnTo>
                    <a:pt x="54" y="0"/>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483" name="Rectangle 27"/>
            <p:cNvSpPr>
              <a:spLocks noChangeArrowheads="1"/>
            </p:cNvSpPr>
            <p:nvPr/>
          </p:nvSpPr>
          <p:spPr bwMode="auto">
            <a:xfrm>
              <a:off x="3426" y="1976"/>
              <a:ext cx="17" cy="39"/>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484" name="Freeform 28"/>
            <p:cNvSpPr>
              <a:spLocks/>
            </p:cNvSpPr>
            <p:nvPr/>
          </p:nvSpPr>
          <p:spPr bwMode="auto">
            <a:xfrm>
              <a:off x="3422" y="2019"/>
              <a:ext cx="56" cy="20"/>
            </a:xfrm>
            <a:custGeom>
              <a:avLst/>
              <a:gdLst>
                <a:gd name="T0" fmla="*/ 0 w 56"/>
                <a:gd name="T1" fmla="*/ 0 h 20"/>
                <a:gd name="T2" fmla="*/ 24 w 56"/>
                <a:gd name="T3" fmla="*/ 0 h 20"/>
                <a:gd name="T4" fmla="*/ 55 w 56"/>
                <a:gd name="T5" fmla="*/ 19 h 20"/>
                <a:gd name="T6" fmla="*/ 37 w 56"/>
                <a:gd name="T7" fmla="*/ 19 h 20"/>
                <a:gd name="T8" fmla="*/ 0 w 56"/>
                <a:gd name="T9" fmla="*/ 0 h 20"/>
              </a:gdLst>
              <a:ahLst/>
              <a:cxnLst>
                <a:cxn ang="0">
                  <a:pos x="T0" y="T1"/>
                </a:cxn>
                <a:cxn ang="0">
                  <a:pos x="T2" y="T3"/>
                </a:cxn>
                <a:cxn ang="0">
                  <a:pos x="T4" y="T5"/>
                </a:cxn>
                <a:cxn ang="0">
                  <a:pos x="T6" y="T7"/>
                </a:cxn>
                <a:cxn ang="0">
                  <a:pos x="T8" y="T9"/>
                </a:cxn>
              </a:cxnLst>
              <a:rect l="0" t="0" r="r" b="b"/>
              <a:pathLst>
                <a:path w="56" h="20">
                  <a:moveTo>
                    <a:pt x="0" y="0"/>
                  </a:moveTo>
                  <a:lnTo>
                    <a:pt x="24" y="0"/>
                  </a:lnTo>
                  <a:lnTo>
                    <a:pt x="55" y="19"/>
                  </a:lnTo>
                  <a:lnTo>
                    <a:pt x="37" y="19"/>
                  </a:lnTo>
                  <a:lnTo>
                    <a:pt x="0" y="0"/>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485" name="Freeform 29"/>
            <p:cNvSpPr>
              <a:spLocks/>
            </p:cNvSpPr>
            <p:nvPr/>
          </p:nvSpPr>
          <p:spPr bwMode="auto">
            <a:xfrm>
              <a:off x="3447" y="1953"/>
              <a:ext cx="63" cy="86"/>
            </a:xfrm>
            <a:custGeom>
              <a:avLst/>
              <a:gdLst>
                <a:gd name="T0" fmla="*/ 31 w 63"/>
                <a:gd name="T1" fmla="*/ 0 h 86"/>
                <a:gd name="T2" fmla="*/ 0 w 63"/>
                <a:gd name="T3" fmla="*/ 19 h 86"/>
                <a:gd name="T4" fmla="*/ 0 w 63"/>
                <a:gd name="T5" fmla="*/ 66 h 86"/>
                <a:gd name="T6" fmla="*/ 30 w 63"/>
                <a:gd name="T7" fmla="*/ 85 h 86"/>
                <a:gd name="T8" fmla="*/ 62 w 63"/>
                <a:gd name="T9" fmla="*/ 66 h 86"/>
                <a:gd name="T10" fmla="*/ 62 w 63"/>
                <a:gd name="T11" fmla="*/ 19 h 86"/>
                <a:gd name="T12" fmla="*/ 31 w 63"/>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63" h="86">
                  <a:moveTo>
                    <a:pt x="31" y="0"/>
                  </a:moveTo>
                  <a:lnTo>
                    <a:pt x="0" y="19"/>
                  </a:lnTo>
                  <a:lnTo>
                    <a:pt x="0" y="66"/>
                  </a:lnTo>
                  <a:lnTo>
                    <a:pt x="30" y="85"/>
                  </a:lnTo>
                  <a:lnTo>
                    <a:pt x="62" y="66"/>
                  </a:lnTo>
                  <a:lnTo>
                    <a:pt x="62" y="19"/>
                  </a:lnTo>
                  <a:lnTo>
                    <a:pt x="31" y="0"/>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nvGrpSpPr>
            <p:cNvPr id="659486" name="Group 30"/>
            <p:cNvGrpSpPr>
              <a:grpSpLocks/>
            </p:cNvGrpSpPr>
            <p:nvPr/>
          </p:nvGrpSpPr>
          <p:grpSpPr bwMode="auto">
            <a:xfrm>
              <a:off x="3457" y="1972"/>
              <a:ext cx="41" cy="48"/>
              <a:chOff x="3457" y="1972"/>
              <a:chExt cx="41" cy="48"/>
            </a:xfrm>
          </p:grpSpPr>
          <p:sp>
            <p:nvSpPr>
              <p:cNvPr id="659487" name="Freeform 31"/>
              <p:cNvSpPr>
                <a:spLocks/>
              </p:cNvSpPr>
              <p:nvPr/>
            </p:nvSpPr>
            <p:spPr bwMode="auto">
              <a:xfrm>
                <a:off x="3457" y="1976"/>
                <a:ext cx="18" cy="39"/>
              </a:xfrm>
              <a:custGeom>
                <a:avLst/>
                <a:gdLst>
                  <a:gd name="T0" fmla="*/ 9 w 18"/>
                  <a:gd name="T1" fmla="*/ 0 h 39"/>
                  <a:gd name="T2" fmla="*/ 6 w 18"/>
                  <a:gd name="T3" fmla="*/ 2 h 39"/>
                  <a:gd name="T4" fmla="*/ 4 w 18"/>
                  <a:gd name="T5" fmla="*/ 5 h 39"/>
                  <a:gd name="T6" fmla="*/ 3 w 18"/>
                  <a:gd name="T7" fmla="*/ 8 h 39"/>
                  <a:gd name="T8" fmla="*/ 1 w 18"/>
                  <a:gd name="T9" fmla="*/ 11 h 39"/>
                  <a:gd name="T10" fmla="*/ 0 w 18"/>
                  <a:gd name="T11" fmla="*/ 14 h 39"/>
                  <a:gd name="T12" fmla="*/ 0 w 18"/>
                  <a:gd name="T13" fmla="*/ 18 h 39"/>
                  <a:gd name="T14" fmla="*/ 0 w 18"/>
                  <a:gd name="T15" fmla="*/ 23 h 39"/>
                  <a:gd name="T16" fmla="*/ 1 w 18"/>
                  <a:gd name="T17" fmla="*/ 27 h 39"/>
                  <a:gd name="T18" fmla="*/ 3 w 18"/>
                  <a:gd name="T19" fmla="*/ 31 h 39"/>
                  <a:gd name="T20" fmla="*/ 6 w 18"/>
                  <a:gd name="T21" fmla="*/ 36 h 39"/>
                  <a:gd name="T22" fmla="*/ 9 w 18"/>
                  <a:gd name="T23" fmla="*/ 38 h 39"/>
                  <a:gd name="T24" fmla="*/ 13 w 18"/>
                  <a:gd name="T25" fmla="*/ 33 h 39"/>
                  <a:gd name="T26" fmla="*/ 15 w 18"/>
                  <a:gd name="T27" fmla="*/ 29 h 39"/>
                  <a:gd name="T28" fmla="*/ 16 w 18"/>
                  <a:gd name="T29" fmla="*/ 26 h 39"/>
                  <a:gd name="T30" fmla="*/ 16 w 18"/>
                  <a:gd name="T31" fmla="*/ 22 h 39"/>
                  <a:gd name="T32" fmla="*/ 16 w 18"/>
                  <a:gd name="T33" fmla="*/ 18 h 39"/>
                  <a:gd name="T34" fmla="*/ 17 w 18"/>
                  <a:gd name="T35" fmla="*/ 14 h 39"/>
                  <a:gd name="T36" fmla="*/ 16 w 18"/>
                  <a:gd name="T37" fmla="*/ 9 h 39"/>
                  <a:gd name="T38" fmla="*/ 14 w 18"/>
                  <a:gd name="T39" fmla="*/ 6 h 39"/>
                  <a:gd name="T40" fmla="*/ 11 w 18"/>
                  <a:gd name="T41" fmla="*/ 3 h 39"/>
                  <a:gd name="T42" fmla="*/ 9 w 18"/>
                  <a:gd name="T4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9">
                    <a:moveTo>
                      <a:pt x="9" y="0"/>
                    </a:moveTo>
                    <a:lnTo>
                      <a:pt x="6" y="2"/>
                    </a:lnTo>
                    <a:lnTo>
                      <a:pt x="4" y="5"/>
                    </a:lnTo>
                    <a:lnTo>
                      <a:pt x="3" y="8"/>
                    </a:lnTo>
                    <a:lnTo>
                      <a:pt x="1" y="11"/>
                    </a:lnTo>
                    <a:lnTo>
                      <a:pt x="0" y="14"/>
                    </a:lnTo>
                    <a:lnTo>
                      <a:pt x="0" y="18"/>
                    </a:lnTo>
                    <a:lnTo>
                      <a:pt x="0" y="23"/>
                    </a:lnTo>
                    <a:lnTo>
                      <a:pt x="1" y="27"/>
                    </a:lnTo>
                    <a:lnTo>
                      <a:pt x="3" y="31"/>
                    </a:lnTo>
                    <a:lnTo>
                      <a:pt x="6" y="36"/>
                    </a:lnTo>
                    <a:lnTo>
                      <a:pt x="9" y="38"/>
                    </a:lnTo>
                    <a:lnTo>
                      <a:pt x="13" y="33"/>
                    </a:lnTo>
                    <a:lnTo>
                      <a:pt x="15" y="29"/>
                    </a:lnTo>
                    <a:lnTo>
                      <a:pt x="16" y="26"/>
                    </a:lnTo>
                    <a:lnTo>
                      <a:pt x="16" y="22"/>
                    </a:lnTo>
                    <a:lnTo>
                      <a:pt x="16" y="18"/>
                    </a:lnTo>
                    <a:lnTo>
                      <a:pt x="17" y="14"/>
                    </a:lnTo>
                    <a:lnTo>
                      <a:pt x="16" y="9"/>
                    </a:lnTo>
                    <a:lnTo>
                      <a:pt x="14" y="6"/>
                    </a:lnTo>
                    <a:lnTo>
                      <a:pt x="11" y="3"/>
                    </a:lnTo>
                    <a:lnTo>
                      <a:pt x="9" y="0"/>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488" name="Freeform 32"/>
              <p:cNvSpPr>
                <a:spLocks/>
              </p:cNvSpPr>
              <p:nvPr/>
            </p:nvSpPr>
            <p:spPr bwMode="auto">
              <a:xfrm>
                <a:off x="3466" y="1972"/>
                <a:ext cx="32" cy="48"/>
              </a:xfrm>
              <a:custGeom>
                <a:avLst/>
                <a:gdLst>
                  <a:gd name="T0" fmla="*/ 0 w 32"/>
                  <a:gd name="T1" fmla="*/ 4 h 48"/>
                  <a:gd name="T2" fmla="*/ 2 w 32"/>
                  <a:gd name="T3" fmla="*/ 3 h 48"/>
                  <a:gd name="T4" fmla="*/ 5 w 32"/>
                  <a:gd name="T5" fmla="*/ 2 h 48"/>
                  <a:gd name="T6" fmla="*/ 8 w 32"/>
                  <a:gd name="T7" fmla="*/ 0 h 48"/>
                  <a:gd name="T8" fmla="*/ 12 w 32"/>
                  <a:gd name="T9" fmla="*/ 0 h 48"/>
                  <a:gd name="T10" fmla="*/ 16 w 32"/>
                  <a:gd name="T11" fmla="*/ 1 h 48"/>
                  <a:gd name="T12" fmla="*/ 20 w 32"/>
                  <a:gd name="T13" fmla="*/ 2 h 48"/>
                  <a:gd name="T14" fmla="*/ 23 w 32"/>
                  <a:gd name="T15" fmla="*/ 4 h 48"/>
                  <a:gd name="T16" fmla="*/ 26 w 32"/>
                  <a:gd name="T17" fmla="*/ 7 h 48"/>
                  <a:gd name="T18" fmla="*/ 28 w 32"/>
                  <a:gd name="T19" fmla="*/ 11 h 48"/>
                  <a:gd name="T20" fmla="*/ 29 w 32"/>
                  <a:gd name="T21" fmla="*/ 15 h 48"/>
                  <a:gd name="T22" fmla="*/ 31 w 32"/>
                  <a:gd name="T23" fmla="*/ 18 h 48"/>
                  <a:gd name="T24" fmla="*/ 31 w 32"/>
                  <a:gd name="T25" fmla="*/ 21 h 48"/>
                  <a:gd name="T26" fmla="*/ 31 w 32"/>
                  <a:gd name="T27" fmla="*/ 26 h 48"/>
                  <a:gd name="T28" fmla="*/ 29 w 32"/>
                  <a:gd name="T29" fmla="*/ 32 h 48"/>
                  <a:gd name="T30" fmla="*/ 28 w 32"/>
                  <a:gd name="T31" fmla="*/ 36 h 48"/>
                  <a:gd name="T32" fmla="*/ 26 w 32"/>
                  <a:gd name="T33" fmla="*/ 40 h 48"/>
                  <a:gd name="T34" fmla="*/ 22 w 32"/>
                  <a:gd name="T35" fmla="*/ 43 h 48"/>
                  <a:gd name="T36" fmla="*/ 19 w 32"/>
                  <a:gd name="T37" fmla="*/ 45 h 48"/>
                  <a:gd name="T38" fmla="*/ 16 w 32"/>
                  <a:gd name="T39" fmla="*/ 46 h 48"/>
                  <a:gd name="T40" fmla="*/ 13 w 32"/>
                  <a:gd name="T41" fmla="*/ 47 h 48"/>
                  <a:gd name="T42" fmla="*/ 10 w 32"/>
                  <a:gd name="T43" fmla="*/ 47 h 48"/>
                  <a:gd name="T44" fmla="*/ 7 w 32"/>
                  <a:gd name="T45" fmla="*/ 46 h 48"/>
                  <a:gd name="T46" fmla="*/ 4 w 32"/>
                  <a:gd name="T47" fmla="*/ 45 h 48"/>
                  <a:gd name="T48" fmla="*/ 2 w 32"/>
                  <a:gd name="T49" fmla="*/ 44 h 48"/>
                  <a:gd name="T50" fmla="*/ 0 w 32"/>
                  <a:gd name="T51" fmla="*/ 42 h 48"/>
                  <a:gd name="T52" fmla="*/ 2 w 32"/>
                  <a:gd name="T53" fmla="*/ 39 h 48"/>
                  <a:gd name="T54" fmla="*/ 4 w 32"/>
                  <a:gd name="T55" fmla="*/ 35 h 48"/>
                  <a:gd name="T56" fmla="*/ 6 w 32"/>
                  <a:gd name="T57" fmla="*/ 32 h 48"/>
                  <a:gd name="T58" fmla="*/ 7 w 32"/>
                  <a:gd name="T59" fmla="*/ 27 h 48"/>
                  <a:gd name="T60" fmla="*/ 7 w 32"/>
                  <a:gd name="T61" fmla="*/ 23 h 48"/>
                  <a:gd name="T62" fmla="*/ 6 w 32"/>
                  <a:gd name="T63" fmla="*/ 18 h 48"/>
                  <a:gd name="T64" fmla="*/ 6 w 32"/>
                  <a:gd name="T65" fmla="*/ 14 h 48"/>
                  <a:gd name="T66" fmla="*/ 4 w 32"/>
                  <a:gd name="T67" fmla="*/ 10 h 48"/>
                  <a:gd name="T68" fmla="*/ 3 w 32"/>
                  <a:gd name="T69" fmla="*/ 7 h 48"/>
                  <a:gd name="T70" fmla="*/ 0 w 32"/>
                  <a:gd name="T71"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48">
                    <a:moveTo>
                      <a:pt x="0" y="4"/>
                    </a:moveTo>
                    <a:lnTo>
                      <a:pt x="2" y="3"/>
                    </a:lnTo>
                    <a:lnTo>
                      <a:pt x="5" y="2"/>
                    </a:lnTo>
                    <a:lnTo>
                      <a:pt x="8" y="0"/>
                    </a:lnTo>
                    <a:lnTo>
                      <a:pt x="12" y="0"/>
                    </a:lnTo>
                    <a:lnTo>
                      <a:pt x="16" y="1"/>
                    </a:lnTo>
                    <a:lnTo>
                      <a:pt x="20" y="2"/>
                    </a:lnTo>
                    <a:lnTo>
                      <a:pt x="23" y="4"/>
                    </a:lnTo>
                    <a:lnTo>
                      <a:pt x="26" y="7"/>
                    </a:lnTo>
                    <a:lnTo>
                      <a:pt x="28" y="11"/>
                    </a:lnTo>
                    <a:lnTo>
                      <a:pt x="29" y="15"/>
                    </a:lnTo>
                    <a:lnTo>
                      <a:pt x="31" y="18"/>
                    </a:lnTo>
                    <a:lnTo>
                      <a:pt x="31" y="21"/>
                    </a:lnTo>
                    <a:lnTo>
                      <a:pt x="31" y="26"/>
                    </a:lnTo>
                    <a:lnTo>
                      <a:pt x="29" y="32"/>
                    </a:lnTo>
                    <a:lnTo>
                      <a:pt x="28" y="36"/>
                    </a:lnTo>
                    <a:lnTo>
                      <a:pt x="26" y="40"/>
                    </a:lnTo>
                    <a:lnTo>
                      <a:pt x="22" y="43"/>
                    </a:lnTo>
                    <a:lnTo>
                      <a:pt x="19" y="45"/>
                    </a:lnTo>
                    <a:lnTo>
                      <a:pt x="16" y="46"/>
                    </a:lnTo>
                    <a:lnTo>
                      <a:pt x="13" y="47"/>
                    </a:lnTo>
                    <a:lnTo>
                      <a:pt x="10" y="47"/>
                    </a:lnTo>
                    <a:lnTo>
                      <a:pt x="7" y="46"/>
                    </a:lnTo>
                    <a:lnTo>
                      <a:pt x="4" y="45"/>
                    </a:lnTo>
                    <a:lnTo>
                      <a:pt x="2" y="44"/>
                    </a:lnTo>
                    <a:lnTo>
                      <a:pt x="0" y="42"/>
                    </a:lnTo>
                    <a:lnTo>
                      <a:pt x="2" y="39"/>
                    </a:lnTo>
                    <a:lnTo>
                      <a:pt x="4" y="35"/>
                    </a:lnTo>
                    <a:lnTo>
                      <a:pt x="6" y="32"/>
                    </a:lnTo>
                    <a:lnTo>
                      <a:pt x="7" y="27"/>
                    </a:lnTo>
                    <a:lnTo>
                      <a:pt x="7" y="23"/>
                    </a:lnTo>
                    <a:lnTo>
                      <a:pt x="6" y="18"/>
                    </a:lnTo>
                    <a:lnTo>
                      <a:pt x="6" y="14"/>
                    </a:lnTo>
                    <a:lnTo>
                      <a:pt x="4" y="10"/>
                    </a:lnTo>
                    <a:lnTo>
                      <a:pt x="3" y="7"/>
                    </a:lnTo>
                    <a:lnTo>
                      <a:pt x="0" y="4"/>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grpSp>
        <p:nvGrpSpPr>
          <p:cNvPr id="659489" name="Group 33"/>
          <p:cNvGrpSpPr>
            <a:grpSpLocks/>
          </p:cNvGrpSpPr>
          <p:nvPr/>
        </p:nvGrpSpPr>
        <p:grpSpPr bwMode="auto">
          <a:xfrm>
            <a:off x="5237163" y="3459163"/>
            <a:ext cx="204787" cy="263525"/>
            <a:chOff x="3299" y="1981"/>
            <a:chExt cx="129" cy="166"/>
          </a:xfrm>
        </p:grpSpPr>
        <p:grpSp>
          <p:nvGrpSpPr>
            <p:cNvPr id="659490" name="Group 34"/>
            <p:cNvGrpSpPr>
              <a:grpSpLocks/>
            </p:cNvGrpSpPr>
            <p:nvPr/>
          </p:nvGrpSpPr>
          <p:grpSpPr bwMode="auto">
            <a:xfrm>
              <a:off x="3303" y="2029"/>
              <a:ext cx="125" cy="118"/>
              <a:chOff x="3303" y="2029"/>
              <a:chExt cx="125" cy="118"/>
            </a:xfrm>
          </p:grpSpPr>
          <p:grpSp>
            <p:nvGrpSpPr>
              <p:cNvPr id="659491" name="Group 35"/>
              <p:cNvGrpSpPr>
                <a:grpSpLocks/>
              </p:cNvGrpSpPr>
              <p:nvPr/>
            </p:nvGrpSpPr>
            <p:grpSpPr bwMode="auto">
              <a:xfrm>
                <a:off x="3303" y="2029"/>
                <a:ext cx="125" cy="118"/>
                <a:chOff x="3303" y="2029"/>
                <a:chExt cx="125" cy="118"/>
              </a:xfrm>
            </p:grpSpPr>
            <p:sp>
              <p:nvSpPr>
                <p:cNvPr id="659492" name="Oval 36"/>
                <p:cNvSpPr>
                  <a:spLocks noChangeArrowheads="1"/>
                </p:cNvSpPr>
                <p:nvPr/>
              </p:nvSpPr>
              <p:spPr bwMode="auto">
                <a:xfrm>
                  <a:off x="3303" y="2029"/>
                  <a:ext cx="125" cy="118"/>
                </a:xfrm>
                <a:prstGeom prst="ellipse">
                  <a:avLst/>
                </a:prstGeom>
                <a:solidFill>
                  <a:srgbClr val="FFFF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493" name="Oval 37"/>
                <p:cNvSpPr>
                  <a:spLocks noChangeArrowheads="1"/>
                </p:cNvSpPr>
                <p:nvPr/>
              </p:nvSpPr>
              <p:spPr bwMode="auto">
                <a:xfrm>
                  <a:off x="3308" y="2033"/>
                  <a:ext cx="116" cy="108"/>
                </a:xfrm>
                <a:prstGeom prst="ellipse">
                  <a:avLst/>
                </a:prstGeom>
                <a:solidFill>
                  <a:srgbClr val="DADAD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grpSp>
            <p:nvGrpSpPr>
              <p:cNvPr id="659494" name="Group 38"/>
              <p:cNvGrpSpPr>
                <a:grpSpLocks/>
              </p:cNvGrpSpPr>
              <p:nvPr/>
            </p:nvGrpSpPr>
            <p:grpSpPr bwMode="auto">
              <a:xfrm>
                <a:off x="3326" y="2051"/>
                <a:ext cx="79" cy="73"/>
                <a:chOff x="3326" y="2051"/>
                <a:chExt cx="79" cy="73"/>
              </a:xfrm>
            </p:grpSpPr>
            <p:sp>
              <p:nvSpPr>
                <p:cNvPr id="659495" name="Oval 39"/>
                <p:cNvSpPr>
                  <a:spLocks noChangeArrowheads="1"/>
                </p:cNvSpPr>
                <p:nvPr/>
              </p:nvSpPr>
              <p:spPr bwMode="auto">
                <a:xfrm>
                  <a:off x="3326" y="2051"/>
                  <a:ext cx="79" cy="73"/>
                </a:xfrm>
                <a:prstGeom prst="ellipse">
                  <a:avLst/>
                </a:prstGeom>
                <a:solidFill>
                  <a:srgbClr val="FFFF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496" name="Oval 40"/>
                <p:cNvSpPr>
                  <a:spLocks noChangeArrowheads="1"/>
                </p:cNvSpPr>
                <p:nvPr/>
              </p:nvSpPr>
              <p:spPr bwMode="auto">
                <a:xfrm>
                  <a:off x="3330" y="2056"/>
                  <a:ext cx="71" cy="64"/>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grpSp>
        <p:grpSp>
          <p:nvGrpSpPr>
            <p:cNvPr id="659497" name="Group 41"/>
            <p:cNvGrpSpPr>
              <a:grpSpLocks/>
            </p:cNvGrpSpPr>
            <p:nvPr/>
          </p:nvGrpSpPr>
          <p:grpSpPr bwMode="auto">
            <a:xfrm>
              <a:off x="3299" y="1981"/>
              <a:ext cx="75" cy="113"/>
              <a:chOff x="3299" y="1981"/>
              <a:chExt cx="75" cy="113"/>
            </a:xfrm>
          </p:grpSpPr>
          <p:sp>
            <p:nvSpPr>
              <p:cNvPr id="659498" name="Freeform 42"/>
              <p:cNvSpPr>
                <a:spLocks/>
              </p:cNvSpPr>
              <p:nvPr/>
            </p:nvSpPr>
            <p:spPr bwMode="auto">
              <a:xfrm>
                <a:off x="3299" y="1981"/>
                <a:ext cx="75" cy="107"/>
              </a:xfrm>
              <a:custGeom>
                <a:avLst/>
                <a:gdLst>
                  <a:gd name="T0" fmla="*/ 6 w 75"/>
                  <a:gd name="T1" fmla="*/ 1 h 107"/>
                  <a:gd name="T2" fmla="*/ 2 w 75"/>
                  <a:gd name="T3" fmla="*/ 3 h 107"/>
                  <a:gd name="T4" fmla="*/ 0 w 75"/>
                  <a:gd name="T5" fmla="*/ 6 h 107"/>
                  <a:gd name="T6" fmla="*/ 0 w 75"/>
                  <a:gd name="T7" fmla="*/ 10 h 107"/>
                  <a:gd name="T8" fmla="*/ 1 w 75"/>
                  <a:gd name="T9" fmla="*/ 14 h 107"/>
                  <a:gd name="T10" fmla="*/ 3 w 75"/>
                  <a:gd name="T11" fmla="*/ 19 h 107"/>
                  <a:gd name="T12" fmla="*/ 8 w 75"/>
                  <a:gd name="T13" fmla="*/ 23 h 107"/>
                  <a:gd name="T14" fmla="*/ 11 w 75"/>
                  <a:gd name="T15" fmla="*/ 27 h 107"/>
                  <a:gd name="T16" fmla="*/ 17 w 75"/>
                  <a:gd name="T17" fmla="*/ 36 h 107"/>
                  <a:gd name="T18" fmla="*/ 58 w 75"/>
                  <a:gd name="T19" fmla="*/ 106 h 107"/>
                  <a:gd name="T20" fmla="*/ 74 w 75"/>
                  <a:gd name="T21" fmla="*/ 99 h 107"/>
                  <a:gd name="T22" fmla="*/ 60 w 75"/>
                  <a:gd name="T23" fmla="*/ 77 h 107"/>
                  <a:gd name="T24" fmla="*/ 42 w 75"/>
                  <a:gd name="T25" fmla="*/ 48 h 107"/>
                  <a:gd name="T26" fmla="*/ 34 w 75"/>
                  <a:gd name="T27" fmla="*/ 33 h 107"/>
                  <a:gd name="T28" fmla="*/ 26 w 75"/>
                  <a:gd name="T29" fmla="*/ 21 h 107"/>
                  <a:gd name="T30" fmla="*/ 24 w 75"/>
                  <a:gd name="T31" fmla="*/ 13 h 107"/>
                  <a:gd name="T32" fmla="*/ 22 w 75"/>
                  <a:gd name="T33" fmla="*/ 8 h 107"/>
                  <a:gd name="T34" fmla="*/ 19 w 75"/>
                  <a:gd name="T35" fmla="*/ 4 h 107"/>
                  <a:gd name="T36" fmla="*/ 15 w 75"/>
                  <a:gd name="T37" fmla="*/ 1 h 107"/>
                  <a:gd name="T38" fmla="*/ 11 w 75"/>
                  <a:gd name="T39" fmla="*/ 0 h 107"/>
                  <a:gd name="T40" fmla="*/ 6 w 75"/>
                  <a:gd name="T41" fmla="*/ 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107">
                    <a:moveTo>
                      <a:pt x="6" y="1"/>
                    </a:moveTo>
                    <a:lnTo>
                      <a:pt x="2" y="3"/>
                    </a:lnTo>
                    <a:lnTo>
                      <a:pt x="0" y="6"/>
                    </a:lnTo>
                    <a:lnTo>
                      <a:pt x="0" y="10"/>
                    </a:lnTo>
                    <a:lnTo>
                      <a:pt x="1" y="14"/>
                    </a:lnTo>
                    <a:lnTo>
                      <a:pt x="3" y="19"/>
                    </a:lnTo>
                    <a:lnTo>
                      <a:pt x="8" y="23"/>
                    </a:lnTo>
                    <a:lnTo>
                      <a:pt x="11" y="27"/>
                    </a:lnTo>
                    <a:lnTo>
                      <a:pt x="17" y="36"/>
                    </a:lnTo>
                    <a:lnTo>
                      <a:pt x="58" y="106"/>
                    </a:lnTo>
                    <a:lnTo>
                      <a:pt x="74" y="99"/>
                    </a:lnTo>
                    <a:lnTo>
                      <a:pt x="60" y="77"/>
                    </a:lnTo>
                    <a:lnTo>
                      <a:pt x="42" y="48"/>
                    </a:lnTo>
                    <a:lnTo>
                      <a:pt x="34" y="33"/>
                    </a:lnTo>
                    <a:lnTo>
                      <a:pt x="26" y="21"/>
                    </a:lnTo>
                    <a:lnTo>
                      <a:pt x="24" y="13"/>
                    </a:lnTo>
                    <a:lnTo>
                      <a:pt x="22" y="8"/>
                    </a:lnTo>
                    <a:lnTo>
                      <a:pt x="19" y="4"/>
                    </a:lnTo>
                    <a:lnTo>
                      <a:pt x="15" y="1"/>
                    </a:lnTo>
                    <a:lnTo>
                      <a:pt x="11" y="0"/>
                    </a:lnTo>
                    <a:lnTo>
                      <a:pt x="6" y="1"/>
                    </a:lnTo>
                  </a:path>
                </a:pathLst>
              </a:custGeom>
              <a:solidFill>
                <a:srgbClr val="FFFFFF"/>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499" name="Freeform 43"/>
              <p:cNvSpPr>
                <a:spLocks/>
              </p:cNvSpPr>
              <p:nvPr/>
            </p:nvSpPr>
            <p:spPr bwMode="auto">
              <a:xfrm>
                <a:off x="3299" y="1981"/>
                <a:ext cx="75" cy="107"/>
              </a:xfrm>
              <a:custGeom>
                <a:avLst/>
                <a:gdLst>
                  <a:gd name="T0" fmla="*/ 6 w 75"/>
                  <a:gd name="T1" fmla="*/ 1 h 107"/>
                  <a:gd name="T2" fmla="*/ 2 w 75"/>
                  <a:gd name="T3" fmla="*/ 3 h 107"/>
                  <a:gd name="T4" fmla="*/ 0 w 75"/>
                  <a:gd name="T5" fmla="*/ 6 h 107"/>
                  <a:gd name="T6" fmla="*/ 0 w 75"/>
                  <a:gd name="T7" fmla="*/ 10 h 107"/>
                  <a:gd name="T8" fmla="*/ 1 w 75"/>
                  <a:gd name="T9" fmla="*/ 14 h 107"/>
                  <a:gd name="T10" fmla="*/ 3 w 75"/>
                  <a:gd name="T11" fmla="*/ 19 h 107"/>
                  <a:gd name="T12" fmla="*/ 8 w 75"/>
                  <a:gd name="T13" fmla="*/ 23 h 107"/>
                  <a:gd name="T14" fmla="*/ 11 w 75"/>
                  <a:gd name="T15" fmla="*/ 27 h 107"/>
                  <a:gd name="T16" fmla="*/ 17 w 75"/>
                  <a:gd name="T17" fmla="*/ 36 h 107"/>
                  <a:gd name="T18" fmla="*/ 58 w 75"/>
                  <a:gd name="T19" fmla="*/ 106 h 107"/>
                  <a:gd name="T20" fmla="*/ 74 w 75"/>
                  <a:gd name="T21" fmla="*/ 99 h 107"/>
                  <a:gd name="T22" fmla="*/ 60 w 75"/>
                  <a:gd name="T23" fmla="*/ 77 h 107"/>
                  <a:gd name="T24" fmla="*/ 42 w 75"/>
                  <a:gd name="T25" fmla="*/ 48 h 107"/>
                  <a:gd name="T26" fmla="*/ 34 w 75"/>
                  <a:gd name="T27" fmla="*/ 33 h 107"/>
                  <a:gd name="T28" fmla="*/ 26 w 75"/>
                  <a:gd name="T29" fmla="*/ 21 h 107"/>
                  <a:gd name="T30" fmla="*/ 24 w 75"/>
                  <a:gd name="T31" fmla="*/ 13 h 107"/>
                  <a:gd name="T32" fmla="*/ 22 w 75"/>
                  <a:gd name="T33" fmla="*/ 8 h 107"/>
                  <a:gd name="T34" fmla="*/ 19 w 75"/>
                  <a:gd name="T35" fmla="*/ 4 h 107"/>
                  <a:gd name="T36" fmla="*/ 15 w 75"/>
                  <a:gd name="T37" fmla="*/ 1 h 107"/>
                  <a:gd name="T38" fmla="*/ 11 w 75"/>
                  <a:gd name="T39" fmla="*/ 0 h 107"/>
                  <a:gd name="T40" fmla="*/ 6 w 75"/>
                  <a:gd name="T41" fmla="*/ 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107">
                    <a:moveTo>
                      <a:pt x="6" y="1"/>
                    </a:moveTo>
                    <a:lnTo>
                      <a:pt x="2" y="3"/>
                    </a:lnTo>
                    <a:lnTo>
                      <a:pt x="0" y="6"/>
                    </a:lnTo>
                    <a:lnTo>
                      <a:pt x="0" y="10"/>
                    </a:lnTo>
                    <a:lnTo>
                      <a:pt x="1" y="14"/>
                    </a:lnTo>
                    <a:lnTo>
                      <a:pt x="3" y="19"/>
                    </a:lnTo>
                    <a:lnTo>
                      <a:pt x="8" y="23"/>
                    </a:lnTo>
                    <a:lnTo>
                      <a:pt x="11" y="27"/>
                    </a:lnTo>
                    <a:lnTo>
                      <a:pt x="17" y="36"/>
                    </a:lnTo>
                    <a:lnTo>
                      <a:pt x="58" y="106"/>
                    </a:lnTo>
                    <a:lnTo>
                      <a:pt x="74" y="99"/>
                    </a:lnTo>
                    <a:lnTo>
                      <a:pt x="60" y="77"/>
                    </a:lnTo>
                    <a:lnTo>
                      <a:pt x="42" y="48"/>
                    </a:lnTo>
                    <a:lnTo>
                      <a:pt x="34" y="33"/>
                    </a:lnTo>
                    <a:lnTo>
                      <a:pt x="26" y="21"/>
                    </a:lnTo>
                    <a:lnTo>
                      <a:pt x="24" y="13"/>
                    </a:lnTo>
                    <a:lnTo>
                      <a:pt x="22" y="8"/>
                    </a:lnTo>
                    <a:lnTo>
                      <a:pt x="19" y="4"/>
                    </a:lnTo>
                    <a:lnTo>
                      <a:pt x="15" y="1"/>
                    </a:lnTo>
                    <a:lnTo>
                      <a:pt x="11" y="0"/>
                    </a:lnTo>
                    <a:lnTo>
                      <a:pt x="6" y="1"/>
                    </a:lnTo>
                  </a:path>
                </a:pathLst>
              </a:custGeom>
              <a:solidFill>
                <a:srgbClr val="FFFFFF"/>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00" name="Oval 44"/>
              <p:cNvSpPr>
                <a:spLocks noChangeArrowheads="1"/>
              </p:cNvSpPr>
              <p:nvPr/>
            </p:nvSpPr>
            <p:spPr bwMode="auto">
              <a:xfrm>
                <a:off x="3361" y="2082"/>
                <a:ext cx="10" cy="12"/>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01" name="Oval 45"/>
              <p:cNvSpPr>
                <a:spLocks noChangeArrowheads="1"/>
              </p:cNvSpPr>
              <p:nvPr/>
            </p:nvSpPr>
            <p:spPr bwMode="auto">
              <a:xfrm>
                <a:off x="3310" y="1991"/>
                <a:ext cx="1" cy="1"/>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grpSp>
      <p:grpSp>
        <p:nvGrpSpPr>
          <p:cNvPr id="659502" name="Group 46"/>
          <p:cNvGrpSpPr>
            <a:grpSpLocks/>
          </p:cNvGrpSpPr>
          <p:nvPr/>
        </p:nvGrpSpPr>
        <p:grpSpPr bwMode="auto">
          <a:xfrm>
            <a:off x="4962525" y="3502025"/>
            <a:ext cx="220663" cy="276225"/>
            <a:chOff x="3126" y="2008"/>
            <a:chExt cx="139" cy="174"/>
          </a:xfrm>
        </p:grpSpPr>
        <p:sp>
          <p:nvSpPr>
            <p:cNvPr id="659503" name="Freeform 47"/>
            <p:cNvSpPr>
              <a:spLocks/>
            </p:cNvSpPr>
            <p:nvPr/>
          </p:nvSpPr>
          <p:spPr bwMode="auto">
            <a:xfrm>
              <a:off x="3126" y="2008"/>
              <a:ext cx="139" cy="174"/>
            </a:xfrm>
            <a:custGeom>
              <a:avLst/>
              <a:gdLst>
                <a:gd name="T0" fmla="*/ 53 w 139"/>
                <a:gd name="T1" fmla="*/ 31 h 174"/>
                <a:gd name="T2" fmla="*/ 51 w 139"/>
                <a:gd name="T3" fmla="*/ 20 h 174"/>
                <a:gd name="T4" fmla="*/ 55 w 139"/>
                <a:gd name="T5" fmla="*/ 12 h 174"/>
                <a:gd name="T6" fmla="*/ 49 w 139"/>
                <a:gd name="T7" fmla="*/ 2 h 174"/>
                <a:gd name="T8" fmla="*/ 40 w 139"/>
                <a:gd name="T9" fmla="*/ 2 h 174"/>
                <a:gd name="T10" fmla="*/ 30 w 139"/>
                <a:gd name="T11" fmla="*/ 8 h 174"/>
                <a:gd name="T12" fmla="*/ 21 w 139"/>
                <a:gd name="T13" fmla="*/ 15 h 174"/>
                <a:gd name="T14" fmla="*/ 12 w 139"/>
                <a:gd name="T15" fmla="*/ 21 h 174"/>
                <a:gd name="T16" fmla="*/ 3 w 139"/>
                <a:gd name="T17" fmla="*/ 28 h 174"/>
                <a:gd name="T18" fmla="*/ 0 w 139"/>
                <a:gd name="T19" fmla="*/ 35 h 174"/>
                <a:gd name="T20" fmla="*/ 8 w 139"/>
                <a:gd name="T21" fmla="*/ 47 h 174"/>
                <a:gd name="T22" fmla="*/ 17 w 139"/>
                <a:gd name="T23" fmla="*/ 45 h 174"/>
                <a:gd name="T24" fmla="*/ 27 w 139"/>
                <a:gd name="T25" fmla="*/ 52 h 174"/>
                <a:gd name="T26" fmla="*/ 49 w 139"/>
                <a:gd name="T27" fmla="*/ 80 h 174"/>
                <a:gd name="T28" fmla="*/ 58 w 139"/>
                <a:gd name="T29" fmla="*/ 91 h 174"/>
                <a:gd name="T30" fmla="*/ 62 w 139"/>
                <a:gd name="T31" fmla="*/ 95 h 174"/>
                <a:gd name="T32" fmla="*/ 64 w 139"/>
                <a:gd name="T33" fmla="*/ 99 h 174"/>
                <a:gd name="T34" fmla="*/ 67 w 139"/>
                <a:gd name="T35" fmla="*/ 102 h 174"/>
                <a:gd name="T36" fmla="*/ 70 w 139"/>
                <a:gd name="T37" fmla="*/ 107 h 174"/>
                <a:gd name="T38" fmla="*/ 73 w 139"/>
                <a:gd name="T39" fmla="*/ 108 h 174"/>
                <a:gd name="T40" fmla="*/ 74 w 139"/>
                <a:gd name="T41" fmla="*/ 114 h 174"/>
                <a:gd name="T42" fmla="*/ 79 w 139"/>
                <a:gd name="T43" fmla="*/ 114 h 174"/>
                <a:gd name="T44" fmla="*/ 78 w 139"/>
                <a:gd name="T45" fmla="*/ 121 h 174"/>
                <a:gd name="T46" fmla="*/ 84 w 139"/>
                <a:gd name="T47" fmla="*/ 121 h 174"/>
                <a:gd name="T48" fmla="*/ 84 w 139"/>
                <a:gd name="T49" fmla="*/ 128 h 174"/>
                <a:gd name="T50" fmla="*/ 90 w 139"/>
                <a:gd name="T51" fmla="*/ 130 h 174"/>
                <a:gd name="T52" fmla="*/ 89 w 139"/>
                <a:gd name="T53" fmla="*/ 135 h 174"/>
                <a:gd name="T54" fmla="*/ 95 w 139"/>
                <a:gd name="T55" fmla="*/ 137 h 174"/>
                <a:gd name="T56" fmla="*/ 95 w 139"/>
                <a:gd name="T57" fmla="*/ 144 h 174"/>
                <a:gd name="T58" fmla="*/ 101 w 139"/>
                <a:gd name="T59" fmla="*/ 143 h 174"/>
                <a:gd name="T60" fmla="*/ 101 w 139"/>
                <a:gd name="T61" fmla="*/ 150 h 174"/>
                <a:gd name="T62" fmla="*/ 107 w 139"/>
                <a:gd name="T63" fmla="*/ 152 h 174"/>
                <a:gd name="T64" fmla="*/ 105 w 139"/>
                <a:gd name="T65" fmla="*/ 156 h 174"/>
                <a:gd name="T66" fmla="*/ 112 w 139"/>
                <a:gd name="T67" fmla="*/ 159 h 174"/>
                <a:gd name="T68" fmla="*/ 114 w 139"/>
                <a:gd name="T69" fmla="*/ 165 h 174"/>
                <a:gd name="T70" fmla="*/ 121 w 139"/>
                <a:gd name="T71" fmla="*/ 168 h 174"/>
                <a:gd name="T72" fmla="*/ 128 w 139"/>
                <a:gd name="T73" fmla="*/ 168 h 174"/>
                <a:gd name="T74" fmla="*/ 130 w 139"/>
                <a:gd name="T75" fmla="*/ 173 h 174"/>
                <a:gd name="T76" fmla="*/ 137 w 139"/>
                <a:gd name="T77" fmla="*/ 171 h 174"/>
                <a:gd name="T78" fmla="*/ 138 w 139"/>
                <a:gd name="T79" fmla="*/ 162 h 174"/>
                <a:gd name="T80" fmla="*/ 136 w 139"/>
                <a:gd name="T81" fmla="*/ 154 h 174"/>
                <a:gd name="T82" fmla="*/ 134 w 139"/>
                <a:gd name="T83" fmla="*/ 147 h 174"/>
                <a:gd name="T84" fmla="*/ 129 w 139"/>
                <a:gd name="T85" fmla="*/ 141 h 174"/>
                <a:gd name="T86" fmla="*/ 130 w 139"/>
                <a:gd name="T87" fmla="*/ 135 h 174"/>
                <a:gd name="T88" fmla="*/ 124 w 139"/>
                <a:gd name="T89" fmla="*/ 133 h 174"/>
                <a:gd name="T90" fmla="*/ 123 w 139"/>
                <a:gd name="T91" fmla="*/ 126 h 174"/>
                <a:gd name="T92" fmla="*/ 117 w 139"/>
                <a:gd name="T93" fmla="*/ 125 h 174"/>
                <a:gd name="T94" fmla="*/ 118 w 139"/>
                <a:gd name="T95" fmla="*/ 118 h 174"/>
                <a:gd name="T96" fmla="*/ 112 w 139"/>
                <a:gd name="T97" fmla="*/ 116 h 174"/>
                <a:gd name="T98" fmla="*/ 111 w 139"/>
                <a:gd name="T99" fmla="*/ 110 h 174"/>
                <a:gd name="T100" fmla="*/ 107 w 139"/>
                <a:gd name="T101" fmla="*/ 107 h 174"/>
                <a:gd name="T102" fmla="*/ 104 w 139"/>
                <a:gd name="T103" fmla="*/ 103 h 174"/>
                <a:gd name="T104" fmla="*/ 101 w 139"/>
                <a:gd name="T105" fmla="*/ 99 h 174"/>
                <a:gd name="T106" fmla="*/ 98 w 139"/>
                <a:gd name="T107" fmla="*/ 95 h 174"/>
                <a:gd name="T108" fmla="*/ 96 w 139"/>
                <a:gd name="T109" fmla="*/ 90 h 174"/>
                <a:gd name="T110" fmla="*/ 91 w 139"/>
                <a:gd name="T111" fmla="*/ 88 h 174"/>
                <a:gd name="T112" fmla="*/ 90 w 139"/>
                <a:gd name="T113" fmla="*/ 81 h 174"/>
                <a:gd name="T114" fmla="*/ 84 w 139"/>
                <a:gd name="T115" fmla="*/ 80 h 174"/>
                <a:gd name="T116" fmla="*/ 84 w 139"/>
                <a:gd name="T117" fmla="*/ 73 h 174"/>
                <a:gd name="T118" fmla="*/ 75 w 139"/>
                <a:gd name="T119" fmla="*/ 6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9" h="174">
                  <a:moveTo>
                    <a:pt x="72" y="58"/>
                  </a:moveTo>
                  <a:lnTo>
                    <a:pt x="72" y="56"/>
                  </a:lnTo>
                  <a:lnTo>
                    <a:pt x="71" y="54"/>
                  </a:lnTo>
                  <a:lnTo>
                    <a:pt x="69" y="52"/>
                  </a:lnTo>
                  <a:lnTo>
                    <a:pt x="68" y="51"/>
                  </a:lnTo>
                  <a:lnTo>
                    <a:pt x="67" y="51"/>
                  </a:lnTo>
                  <a:lnTo>
                    <a:pt x="67" y="50"/>
                  </a:lnTo>
                  <a:lnTo>
                    <a:pt x="67" y="50"/>
                  </a:lnTo>
                  <a:lnTo>
                    <a:pt x="67" y="49"/>
                  </a:lnTo>
                  <a:lnTo>
                    <a:pt x="66" y="47"/>
                  </a:lnTo>
                  <a:lnTo>
                    <a:pt x="64" y="46"/>
                  </a:lnTo>
                  <a:lnTo>
                    <a:pt x="63" y="44"/>
                  </a:lnTo>
                  <a:lnTo>
                    <a:pt x="61" y="43"/>
                  </a:lnTo>
                  <a:lnTo>
                    <a:pt x="59" y="39"/>
                  </a:lnTo>
                  <a:lnTo>
                    <a:pt x="56" y="35"/>
                  </a:lnTo>
                  <a:lnTo>
                    <a:pt x="53" y="31"/>
                  </a:lnTo>
                  <a:lnTo>
                    <a:pt x="51" y="27"/>
                  </a:lnTo>
                  <a:lnTo>
                    <a:pt x="50" y="27"/>
                  </a:lnTo>
                  <a:lnTo>
                    <a:pt x="49" y="26"/>
                  </a:lnTo>
                  <a:lnTo>
                    <a:pt x="49" y="26"/>
                  </a:lnTo>
                  <a:lnTo>
                    <a:pt x="49" y="26"/>
                  </a:lnTo>
                  <a:lnTo>
                    <a:pt x="49" y="26"/>
                  </a:lnTo>
                  <a:lnTo>
                    <a:pt x="49" y="26"/>
                  </a:lnTo>
                  <a:lnTo>
                    <a:pt x="48" y="25"/>
                  </a:lnTo>
                  <a:lnTo>
                    <a:pt x="49" y="24"/>
                  </a:lnTo>
                  <a:lnTo>
                    <a:pt x="48" y="24"/>
                  </a:lnTo>
                  <a:lnTo>
                    <a:pt x="48" y="23"/>
                  </a:lnTo>
                  <a:lnTo>
                    <a:pt x="48" y="23"/>
                  </a:lnTo>
                  <a:lnTo>
                    <a:pt x="49" y="22"/>
                  </a:lnTo>
                  <a:lnTo>
                    <a:pt x="49" y="21"/>
                  </a:lnTo>
                  <a:lnTo>
                    <a:pt x="50" y="21"/>
                  </a:lnTo>
                  <a:lnTo>
                    <a:pt x="51" y="20"/>
                  </a:lnTo>
                  <a:lnTo>
                    <a:pt x="51" y="19"/>
                  </a:lnTo>
                  <a:lnTo>
                    <a:pt x="52" y="19"/>
                  </a:lnTo>
                  <a:lnTo>
                    <a:pt x="53" y="18"/>
                  </a:lnTo>
                  <a:lnTo>
                    <a:pt x="54" y="18"/>
                  </a:lnTo>
                  <a:lnTo>
                    <a:pt x="54" y="17"/>
                  </a:lnTo>
                  <a:lnTo>
                    <a:pt x="55" y="17"/>
                  </a:lnTo>
                  <a:lnTo>
                    <a:pt x="56" y="17"/>
                  </a:lnTo>
                  <a:lnTo>
                    <a:pt x="56" y="16"/>
                  </a:lnTo>
                  <a:lnTo>
                    <a:pt x="57" y="15"/>
                  </a:lnTo>
                  <a:lnTo>
                    <a:pt x="57" y="15"/>
                  </a:lnTo>
                  <a:lnTo>
                    <a:pt x="57" y="14"/>
                  </a:lnTo>
                  <a:lnTo>
                    <a:pt x="57" y="14"/>
                  </a:lnTo>
                  <a:lnTo>
                    <a:pt x="57" y="13"/>
                  </a:lnTo>
                  <a:lnTo>
                    <a:pt x="56" y="12"/>
                  </a:lnTo>
                  <a:lnTo>
                    <a:pt x="55" y="12"/>
                  </a:lnTo>
                  <a:lnTo>
                    <a:pt x="55" y="12"/>
                  </a:lnTo>
                  <a:lnTo>
                    <a:pt x="55" y="11"/>
                  </a:lnTo>
                  <a:lnTo>
                    <a:pt x="55" y="11"/>
                  </a:lnTo>
                  <a:lnTo>
                    <a:pt x="54" y="10"/>
                  </a:lnTo>
                  <a:lnTo>
                    <a:pt x="53" y="9"/>
                  </a:lnTo>
                  <a:lnTo>
                    <a:pt x="53" y="9"/>
                  </a:lnTo>
                  <a:lnTo>
                    <a:pt x="53" y="9"/>
                  </a:lnTo>
                  <a:lnTo>
                    <a:pt x="52" y="9"/>
                  </a:lnTo>
                  <a:lnTo>
                    <a:pt x="52" y="8"/>
                  </a:lnTo>
                  <a:lnTo>
                    <a:pt x="52" y="8"/>
                  </a:lnTo>
                  <a:lnTo>
                    <a:pt x="51" y="7"/>
                  </a:lnTo>
                  <a:lnTo>
                    <a:pt x="51" y="6"/>
                  </a:lnTo>
                  <a:lnTo>
                    <a:pt x="50" y="6"/>
                  </a:lnTo>
                  <a:lnTo>
                    <a:pt x="50" y="5"/>
                  </a:lnTo>
                  <a:lnTo>
                    <a:pt x="49" y="4"/>
                  </a:lnTo>
                  <a:lnTo>
                    <a:pt x="49" y="3"/>
                  </a:lnTo>
                  <a:lnTo>
                    <a:pt x="49" y="2"/>
                  </a:lnTo>
                  <a:lnTo>
                    <a:pt x="48" y="1"/>
                  </a:lnTo>
                  <a:lnTo>
                    <a:pt x="48" y="1"/>
                  </a:lnTo>
                  <a:lnTo>
                    <a:pt x="47" y="1"/>
                  </a:lnTo>
                  <a:lnTo>
                    <a:pt x="46" y="1"/>
                  </a:lnTo>
                  <a:lnTo>
                    <a:pt x="46" y="0"/>
                  </a:lnTo>
                  <a:lnTo>
                    <a:pt x="45" y="0"/>
                  </a:lnTo>
                  <a:lnTo>
                    <a:pt x="45" y="0"/>
                  </a:lnTo>
                  <a:lnTo>
                    <a:pt x="44" y="0"/>
                  </a:lnTo>
                  <a:lnTo>
                    <a:pt x="44" y="0"/>
                  </a:lnTo>
                  <a:lnTo>
                    <a:pt x="43" y="0"/>
                  </a:lnTo>
                  <a:lnTo>
                    <a:pt x="42" y="0"/>
                  </a:lnTo>
                  <a:lnTo>
                    <a:pt x="41" y="0"/>
                  </a:lnTo>
                  <a:lnTo>
                    <a:pt x="41" y="1"/>
                  </a:lnTo>
                  <a:lnTo>
                    <a:pt x="40" y="1"/>
                  </a:lnTo>
                  <a:lnTo>
                    <a:pt x="40" y="1"/>
                  </a:lnTo>
                  <a:lnTo>
                    <a:pt x="40" y="2"/>
                  </a:lnTo>
                  <a:lnTo>
                    <a:pt x="39" y="2"/>
                  </a:lnTo>
                  <a:lnTo>
                    <a:pt x="38" y="2"/>
                  </a:lnTo>
                  <a:lnTo>
                    <a:pt x="38" y="3"/>
                  </a:lnTo>
                  <a:lnTo>
                    <a:pt x="37" y="3"/>
                  </a:lnTo>
                  <a:lnTo>
                    <a:pt x="37" y="3"/>
                  </a:lnTo>
                  <a:lnTo>
                    <a:pt x="36" y="4"/>
                  </a:lnTo>
                  <a:lnTo>
                    <a:pt x="35" y="4"/>
                  </a:lnTo>
                  <a:lnTo>
                    <a:pt x="35" y="5"/>
                  </a:lnTo>
                  <a:lnTo>
                    <a:pt x="34" y="5"/>
                  </a:lnTo>
                  <a:lnTo>
                    <a:pt x="34" y="5"/>
                  </a:lnTo>
                  <a:lnTo>
                    <a:pt x="33" y="6"/>
                  </a:lnTo>
                  <a:lnTo>
                    <a:pt x="32" y="6"/>
                  </a:lnTo>
                  <a:lnTo>
                    <a:pt x="32" y="6"/>
                  </a:lnTo>
                  <a:lnTo>
                    <a:pt x="31" y="7"/>
                  </a:lnTo>
                  <a:lnTo>
                    <a:pt x="31" y="7"/>
                  </a:lnTo>
                  <a:lnTo>
                    <a:pt x="30" y="8"/>
                  </a:lnTo>
                  <a:lnTo>
                    <a:pt x="29" y="8"/>
                  </a:lnTo>
                  <a:lnTo>
                    <a:pt x="29" y="8"/>
                  </a:lnTo>
                  <a:lnTo>
                    <a:pt x="29" y="9"/>
                  </a:lnTo>
                  <a:lnTo>
                    <a:pt x="28" y="9"/>
                  </a:lnTo>
                  <a:lnTo>
                    <a:pt x="28" y="10"/>
                  </a:lnTo>
                  <a:lnTo>
                    <a:pt x="27" y="11"/>
                  </a:lnTo>
                  <a:lnTo>
                    <a:pt x="26" y="11"/>
                  </a:lnTo>
                  <a:lnTo>
                    <a:pt x="26" y="11"/>
                  </a:lnTo>
                  <a:lnTo>
                    <a:pt x="26" y="12"/>
                  </a:lnTo>
                  <a:lnTo>
                    <a:pt x="25" y="12"/>
                  </a:lnTo>
                  <a:lnTo>
                    <a:pt x="24" y="12"/>
                  </a:lnTo>
                  <a:lnTo>
                    <a:pt x="24" y="13"/>
                  </a:lnTo>
                  <a:lnTo>
                    <a:pt x="23" y="14"/>
                  </a:lnTo>
                  <a:lnTo>
                    <a:pt x="22" y="14"/>
                  </a:lnTo>
                  <a:lnTo>
                    <a:pt x="22" y="15"/>
                  </a:lnTo>
                  <a:lnTo>
                    <a:pt x="21" y="15"/>
                  </a:lnTo>
                  <a:lnTo>
                    <a:pt x="21" y="15"/>
                  </a:lnTo>
                  <a:lnTo>
                    <a:pt x="20" y="15"/>
                  </a:lnTo>
                  <a:lnTo>
                    <a:pt x="20" y="15"/>
                  </a:lnTo>
                  <a:lnTo>
                    <a:pt x="19" y="16"/>
                  </a:lnTo>
                  <a:lnTo>
                    <a:pt x="18" y="17"/>
                  </a:lnTo>
                  <a:lnTo>
                    <a:pt x="18" y="17"/>
                  </a:lnTo>
                  <a:lnTo>
                    <a:pt x="17" y="17"/>
                  </a:lnTo>
                  <a:lnTo>
                    <a:pt x="17" y="18"/>
                  </a:lnTo>
                  <a:lnTo>
                    <a:pt x="17" y="18"/>
                  </a:lnTo>
                  <a:lnTo>
                    <a:pt x="15" y="18"/>
                  </a:lnTo>
                  <a:lnTo>
                    <a:pt x="15" y="19"/>
                  </a:lnTo>
                  <a:lnTo>
                    <a:pt x="14" y="20"/>
                  </a:lnTo>
                  <a:lnTo>
                    <a:pt x="13" y="20"/>
                  </a:lnTo>
                  <a:lnTo>
                    <a:pt x="13" y="20"/>
                  </a:lnTo>
                  <a:lnTo>
                    <a:pt x="12" y="20"/>
                  </a:lnTo>
                  <a:lnTo>
                    <a:pt x="12" y="21"/>
                  </a:lnTo>
                  <a:lnTo>
                    <a:pt x="11" y="21"/>
                  </a:lnTo>
                  <a:lnTo>
                    <a:pt x="11" y="22"/>
                  </a:lnTo>
                  <a:lnTo>
                    <a:pt x="10" y="23"/>
                  </a:lnTo>
                  <a:lnTo>
                    <a:pt x="10" y="23"/>
                  </a:lnTo>
                  <a:lnTo>
                    <a:pt x="9" y="23"/>
                  </a:lnTo>
                  <a:lnTo>
                    <a:pt x="9" y="23"/>
                  </a:lnTo>
                  <a:lnTo>
                    <a:pt x="8" y="24"/>
                  </a:lnTo>
                  <a:lnTo>
                    <a:pt x="8" y="24"/>
                  </a:lnTo>
                  <a:lnTo>
                    <a:pt x="6" y="25"/>
                  </a:lnTo>
                  <a:lnTo>
                    <a:pt x="6" y="25"/>
                  </a:lnTo>
                  <a:lnTo>
                    <a:pt x="6" y="25"/>
                  </a:lnTo>
                  <a:lnTo>
                    <a:pt x="5" y="26"/>
                  </a:lnTo>
                  <a:lnTo>
                    <a:pt x="5" y="26"/>
                  </a:lnTo>
                  <a:lnTo>
                    <a:pt x="4" y="27"/>
                  </a:lnTo>
                  <a:lnTo>
                    <a:pt x="3" y="27"/>
                  </a:lnTo>
                  <a:lnTo>
                    <a:pt x="3" y="28"/>
                  </a:lnTo>
                  <a:lnTo>
                    <a:pt x="3" y="28"/>
                  </a:lnTo>
                  <a:lnTo>
                    <a:pt x="3" y="29"/>
                  </a:lnTo>
                  <a:lnTo>
                    <a:pt x="2" y="29"/>
                  </a:lnTo>
                  <a:lnTo>
                    <a:pt x="2" y="29"/>
                  </a:lnTo>
                  <a:lnTo>
                    <a:pt x="2" y="29"/>
                  </a:lnTo>
                  <a:lnTo>
                    <a:pt x="2" y="30"/>
                  </a:lnTo>
                  <a:lnTo>
                    <a:pt x="2" y="30"/>
                  </a:lnTo>
                  <a:lnTo>
                    <a:pt x="2" y="31"/>
                  </a:lnTo>
                  <a:lnTo>
                    <a:pt x="0" y="31"/>
                  </a:lnTo>
                  <a:lnTo>
                    <a:pt x="1" y="32"/>
                  </a:lnTo>
                  <a:lnTo>
                    <a:pt x="1" y="32"/>
                  </a:lnTo>
                  <a:lnTo>
                    <a:pt x="1" y="32"/>
                  </a:lnTo>
                  <a:lnTo>
                    <a:pt x="0" y="32"/>
                  </a:lnTo>
                  <a:lnTo>
                    <a:pt x="0" y="33"/>
                  </a:lnTo>
                  <a:lnTo>
                    <a:pt x="0" y="34"/>
                  </a:lnTo>
                  <a:lnTo>
                    <a:pt x="0" y="35"/>
                  </a:lnTo>
                  <a:lnTo>
                    <a:pt x="0" y="35"/>
                  </a:lnTo>
                  <a:lnTo>
                    <a:pt x="0" y="35"/>
                  </a:lnTo>
                  <a:lnTo>
                    <a:pt x="1" y="37"/>
                  </a:lnTo>
                  <a:lnTo>
                    <a:pt x="2" y="37"/>
                  </a:lnTo>
                  <a:lnTo>
                    <a:pt x="2" y="38"/>
                  </a:lnTo>
                  <a:lnTo>
                    <a:pt x="3" y="39"/>
                  </a:lnTo>
                  <a:lnTo>
                    <a:pt x="4" y="40"/>
                  </a:lnTo>
                  <a:lnTo>
                    <a:pt x="4" y="41"/>
                  </a:lnTo>
                  <a:lnTo>
                    <a:pt x="5" y="41"/>
                  </a:lnTo>
                  <a:lnTo>
                    <a:pt x="6" y="42"/>
                  </a:lnTo>
                  <a:lnTo>
                    <a:pt x="6" y="42"/>
                  </a:lnTo>
                  <a:lnTo>
                    <a:pt x="7" y="43"/>
                  </a:lnTo>
                  <a:lnTo>
                    <a:pt x="8" y="44"/>
                  </a:lnTo>
                  <a:lnTo>
                    <a:pt x="8" y="45"/>
                  </a:lnTo>
                  <a:lnTo>
                    <a:pt x="8" y="46"/>
                  </a:lnTo>
                  <a:lnTo>
                    <a:pt x="8" y="47"/>
                  </a:lnTo>
                  <a:lnTo>
                    <a:pt x="8" y="47"/>
                  </a:lnTo>
                  <a:lnTo>
                    <a:pt x="9" y="48"/>
                  </a:lnTo>
                  <a:lnTo>
                    <a:pt x="10" y="48"/>
                  </a:lnTo>
                  <a:lnTo>
                    <a:pt x="10" y="48"/>
                  </a:lnTo>
                  <a:lnTo>
                    <a:pt x="11" y="48"/>
                  </a:lnTo>
                  <a:lnTo>
                    <a:pt x="11" y="48"/>
                  </a:lnTo>
                  <a:lnTo>
                    <a:pt x="12" y="48"/>
                  </a:lnTo>
                  <a:lnTo>
                    <a:pt x="13" y="49"/>
                  </a:lnTo>
                  <a:lnTo>
                    <a:pt x="13" y="48"/>
                  </a:lnTo>
                  <a:lnTo>
                    <a:pt x="13" y="48"/>
                  </a:lnTo>
                  <a:lnTo>
                    <a:pt x="14" y="47"/>
                  </a:lnTo>
                  <a:lnTo>
                    <a:pt x="14" y="47"/>
                  </a:lnTo>
                  <a:lnTo>
                    <a:pt x="14" y="47"/>
                  </a:lnTo>
                  <a:lnTo>
                    <a:pt x="15" y="46"/>
                  </a:lnTo>
                  <a:lnTo>
                    <a:pt x="16" y="46"/>
                  </a:lnTo>
                  <a:lnTo>
                    <a:pt x="17" y="45"/>
                  </a:lnTo>
                  <a:lnTo>
                    <a:pt x="17" y="45"/>
                  </a:lnTo>
                  <a:lnTo>
                    <a:pt x="17" y="44"/>
                  </a:lnTo>
                  <a:lnTo>
                    <a:pt x="18" y="44"/>
                  </a:lnTo>
                  <a:lnTo>
                    <a:pt x="19" y="44"/>
                  </a:lnTo>
                  <a:lnTo>
                    <a:pt x="20" y="44"/>
                  </a:lnTo>
                  <a:lnTo>
                    <a:pt x="20" y="43"/>
                  </a:lnTo>
                  <a:lnTo>
                    <a:pt x="20" y="44"/>
                  </a:lnTo>
                  <a:lnTo>
                    <a:pt x="21" y="44"/>
                  </a:lnTo>
                  <a:lnTo>
                    <a:pt x="21" y="43"/>
                  </a:lnTo>
                  <a:lnTo>
                    <a:pt x="21" y="44"/>
                  </a:lnTo>
                  <a:lnTo>
                    <a:pt x="21" y="44"/>
                  </a:lnTo>
                  <a:lnTo>
                    <a:pt x="22" y="44"/>
                  </a:lnTo>
                  <a:lnTo>
                    <a:pt x="22" y="44"/>
                  </a:lnTo>
                  <a:lnTo>
                    <a:pt x="25" y="47"/>
                  </a:lnTo>
                  <a:lnTo>
                    <a:pt x="26" y="49"/>
                  </a:lnTo>
                  <a:lnTo>
                    <a:pt x="27" y="52"/>
                  </a:lnTo>
                  <a:lnTo>
                    <a:pt x="29" y="54"/>
                  </a:lnTo>
                  <a:lnTo>
                    <a:pt x="30" y="55"/>
                  </a:lnTo>
                  <a:lnTo>
                    <a:pt x="31" y="57"/>
                  </a:lnTo>
                  <a:lnTo>
                    <a:pt x="33" y="58"/>
                  </a:lnTo>
                  <a:lnTo>
                    <a:pt x="33" y="60"/>
                  </a:lnTo>
                  <a:lnTo>
                    <a:pt x="34" y="61"/>
                  </a:lnTo>
                  <a:lnTo>
                    <a:pt x="36" y="63"/>
                  </a:lnTo>
                  <a:lnTo>
                    <a:pt x="38" y="66"/>
                  </a:lnTo>
                  <a:lnTo>
                    <a:pt x="43" y="72"/>
                  </a:lnTo>
                  <a:lnTo>
                    <a:pt x="46" y="76"/>
                  </a:lnTo>
                  <a:lnTo>
                    <a:pt x="46" y="77"/>
                  </a:lnTo>
                  <a:lnTo>
                    <a:pt x="47" y="77"/>
                  </a:lnTo>
                  <a:lnTo>
                    <a:pt x="47" y="77"/>
                  </a:lnTo>
                  <a:lnTo>
                    <a:pt x="47" y="77"/>
                  </a:lnTo>
                  <a:lnTo>
                    <a:pt x="48" y="78"/>
                  </a:lnTo>
                  <a:lnTo>
                    <a:pt x="49" y="80"/>
                  </a:lnTo>
                  <a:lnTo>
                    <a:pt x="49" y="81"/>
                  </a:lnTo>
                  <a:lnTo>
                    <a:pt x="50" y="81"/>
                  </a:lnTo>
                  <a:lnTo>
                    <a:pt x="51" y="82"/>
                  </a:lnTo>
                  <a:lnTo>
                    <a:pt x="51" y="83"/>
                  </a:lnTo>
                  <a:lnTo>
                    <a:pt x="52" y="84"/>
                  </a:lnTo>
                  <a:lnTo>
                    <a:pt x="52" y="84"/>
                  </a:lnTo>
                  <a:lnTo>
                    <a:pt x="53" y="85"/>
                  </a:lnTo>
                  <a:lnTo>
                    <a:pt x="54" y="86"/>
                  </a:lnTo>
                  <a:lnTo>
                    <a:pt x="53" y="87"/>
                  </a:lnTo>
                  <a:lnTo>
                    <a:pt x="54" y="88"/>
                  </a:lnTo>
                  <a:lnTo>
                    <a:pt x="55" y="89"/>
                  </a:lnTo>
                  <a:lnTo>
                    <a:pt x="55" y="89"/>
                  </a:lnTo>
                  <a:lnTo>
                    <a:pt x="56" y="90"/>
                  </a:lnTo>
                  <a:lnTo>
                    <a:pt x="57" y="90"/>
                  </a:lnTo>
                  <a:lnTo>
                    <a:pt x="57" y="91"/>
                  </a:lnTo>
                  <a:lnTo>
                    <a:pt x="58" y="91"/>
                  </a:lnTo>
                  <a:lnTo>
                    <a:pt x="58" y="91"/>
                  </a:lnTo>
                  <a:lnTo>
                    <a:pt x="59" y="91"/>
                  </a:lnTo>
                  <a:lnTo>
                    <a:pt x="60" y="91"/>
                  </a:lnTo>
                  <a:lnTo>
                    <a:pt x="60" y="91"/>
                  </a:lnTo>
                  <a:lnTo>
                    <a:pt x="61" y="90"/>
                  </a:lnTo>
                  <a:lnTo>
                    <a:pt x="61" y="91"/>
                  </a:lnTo>
                  <a:lnTo>
                    <a:pt x="62" y="91"/>
                  </a:lnTo>
                  <a:lnTo>
                    <a:pt x="63" y="91"/>
                  </a:lnTo>
                  <a:lnTo>
                    <a:pt x="63" y="92"/>
                  </a:lnTo>
                  <a:lnTo>
                    <a:pt x="63" y="92"/>
                  </a:lnTo>
                  <a:lnTo>
                    <a:pt x="63" y="92"/>
                  </a:lnTo>
                  <a:lnTo>
                    <a:pt x="63" y="93"/>
                  </a:lnTo>
                  <a:lnTo>
                    <a:pt x="63" y="93"/>
                  </a:lnTo>
                  <a:lnTo>
                    <a:pt x="62" y="93"/>
                  </a:lnTo>
                  <a:lnTo>
                    <a:pt x="63" y="94"/>
                  </a:lnTo>
                  <a:lnTo>
                    <a:pt x="62" y="95"/>
                  </a:lnTo>
                  <a:lnTo>
                    <a:pt x="62" y="96"/>
                  </a:lnTo>
                  <a:lnTo>
                    <a:pt x="61" y="96"/>
                  </a:lnTo>
                  <a:lnTo>
                    <a:pt x="61" y="96"/>
                  </a:lnTo>
                  <a:lnTo>
                    <a:pt x="61" y="97"/>
                  </a:lnTo>
                  <a:lnTo>
                    <a:pt x="61" y="97"/>
                  </a:lnTo>
                  <a:lnTo>
                    <a:pt x="62" y="97"/>
                  </a:lnTo>
                  <a:lnTo>
                    <a:pt x="61" y="98"/>
                  </a:lnTo>
                  <a:lnTo>
                    <a:pt x="62" y="98"/>
                  </a:lnTo>
                  <a:lnTo>
                    <a:pt x="62" y="98"/>
                  </a:lnTo>
                  <a:lnTo>
                    <a:pt x="63" y="99"/>
                  </a:lnTo>
                  <a:lnTo>
                    <a:pt x="63" y="99"/>
                  </a:lnTo>
                  <a:lnTo>
                    <a:pt x="63" y="98"/>
                  </a:lnTo>
                  <a:lnTo>
                    <a:pt x="64" y="99"/>
                  </a:lnTo>
                  <a:lnTo>
                    <a:pt x="64" y="99"/>
                  </a:lnTo>
                  <a:lnTo>
                    <a:pt x="64" y="99"/>
                  </a:lnTo>
                  <a:lnTo>
                    <a:pt x="64" y="99"/>
                  </a:lnTo>
                  <a:lnTo>
                    <a:pt x="65" y="99"/>
                  </a:lnTo>
                  <a:lnTo>
                    <a:pt x="66" y="99"/>
                  </a:lnTo>
                  <a:lnTo>
                    <a:pt x="66" y="99"/>
                  </a:lnTo>
                  <a:lnTo>
                    <a:pt x="67" y="99"/>
                  </a:lnTo>
                  <a:lnTo>
                    <a:pt x="67" y="99"/>
                  </a:lnTo>
                  <a:lnTo>
                    <a:pt x="67" y="99"/>
                  </a:lnTo>
                  <a:lnTo>
                    <a:pt x="67" y="100"/>
                  </a:lnTo>
                  <a:lnTo>
                    <a:pt x="68" y="100"/>
                  </a:lnTo>
                  <a:lnTo>
                    <a:pt x="67" y="100"/>
                  </a:lnTo>
                  <a:lnTo>
                    <a:pt x="68" y="100"/>
                  </a:lnTo>
                  <a:lnTo>
                    <a:pt x="68" y="101"/>
                  </a:lnTo>
                  <a:lnTo>
                    <a:pt x="67" y="101"/>
                  </a:lnTo>
                  <a:lnTo>
                    <a:pt x="67" y="101"/>
                  </a:lnTo>
                  <a:lnTo>
                    <a:pt x="67" y="101"/>
                  </a:lnTo>
                  <a:lnTo>
                    <a:pt x="67" y="102"/>
                  </a:lnTo>
                  <a:lnTo>
                    <a:pt x="67" y="102"/>
                  </a:lnTo>
                  <a:lnTo>
                    <a:pt x="67" y="103"/>
                  </a:lnTo>
                  <a:lnTo>
                    <a:pt x="66" y="103"/>
                  </a:lnTo>
                  <a:lnTo>
                    <a:pt x="66" y="104"/>
                  </a:lnTo>
                  <a:lnTo>
                    <a:pt x="66" y="104"/>
                  </a:lnTo>
                  <a:lnTo>
                    <a:pt x="66" y="104"/>
                  </a:lnTo>
                  <a:lnTo>
                    <a:pt x="66" y="105"/>
                  </a:lnTo>
                  <a:lnTo>
                    <a:pt x="66" y="105"/>
                  </a:lnTo>
                  <a:lnTo>
                    <a:pt x="67" y="106"/>
                  </a:lnTo>
                  <a:lnTo>
                    <a:pt x="67" y="106"/>
                  </a:lnTo>
                  <a:lnTo>
                    <a:pt x="68" y="106"/>
                  </a:lnTo>
                  <a:lnTo>
                    <a:pt x="69" y="106"/>
                  </a:lnTo>
                  <a:lnTo>
                    <a:pt x="69" y="106"/>
                  </a:lnTo>
                  <a:lnTo>
                    <a:pt x="69" y="107"/>
                  </a:lnTo>
                  <a:lnTo>
                    <a:pt x="69" y="107"/>
                  </a:lnTo>
                  <a:lnTo>
                    <a:pt x="70" y="107"/>
                  </a:lnTo>
                  <a:lnTo>
                    <a:pt x="70" y="107"/>
                  </a:lnTo>
                  <a:lnTo>
                    <a:pt x="70" y="106"/>
                  </a:lnTo>
                  <a:lnTo>
                    <a:pt x="71" y="106"/>
                  </a:lnTo>
                  <a:lnTo>
                    <a:pt x="71" y="106"/>
                  </a:lnTo>
                  <a:lnTo>
                    <a:pt x="71" y="106"/>
                  </a:lnTo>
                  <a:lnTo>
                    <a:pt x="71" y="106"/>
                  </a:lnTo>
                  <a:lnTo>
                    <a:pt x="72" y="106"/>
                  </a:lnTo>
                  <a:lnTo>
                    <a:pt x="72" y="106"/>
                  </a:lnTo>
                  <a:lnTo>
                    <a:pt x="72" y="106"/>
                  </a:lnTo>
                  <a:lnTo>
                    <a:pt x="73" y="106"/>
                  </a:lnTo>
                  <a:lnTo>
                    <a:pt x="73" y="106"/>
                  </a:lnTo>
                  <a:lnTo>
                    <a:pt x="73" y="107"/>
                  </a:lnTo>
                  <a:lnTo>
                    <a:pt x="74" y="107"/>
                  </a:lnTo>
                  <a:lnTo>
                    <a:pt x="74" y="107"/>
                  </a:lnTo>
                  <a:lnTo>
                    <a:pt x="74" y="107"/>
                  </a:lnTo>
                  <a:lnTo>
                    <a:pt x="73" y="108"/>
                  </a:lnTo>
                  <a:lnTo>
                    <a:pt x="73" y="108"/>
                  </a:lnTo>
                  <a:lnTo>
                    <a:pt x="73" y="109"/>
                  </a:lnTo>
                  <a:lnTo>
                    <a:pt x="72" y="109"/>
                  </a:lnTo>
                  <a:lnTo>
                    <a:pt x="72" y="109"/>
                  </a:lnTo>
                  <a:lnTo>
                    <a:pt x="72" y="110"/>
                  </a:lnTo>
                  <a:lnTo>
                    <a:pt x="72" y="110"/>
                  </a:lnTo>
                  <a:lnTo>
                    <a:pt x="72" y="111"/>
                  </a:lnTo>
                  <a:lnTo>
                    <a:pt x="72" y="111"/>
                  </a:lnTo>
                  <a:lnTo>
                    <a:pt x="71" y="111"/>
                  </a:lnTo>
                  <a:lnTo>
                    <a:pt x="71" y="112"/>
                  </a:lnTo>
                  <a:lnTo>
                    <a:pt x="72" y="112"/>
                  </a:lnTo>
                  <a:lnTo>
                    <a:pt x="72" y="112"/>
                  </a:lnTo>
                  <a:lnTo>
                    <a:pt x="72" y="113"/>
                  </a:lnTo>
                  <a:lnTo>
                    <a:pt x="72" y="113"/>
                  </a:lnTo>
                  <a:lnTo>
                    <a:pt x="73" y="113"/>
                  </a:lnTo>
                  <a:lnTo>
                    <a:pt x="73" y="114"/>
                  </a:lnTo>
                  <a:lnTo>
                    <a:pt x="74" y="114"/>
                  </a:lnTo>
                  <a:lnTo>
                    <a:pt x="74" y="114"/>
                  </a:lnTo>
                  <a:lnTo>
                    <a:pt x="74" y="114"/>
                  </a:lnTo>
                  <a:lnTo>
                    <a:pt x="74" y="114"/>
                  </a:lnTo>
                  <a:lnTo>
                    <a:pt x="75" y="114"/>
                  </a:lnTo>
                  <a:lnTo>
                    <a:pt x="75" y="113"/>
                  </a:lnTo>
                  <a:lnTo>
                    <a:pt x="75" y="113"/>
                  </a:lnTo>
                  <a:lnTo>
                    <a:pt x="76" y="114"/>
                  </a:lnTo>
                  <a:lnTo>
                    <a:pt x="76" y="113"/>
                  </a:lnTo>
                  <a:lnTo>
                    <a:pt x="77" y="113"/>
                  </a:lnTo>
                  <a:lnTo>
                    <a:pt x="77" y="113"/>
                  </a:lnTo>
                  <a:lnTo>
                    <a:pt x="78" y="113"/>
                  </a:lnTo>
                  <a:lnTo>
                    <a:pt x="78" y="113"/>
                  </a:lnTo>
                  <a:lnTo>
                    <a:pt x="78" y="113"/>
                  </a:lnTo>
                  <a:lnTo>
                    <a:pt x="78" y="114"/>
                  </a:lnTo>
                  <a:lnTo>
                    <a:pt x="79" y="114"/>
                  </a:lnTo>
                  <a:lnTo>
                    <a:pt x="79" y="114"/>
                  </a:lnTo>
                  <a:lnTo>
                    <a:pt x="79" y="114"/>
                  </a:lnTo>
                  <a:lnTo>
                    <a:pt x="79" y="115"/>
                  </a:lnTo>
                  <a:lnTo>
                    <a:pt x="79" y="115"/>
                  </a:lnTo>
                  <a:lnTo>
                    <a:pt x="78" y="115"/>
                  </a:lnTo>
                  <a:lnTo>
                    <a:pt x="78" y="116"/>
                  </a:lnTo>
                  <a:lnTo>
                    <a:pt x="78" y="116"/>
                  </a:lnTo>
                  <a:lnTo>
                    <a:pt x="78" y="117"/>
                  </a:lnTo>
                  <a:lnTo>
                    <a:pt x="78" y="117"/>
                  </a:lnTo>
                  <a:lnTo>
                    <a:pt x="78" y="118"/>
                  </a:lnTo>
                  <a:lnTo>
                    <a:pt x="77" y="118"/>
                  </a:lnTo>
                  <a:lnTo>
                    <a:pt x="77" y="118"/>
                  </a:lnTo>
                  <a:lnTo>
                    <a:pt x="78" y="118"/>
                  </a:lnTo>
                  <a:lnTo>
                    <a:pt x="78" y="119"/>
                  </a:lnTo>
                  <a:lnTo>
                    <a:pt x="77" y="119"/>
                  </a:lnTo>
                  <a:lnTo>
                    <a:pt x="78" y="120"/>
                  </a:lnTo>
                  <a:lnTo>
                    <a:pt x="78" y="121"/>
                  </a:lnTo>
                  <a:lnTo>
                    <a:pt x="78" y="121"/>
                  </a:lnTo>
                  <a:lnTo>
                    <a:pt x="79" y="121"/>
                  </a:lnTo>
                  <a:lnTo>
                    <a:pt x="79" y="121"/>
                  </a:lnTo>
                  <a:lnTo>
                    <a:pt x="80" y="121"/>
                  </a:lnTo>
                  <a:lnTo>
                    <a:pt x="80" y="121"/>
                  </a:lnTo>
                  <a:lnTo>
                    <a:pt x="80" y="122"/>
                  </a:lnTo>
                  <a:lnTo>
                    <a:pt x="81" y="122"/>
                  </a:lnTo>
                  <a:lnTo>
                    <a:pt x="81" y="122"/>
                  </a:lnTo>
                  <a:lnTo>
                    <a:pt x="82" y="121"/>
                  </a:lnTo>
                  <a:lnTo>
                    <a:pt x="82" y="121"/>
                  </a:lnTo>
                  <a:lnTo>
                    <a:pt x="83" y="121"/>
                  </a:lnTo>
                  <a:lnTo>
                    <a:pt x="83" y="121"/>
                  </a:lnTo>
                  <a:lnTo>
                    <a:pt x="83" y="121"/>
                  </a:lnTo>
                  <a:lnTo>
                    <a:pt x="83" y="121"/>
                  </a:lnTo>
                  <a:lnTo>
                    <a:pt x="84" y="121"/>
                  </a:lnTo>
                  <a:lnTo>
                    <a:pt x="84" y="121"/>
                  </a:lnTo>
                  <a:lnTo>
                    <a:pt x="84" y="122"/>
                  </a:lnTo>
                  <a:lnTo>
                    <a:pt x="84" y="122"/>
                  </a:lnTo>
                  <a:lnTo>
                    <a:pt x="84" y="122"/>
                  </a:lnTo>
                  <a:lnTo>
                    <a:pt x="84" y="123"/>
                  </a:lnTo>
                  <a:lnTo>
                    <a:pt x="84" y="124"/>
                  </a:lnTo>
                  <a:lnTo>
                    <a:pt x="84" y="124"/>
                  </a:lnTo>
                  <a:lnTo>
                    <a:pt x="84" y="124"/>
                  </a:lnTo>
                  <a:lnTo>
                    <a:pt x="84" y="125"/>
                  </a:lnTo>
                  <a:lnTo>
                    <a:pt x="84" y="126"/>
                  </a:lnTo>
                  <a:lnTo>
                    <a:pt x="83" y="126"/>
                  </a:lnTo>
                  <a:lnTo>
                    <a:pt x="83" y="126"/>
                  </a:lnTo>
                  <a:lnTo>
                    <a:pt x="84" y="127"/>
                  </a:lnTo>
                  <a:lnTo>
                    <a:pt x="83" y="127"/>
                  </a:lnTo>
                  <a:lnTo>
                    <a:pt x="83" y="127"/>
                  </a:lnTo>
                  <a:lnTo>
                    <a:pt x="84" y="128"/>
                  </a:lnTo>
                  <a:lnTo>
                    <a:pt x="84" y="128"/>
                  </a:lnTo>
                  <a:lnTo>
                    <a:pt x="84" y="129"/>
                  </a:lnTo>
                  <a:lnTo>
                    <a:pt x="84" y="129"/>
                  </a:lnTo>
                  <a:lnTo>
                    <a:pt x="85" y="130"/>
                  </a:lnTo>
                  <a:lnTo>
                    <a:pt x="86" y="130"/>
                  </a:lnTo>
                  <a:lnTo>
                    <a:pt x="86" y="130"/>
                  </a:lnTo>
                  <a:lnTo>
                    <a:pt x="87" y="129"/>
                  </a:lnTo>
                  <a:lnTo>
                    <a:pt x="87" y="129"/>
                  </a:lnTo>
                  <a:lnTo>
                    <a:pt x="88" y="128"/>
                  </a:lnTo>
                  <a:lnTo>
                    <a:pt x="88" y="129"/>
                  </a:lnTo>
                  <a:lnTo>
                    <a:pt x="89" y="129"/>
                  </a:lnTo>
                  <a:lnTo>
                    <a:pt x="90" y="129"/>
                  </a:lnTo>
                  <a:lnTo>
                    <a:pt x="90" y="129"/>
                  </a:lnTo>
                  <a:lnTo>
                    <a:pt x="90" y="129"/>
                  </a:lnTo>
                  <a:lnTo>
                    <a:pt x="90" y="130"/>
                  </a:lnTo>
                  <a:lnTo>
                    <a:pt x="90" y="130"/>
                  </a:lnTo>
                  <a:lnTo>
                    <a:pt x="90" y="130"/>
                  </a:lnTo>
                  <a:lnTo>
                    <a:pt x="90" y="131"/>
                  </a:lnTo>
                  <a:lnTo>
                    <a:pt x="90" y="131"/>
                  </a:lnTo>
                  <a:lnTo>
                    <a:pt x="90" y="131"/>
                  </a:lnTo>
                  <a:lnTo>
                    <a:pt x="90" y="132"/>
                  </a:lnTo>
                  <a:lnTo>
                    <a:pt x="90" y="132"/>
                  </a:lnTo>
                  <a:lnTo>
                    <a:pt x="90" y="133"/>
                  </a:lnTo>
                  <a:lnTo>
                    <a:pt x="90" y="133"/>
                  </a:lnTo>
                  <a:lnTo>
                    <a:pt x="89" y="133"/>
                  </a:lnTo>
                  <a:lnTo>
                    <a:pt x="89" y="133"/>
                  </a:lnTo>
                  <a:lnTo>
                    <a:pt x="89" y="133"/>
                  </a:lnTo>
                  <a:lnTo>
                    <a:pt x="89" y="133"/>
                  </a:lnTo>
                  <a:lnTo>
                    <a:pt x="89" y="134"/>
                  </a:lnTo>
                  <a:lnTo>
                    <a:pt x="89" y="134"/>
                  </a:lnTo>
                  <a:lnTo>
                    <a:pt x="89" y="134"/>
                  </a:lnTo>
                  <a:lnTo>
                    <a:pt x="89" y="135"/>
                  </a:lnTo>
                  <a:lnTo>
                    <a:pt x="89" y="135"/>
                  </a:lnTo>
                  <a:lnTo>
                    <a:pt x="89" y="136"/>
                  </a:lnTo>
                  <a:lnTo>
                    <a:pt x="90" y="136"/>
                  </a:lnTo>
                  <a:lnTo>
                    <a:pt x="90" y="136"/>
                  </a:lnTo>
                  <a:lnTo>
                    <a:pt x="90" y="136"/>
                  </a:lnTo>
                  <a:lnTo>
                    <a:pt x="90" y="136"/>
                  </a:lnTo>
                  <a:lnTo>
                    <a:pt x="91" y="136"/>
                  </a:lnTo>
                  <a:lnTo>
                    <a:pt x="91" y="136"/>
                  </a:lnTo>
                  <a:lnTo>
                    <a:pt x="92" y="136"/>
                  </a:lnTo>
                  <a:lnTo>
                    <a:pt x="92" y="136"/>
                  </a:lnTo>
                  <a:lnTo>
                    <a:pt x="93" y="136"/>
                  </a:lnTo>
                  <a:lnTo>
                    <a:pt x="94" y="136"/>
                  </a:lnTo>
                  <a:lnTo>
                    <a:pt x="94" y="136"/>
                  </a:lnTo>
                  <a:lnTo>
                    <a:pt x="95" y="136"/>
                  </a:lnTo>
                  <a:lnTo>
                    <a:pt x="95" y="136"/>
                  </a:lnTo>
                  <a:lnTo>
                    <a:pt x="95" y="136"/>
                  </a:lnTo>
                  <a:lnTo>
                    <a:pt x="95" y="137"/>
                  </a:lnTo>
                  <a:lnTo>
                    <a:pt x="96" y="137"/>
                  </a:lnTo>
                  <a:lnTo>
                    <a:pt x="96" y="137"/>
                  </a:lnTo>
                  <a:lnTo>
                    <a:pt x="95" y="138"/>
                  </a:lnTo>
                  <a:lnTo>
                    <a:pt x="95" y="138"/>
                  </a:lnTo>
                  <a:lnTo>
                    <a:pt x="96" y="139"/>
                  </a:lnTo>
                  <a:lnTo>
                    <a:pt x="95" y="139"/>
                  </a:lnTo>
                  <a:lnTo>
                    <a:pt x="95" y="140"/>
                  </a:lnTo>
                  <a:lnTo>
                    <a:pt x="95" y="141"/>
                  </a:lnTo>
                  <a:lnTo>
                    <a:pt x="94" y="141"/>
                  </a:lnTo>
                  <a:lnTo>
                    <a:pt x="95" y="141"/>
                  </a:lnTo>
                  <a:lnTo>
                    <a:pt x="95" y="141"/>
                  </a:lnTo>
                  <a:lnTo>
                    <a:pt x="94" y="142"/>
                  </a:lnTo>
                  <a:lnTo>
                    <a:pt x="95" y="142"/>
                  </a:lnTo>
                  <a:lnTo>
                    <a:pt x="94" y="143"/>
                  </a:lnTo>
                  <a:lnTo>
                    <a:pt x="95" y="143"/>
                  </a:lnTo>
                  <a:lnTo>
                    <a:pt x="95" y="144"/>
                  </a:lnTo>
                  <a:lnTo>
                    <a:pt x="96" y="144"/>
                  </a:lnTo>
                  <a:lnTo>
                    <a:pt x="96" y="144"/>
                  </a:lnTo>
                  <a:lnTo>
                    <a:pt x="97" y="144"/>
                  </a:lnTo>
                  <a:lnTo>
                    <a:pt x="97" y="144"/>
                  </a:lnTo>
                  <a:lnTo>
                    <a:pt x="97" y="144"/>
                  </a:lnTo>
                  <a:lnTo>
                    <a:pt x="98" y="144"/>
                  </a:lnTo>
                  <a:lnTo>
                    <a:pt x="98" y="144"/>
                  </a:lnTo>
                  <a:lnTo>
                    <a:pt x="98" y="144"/>
                  </a:lnTo>
                  <a:lnTo>
                    <a:pt x="99" y="143"/>
                  </a:lnTo>
                  <a:lnTo>
                    <a:pt x="100" y="143"/>
                  </a:lnTo>
                  <a:lnTo>
                    <a:pt x="100" y="143"/>
                  </a:lnTo>
                  <a:lnTo>
                    <a:pt x="100" y="143"/>
                  </a:lnTo>
                  <a:lnTo>
                    <a:pt x="101" y="143"/>
                  </a:lnTo>
                  <a:lnTo>
                    <a:pt x="101" y="143"/>
                  </a:lnTo>
                  <a:lnTo>
                    <a:pt x="101" y="144"/>
                  </a:lnTo>
                  <a:lnTo>
                    <a:pt x="101" y="143"/>
                  </a:lnTo>
                  <a:lnTo>
                    <a:pt x="101" y="143"/>
                  </a:lnTo>
                  <a:lnTo>
                    <a:pt x="102" y="144"/>
                  </a:lnTo>
                  <a:lnTo>
                    <a:pt x="101" y="145"/>
                  </a:lnTo>
                  <a:lnTo>
                    <a:pt x="101" y="145"/>
                  </a:lnTo>
                  <a:lnTo>
                    <a:pt x="101" y="146"/>
                  </a:lnTo>
                  <a:lnTo>
                    <a:pt x="101" y="147"/>
                  </a:lnTo>
                  <a:lnTo>
                    <a:pt x="101" y="147"/>
                  </a:lnTo>
                  <a:lnTo>
                    <a:pt x="100" y="148"/>
                  </a:lnTo>
                  <a:lnTo>
                    <a:pt x="100" y="148"/>
                  </a:lnTo>
                  <a:lnTo>
                    <a:pt x="101" y="148"/>
                  </a:lnTo>
                  <a:lnTo>
                    <a:pt x="100" y="149"/>
                  </a:lnTo>
                  <a:lnTo>
                    <a:pt x="100" y="149"/>
                  </a:lnTo>
                  <a:lnTo>
                    <a:pt x="100" y="150"/>
                  </a:lnTo>
                  <a:lnTo>
                    <a:pt x="100" y="150"/>
                  </a:lnTo>
                  <a:lnTo>
                    <a:pt x="100" y="150"/>
                  </a:lnTo>
                  <a:lnTo>
                    <a:pt x="101" y="150"/>
                  </a:lnTo>
                  <a:lnTo>
                    <a:pt x="101" y="151"/>
                  </a:lnTo>
                  <a:lnTo>
                    <a:pt x="102" y="151"/>
                  </a:lnTo>
                  <a:lnTo>
                    <a:pt x="103" y="151"/>
                  </a:lnTo>
                  <a:lnTo>
                    <a:pt x="103" y="151"/>
                  </a:lnTo>
                  <a:lnTo>
                    <a:pt x="103" y="152"/>
                  </a:lnTo>
                  <a:lnTo>
                    <a:pt x="103" y="152"/>
                  </a:lnTo>
                  <a:lnTo>
                    <a:pt x="104" y="151"/>
                  </a:lnTo>
                  <a:lnTo>
                    <a:pt x="104" y="151"/>
                  </a:lnTo>
                  <a:lnTo>
                    <a:pt x="104" y="151"/>
                  </a:lnTo>
                  <a:lnTo>
                    <a:pt x="105" y="151"/>
                  </a:lnTo>
                  <a:lnTo>
                    <a:pt x="106" y="151"/>
                  </a:lnTo>
                  <a:lnTo>
                    <a:pt x="106" y="151"/>
                  </a:lnTo>
                  <a:lnTo>
                    <a:pt x="106" y="151"/>
                  </a:lnTo>
                  <a:lnTo>
                    <a:pt x="107" y="152"/>
                  </a:lnTo>
                  <a:lnTo>
                    <a:pt x="107" y="152"/>
                  </a:lnTo>
                  <a:lnTo>
                    <a:pt x="107" y="152"/>
                  </a:lnTo>
                  <a:lnTo>
                    <a:pt x="107" y="152"/>
                  </a:lnTo>
                  <a:lnTo>
                    <a:pt x="107" y="152"/>
                  </a:lnTo>
                  <a:lnTo>
                    <a:pt x="107" y="153"/>
                  </a:lnTo>
                  <a:lnTo>
                    <a:pt x="108" y="153"/>
                  </a:lnTo>
                  <a:lnTo>
                    <a:pt x="107" y="153"/>
                  </a:lnTo>
                  <a:lnTo>
                    <a:pt x="107" y="154"/>
                  </a:lnTo>
                  <a:lnTo>
                    <a:pt x="107" y="154"/>
                  </a:lnTo>
                  <a:lnTo>
                    <a:pt x="106" y="154"/>
                  </a:lnTo>
                  <a:lnTo>
                    <a:pt x="106" y="154"/>
                  </a:lnTo>
                  <a:lnTo>
                    <a:pt x="106" y="155"/>
                  </a:lnTo>
                  <a:lnTo>
                    <a:pt x="106" y="155"/>
                  </a:lnTo>
                  <a:lnTo>
                    <a:pt x="106" y="155"/>
                  </a:lnTo>
                  <a:lnTo>
                    <a:pt x="106" y="155"/>
                  </a:lnTo>
                  <a:lnTo>
                    <a:pt x="106" y="156"/>
                  </a:lnTo>
                  <a:lnTo>
                    <a:pt x="105" y="156"/>
                  </a:lnTo>
                  <a:lnTo>
                    <a:pt x="105" y="156"/>
                  </a:lnTo>
                  <a:lnTo>
                    <a:pt x="105" y="156"/>
                  </a:lnTo>
                  <a:lnTo>
                    <a:pt x="105" y="157"/>
                  </a:lnTo>
                  <a:lnTo>
                    <a:pt x="105" y="158"/>
                  </a:lnTo>
                  <a:lnTo>
                    <a:pt x="106" y="158"/>
                  </a:lnTo>
                  <a:lnTo>
                    <a:pt x="106" y="159"/>
                  </a:lnTo>
                  <a:lnTo>
                    <a:pt x="107" y="159"/>
                  </a:lnTo>
                  <a:lnTo>
                    <a:pt x="108" y="159"/>
                  </a:lnTo>
                  <a:lnTo>
                    <a:pt x="109" y="159"/>
                  </a:lnTo>
                  <a:lnTo>
                    <a:pt x="109" y="159"/>
                  </a:lnTo>
                  <a:lnTo>
                    <a:pt x="109" y="159"/>
                  </a:lnTo>
                  <a:lnTo>
                    <a:pt x="110" y="159"/>
                  </a:lnTo>
                  <a:lnTo>
                    <a:pt x="111" y="159"/>
                  </a:lnTo>
                  <a:lnTo>
                    <a:pt x="111" y="159"/>
                  </a:lnTo>
                  <a:lnTo>
                    <a:pt x="112" y="159"/>
                  </a:lnTo>
                  <a:lnTo>
                    <a:pt x="112" y="159"/>
                  </a:lnTo>
                  <a:lnTo>
                    <a:pt x="112" y="159"/>
                  </a:lnTo>
                  <a:lnTo>
                    <a:pt x="112" y="160"/>
                  </a:lnTo>
                  <a:lnTo>
                    <a:pt x="112" y="160"/>
                  </a:lnTo>
                  <a:lnTo>
                    <a:pt x="112" y="160"/>
                  </a:lnTo>
                  <a:lnTo>
                    <a:pt x="112" y="161"/>
                  </a:lnTo>
                  <a:lnTo>
                    <a:pt x="112" y="161"/>
                  </a:lnTo>
                  <a:lnTo>
                    <a:pt x="112" y="161"/>
                  </a:lnTo>
                  <a:lnTo>
                    <a:pt x="111" y="162"/>
                  </a:lnTo>
                  <a:lnTo>
                    <a:pt x="112" y="163"/>
                  </a:lnTo>
                  <a:lnTo>
                    <a:pt x="111" y="162"/>
                  </a:lnTo>
                  <a:lnTo>
                    <a:pt x="111" y="163"/>
                  </a:lnTo>
                  <a:lnTo>
                    <a:pt x="112" y="164"/>
                  </a:lnTo>
                  <a:lnTo>
                    <a:pt x="112" y="165"/>
                  </a:lnTo>
                  <a:lnTo>
                    <a:pt x="113" y="165"/>
                  </a:lnTo>
                  <a:lnTo>
                    <a:pt x="113" y="165"/>
                  </a:lnTo>
                  <a:lnTo>
                    <a:pt x="114" y="165"/>
                  </a:lnTo>
                  <a:lnTo>
                    <a:pt x="114" y="165"/>
                  </a:lnTo>
                  <a:lnTo>
                    <a:pt x="115" y="165"/>
                  </a:lnTo>
                  <a:lnTo>
                    <a:pt x="115" y="165"/>
                  </a:lnTo>
                  <a:lnTo>
                    <a:pt x="117" y="165"/>
                  </a:lnTo>
                  <a:lnTo>
                    <a:pt x="117" y="164"/>
                  </a:lnTo>
                  <a:lnTo>
                    <a:pt x="118" y="164"/>
                  </a:lnTo>
                  <a:lnTo>
                    <a:pt x="118" y="164"/>
                  </a:lnTo>
                  <a:lnTo>
                    <a:pt x="119" y="164"/>
                  </a:lnTo>
                  <a:lnTo>
                    <a:pt x="120" y="164"/>
                  </a:lnTo>
                  <a:lnTo>
                    <a:pt x="120" y="164"/>
                  </a:lnTo>
                  <a:lnTo>
                    <a:pt x="120" y="165"/>
                  </a:lnTo>
                  <a:lnTo>
                    <a:pt x="120" y="166"/>
                  </a:lnTo>
                  <a:lnTo>
                    <a:pt x="120" y="166"/>
                  </a:lnTo>
                  <a:lnTo>
                    <a:pt x="120" y="167"/>
                  </a:lnTo>
                  <a:lnTo>
                    <a:pt x="120" y="167"/>
                  </a:lnTo>
                  <a:lnTo>
                    <a:pt x="120" y="167"/>
                  </a:lnTo>
                  <a:lnTo>
                    <a:pt x="121" y="168"/>
                  </a:lnTo>
                  <a:lnTo>
                    <a:pt x="121" y="168"/>
                  </a:lnTo>
                  <a:lnTo>
                    <a:pt x="121" y="168"/>
                  </a:lnTo>
                  <a:lnTo>
                    <a:pt x="122" y="169"/>
                  </a:lnTo>
                  <a:lnTo>
                    <a:pt x="122" y="168"/>
                  </a:lnTo>
                  <a:lnTo>
                    <a:pt x="122" y="168"/>
                  </a:lnTo>
                  <a:lnTo>
                    <a:pt x="124" y="168"/>
                  </a:lnTo>
                  <a:lnTo>
                    <a:pt x="124" y="168"/>
                  </a:lnTo>
                  <a:lnTo>
                    <a:pt x="124" y="168"/>
                  </a:lnTo>
                  <a:lnTo>
                    <a:pt x="125" y="168"/>
                  </a:lnTo>
                  <a:lnTo>
                    <a:pt x="126" y="168"/>
                  </a:lnTo>
                  <a:lnTo>
                    <a:pt x="126" y="167"/>
                  </a:lnTo>
                  <a:lnTo>
                    <a:pt x="126" y="167"/>
                  </a:lnTo>
                  <a:lnTo>
                    <a:pt x="126" y="168"/>
                  </a:lnTo>
                  <a:lnTo>
                    <a:pt x="127" y="168"/>
                  </a:lnTo>
                  <a:lnTo>
                    <a:pt x="128" y="168"/>
                  </a:lnTo>
                  <a:lnTo>
                    <a:pt x="128" y="168"/>
                  </a:lnTo>
                  <a:lnTo>
                    <a:pt x="129" y="168"/>
                  </a:lnTo>
                  <a:lnTo>
                    <a:pt x="129" y="168"/>
                  </a:lnTo>
                  <a:lnTo>
                    <a:pt x="129" y="169"/>
                  </a:lnTo>
                  <a:lnTo>
                    <a:pt x="129" y="169"/>
                  </a:lnTo>
                  <a:lnTo>
                    <a:pt x="129" y="170"/>
                  </a:lnTo>
                  <a:lnTo>
                    <a:pt x="129" y="170"/>
                  </a:lnTo>
                  <a:lnTo>
                    <a:pt x="129" y="171"/>
                  </a:lnTo>
                  <a:lnTo>
                    <a:pt x="129" y="171"/>
                  </a:lnTo>
                  <a:lnTo>
                    <a:pt x="129" y="171"/>
                  </a:lnTo>
                  <a:lnTo>
                    <a:pt x="129" y="171"/>
                  </a:lnTo>
                  <a:lnTo>
                    <a:pt x="129" y="172"/>
                  </a:lnTo>
                  <a:lnTo>
                    <a:pt x="129" y="172"/>
                  </a:lnTo>
                  <a:lnTo>
                    <a:pt x="129" y="173"/>
                  </a:lnTo>
                  <a:lnTo>
                    <a:pt x="129" y="173"/>
                  </a:lnTo>
                  <a:lnTo>
                    <a:pt x="130" y="173"/>
                  </a:lnTo>
                  <a:lnTo>
                    <a:pt x="130" y="173"/>
                  </a:lnTo>
                  <a:lnTo>
                    <a:pt x="130" y="173"/>
                  </a:lnTo>
                  <a:lnTo>
                    <a:pt x="131" y="173"/>
                  </a:lnTo>
                  <a:lnTo>
                    <a:pt x="132" y="173"/>
                  </a:lnTo>
                  <a:lnTo>
                    <a:pt x="133" y="173"/>
                  </a:lnTo>
                  <a:lnTo>
                    <a:pt x="133" y="173"/>
                  </a:lnTo>
                  <a:lnTo>
                    <a:pt x="133" y="173"/>
                  </a:lnTo>
                  <a:lnTo>
                    <a:pt x="135" y="173"/>
                  </a:lnTo>
                  <a:lnTo>
                    <a:pt x="135" y="173"/>
                  </a:lnTo>
                  <a:lnTo>
                    <a:pt x="135" y="172"/>
                  </a:lnTo>
                  <a:lnTo>
                    <a:pt x="136" y="173"/>
                  </a:lnTo>
                  <a:lnTo>
                    <a:pt x="136" y="173"/>
                  </a:lnTo>
                  <a:lnTo>
                    <a:pt x="136" y="173"/>
                  </a:lnTo>
                  <a:lnTo>
                    <a:pt x="136" y="172"/>
                  </a:lnTo>
                  <a:lnTo>
                    <a:pt x="136" y="171"/>
                  </a:lnTo>
                  <a:lnTo>
                    <a:pt x="137" y="171"/>
                  </a:lnTo>
                  <a:lnTo>
                    <a:pt x="137" y="171"/>
                  </a:lnTo>
                  <a:lnTo>
                    <a:pt x="137" y="170"/>
                  </a:lnTo>
                  <a:lnTo>
                    <a:pt x="137" y="170"/>
                  </a:lnTo>
                  <a:lnTo>
                    <a:pt x="138" y="169"/>
                  </a:lnTo>
                  <a:lnTo>
                    <a:pt x="138" y="168"/>
                  </a:lnTo>
                  <a:lnTo>
                    <a:pt x="138" y="167"/>
                  </a:lnTo>
                  <a:lnTo>
                    <a:pt x="138" y="167"/>
                  </a:lnTo>
                  <a:lnTo>
                    <a:pt x="138" y="166"/>
                  </a:lnTo>
                  <a:lnTo>
                    <a:pt x="138" y="166"/>
                  </a:lnTo>
                  <a:lnTo>
                    <a:pt x="138" y="165"/>
                  </a:lnTo>
                  <a:lnTo>
                    <a:pt x="138" y="165"/>
                  </a:lnTo>
                  <a:lnTo>
                    <a:pt x="138" y="164"/>
                  </a:lnTo>
                  <a:lnTo>
                    <a:pt x="138" y="163"/>
                  </a:lnTo>
                  <a:lnTo>
                    <a:pt x="138" y="163"/>
                  </a:lnTo>
                  <a:lnTo>
                    <a:pt x="138" y="162"/>
                  </a:lnTo>
                  <a:lnTo>
                    <a:pt x="138" y="162"/>
                  </a:lnTo>
                  <a:lnTo>
                    <a:pt x="138" y="162"/>
                  </a:lnTo>
                  <a:lnTo>
                    <a:pt x="137" y="162"/>
                  </a:lnTo>
                  <a:lnTo>
                    <a:pt x="136" y="162"/>
                  </a:lnTo>
                  <a:lnTo>
                    <a:pt x="136" y="161"/>
                  </a:lnTo>
                  <a:lnTo>
                    <a:pt x="136" y="161"/>
                  </a:lnTo>
                  <a:lnTo>
                    <a:pt x="135" y="161"/>
                  </a:lnTo>
                  <a:lnTo>
                    <a:pt x="135" y="161"/>
                  </a:lnTo>
                  <a:lnTo>
                    <a:pt x="135" y="160"/>
                  </a:lnTo>
                  <a:lnTo>
                    <a:pt x="135" y="159"/>
                  </a:lnTo>
                  <a:lnTo>
                    <a:pt x="135" y="159"/>
                  </a:lnTo>
                  <a:lnTo>
                    <a:pt x="135" y="158"/>
                  </a:lnTo>
                  <a:lnTo>
                    <a:pt x="135" y="158"/>
                  </a:lnTo>
                  <a:lnTo>
                    <a:pt x="135" y="157"/>
                  </a:lnTo>
                  <a:lnTo>
                    <a:pt x="135" y="156"/>
                  </a:lnTo>
                  <a:lnTo>
                    <a:pt x="135" y="156"/>
                  </a:lnTo>
                  <a:lnTo>
                    <a:pt x="136" y="155"/>
                  </a:lnTo>
                  <a:lnTo>
                    <a:pt x="136" y="154"/>
                  </a:lnTo>
                  <a:lnTo>
                    <a:pt x="136" y="154"/>
                  </a:lnTo>
                  <a:lnTo>
                    <a:pt x="136" y="153"/>
                  </a:lnTo>
                  <a:lnTo>
                    <a:pt x="136" y="152"/>
                  </a:lnTo>
                  <a:lnTo>
                    <a:pt x="137" y="152"/>
                  </a:lnTo>
                  <a:lnTo>
                    <a:pt x="136" y="151"/>
                  </a:lnTo>
                  <a:lnTo>
                    <a:pt x="136" y="151"/>
                  </a:lnTo>
                  <a:lnTo>
                    <a:pt x="136" y="150"/>
                  </a:lnTo>
                  <a:lnTo>
                    <a:pt x="136" y="150"/>
                  </a:lnTo>
                  <a:lnTo>
                    <a:pt x="136" y="150"/>
                  </a:lnTo>
                  <a:lnTo>
                    <a:pt x="136" y="150"/>
                  </a:lnTo>
                  <a:lnTo>
                    <a:pt x="136" y="150"/>
                  </a:lnTo>
                  <a:lnTo>
                    <a:pt x="136" y="149"/>
                  </a:lnTo>
                  <a:lnTo>
                    <a:pt x="135" y="149"/>
                  </a:lnTo>
                  <a:lnTo>
                    <a:pt x="135" y="149"/>
                  </a:lnTo>
                  <a:lnTo>
                    <a:pt x="134" y="148"/>
                  </a:lnTo>
                  <a:lnTo>
                    <a:pt x="134" y="147"/>
                  </a:lnTo>
                  <a:lnTo>
                    <a:pt x="133" y="147"/>
                  </a:lnTo>
                  <a:lnTo>
                    <a:pt x="134" y="146"/>
                  </a:lnTo>
                  <a:lnTo>
                    <a:pt x="133" y="145"/>
                  </a:lnTo>
                  <a:lnTo>
                    <a:pt x="133" y="144"/>
                  </a:lnTo>
                  <a:lnTo>
                    <a:pt x="133" y="144"/>
                  </a:lnTo>
                  <a:lnTo>
                    <a:pt x="133" y="143"/>
                  </a:lnTo>
                  <a:lnTo>
                    <a:pt x="134" y="142"/>
                  </a:lnTo>
                  <a:lnTo>
                    <a:pt x="133" y="142"/>
                  </a:lnTo>
                  <a:lnTo>
                    <a:pt x="133" y="141"/>
                  </a:lnTo>
                  <a:lnTo>
                    <a:pt x="132" y="142"/>
                  </a:lnTo>
                  <a:lnTo>
                    <a:pt x="131" y="141"/>
                  </a:lnTo>
                  <a:lnTo>
                    <a:pt x="130" y="141"/>
                  </a:lnTo>
                  <a:lnTo>
                    <a:pt x="130" y="141"/>
                  </a:lnTo>
                  <a:lnTo>
                    <a:pt x="129" y="141"/>
                  </a:lnTo>
                  <a:lnTo>
                    <a:pt x="129" y="141"/>
                  </a:lnTo>
                  <a:lnTo>
                    <a:pt x="129" y="141"/>
                  </a:lnTo>
                  <a:lnTo>
                    <a:pt x="129" y="140"/>
                  </a:lnTo>
                  <a:lnTo>
                    <a:pt x="128" y="140"/>
                  </a:lnTo>
                  <a:lnTo>
                    <a:pt x="128" y="139"/>
                  </a:lnTo>
                  <a:lnTo>
                    <a:pt x="128" y="139"/>
                  </a:lnTo>
                  <a:lnTo>
                    <a:pt x="129" y="139"/>
                  </a:lnTo>
                  <a:lnTo>
                    <a:pt x="128" y="138"/>
                  </a:lnTo>
                  <a:lnTo>
                    <a:pt x="128" y="138"/>
                  </a:lnTo>
                  <a:lnTo>
                    <a:pt x="128" y="138"/>
                  </a:lnTo>
                  <a:lnTo>
                    <a:pt x="129" y="137"/>
                  </a:lnTo>
                  <a:lnTo>
                    <a:pt x="129" y="137"/>
                  </a:lnTo>
                  <a:lnTo>
                    <a:pt x="129" y="136"/>
                  </a:lnTo>
                  <a:lnTo>
                    <a:pt x="129" y="136"/>
                  </a:lnTo>
                  <a:lnTo>
                    <a:pt x="130" y="136"/>
                  </a:lnTo>
                  <a:lnTo>
                    <a:pt x="129" y="135"/>
                  </a:lnTo>
                  <a:lnTo>
                    <a:pt x="130" y="135"/>
                  </a:lnTo>
                  <a:lnTo>
                    <a:pt x="130" y="135"/>
                  </a:lnTo>
                  <a:lnTo>
                    <a:pt x="130" y="134"/>
                  </a:lnTo>
                  <a:lnTo>
                    <a:pt x="129" y="134"/>
                  </a:lnTo>
                  <a:lnTo>
                    <a:pt x="129" y="134"/>
                  </a:lnTo>
                  <a:lnTo>
                    <a:pt x="129" y="134"/>
                  </a:lnTo>
                  <a:lnTo>
                    <a:pt x="129" y="134"/>
                  </a:lnTo>
                  <a:lnTo>
                    <a:pt x="129" y="133"/>
                  </a:lnTo>
                  <a:lnTo>
                    <a:pt x="128" y="133"/>
                  </a:lnTo>
                  <a:lnTo>
                    <a:pt x="128" y="133"/>
                  </a:lnTo>
                  <a:lnTo>
                    <a:pt x="127" y="133"/>
                  </a:lnTo>
                  <a:lnTo>
                    <a:pt x="127" y="133"/>
                  </a:lnTo>
                  <a:lnTo>
                    <a:pt x="127" y="133"/>
                  </a:lnTo>
                  <a:lnTo>
                    <a:pt x="126" y="134"/>
                  </a:lnTo>
                  <a:lnTo>
                    <a:pt x="126" y="133"/>
                  </a:lnTo>
                  <a:lnTo>
                    <a:pt x="125" y="133"/>
                  </a:lnTo>
                  <a:lnTo>
                    <a:pt x="125" y="134"/>
                  </a:lnTo>
                  <a:lnTo>
                    <a:pt x="124" y="133"/>
                  </a:lnTo>
                  <a:lnTo>
                    <a:pt x="124" y="133"/>
                  </a:lnTo>
                  <a:lnTo>
                    <a:pt x="123" y="133"/>
                  </a:lnTo>
                  <a:lnTo>
                    <a:pt x="123" y="133"/>
                  </a:lnTo>
                  <a:lnTo>
                    <a:pt x="123" y="133"/>
                  </a:lnTo>
                  <a:lnTo>
                    <a:pt x="123" y="132"/>
                  </a:lnTo>
                  <a:lnTo>
                    <a:pt x="123" y="132"/>
                  </a:lnTo>
                  <a:lnTo>
                    <a:pt x="123" y="131"/>
                  </a:lnTo>
                  <a:lnTo>
                    <a:pt x="123" y="130"/>
                  </a:lnTo>
                  <a:lnTo>
                    <a:pt x="123" y="130"/>
                  </a:lnTo>
                  <a:lnTo>
                    <a:pt x="123" y="129"/>
                  </a:lnTo>
                  <a:lnTo>
                    <a:pt x="123" y="129"/>
                  </a:lnTo>
                  <a:lnTo>
                    <a:pt x="123" y="129"/>
                  </a:lnTo>
                  <a:lnTo>
                    <a:pt x="124" y="128"/>
                  </a:lnTo>
                  <a:lnTo>
                    <a:pt x="124" y="127"/>
                  </a:lnTo>
                  <a:lnTo>
                    <a:pt x="124" y="127"/>
                  </a:lnTo>
                  <a:lnTo>
                    <a:pt x="123" y="126"/>
                  </a:lnTo>
                  <a:lnTo>
                    <a:pt x="123" y="126"/>
                  </a:lnTo>
                  <a:lnTo>
                    <a:pt x="122" y="125"/>
                  </a:lnTo>
                  <a:lnTo>
                    <a:pt x="122" y="125"/>
                  </a:lnTo>
                  <a:lnTo>
                    <a:pt x="122" y="125"/>
                  </a:lnTo>
                  <a:lnTo>
                    <a:pt x="122" y="125"/>
                  </a:lnTo>
                  <a:lnTo>
                    <a:pt x="121" y="125"/>
                  </a:lnTo>
                  <a:lnTo>
                    <a:pt x="121" y="125"/>
                  </a:lnTo>
                  <a:lnTo>
                    <a:pt x="121" y="126"/>
                  </a:lnTo>
                  <a:lnTo>
                    <a:pt x="120" y="125"/>
                  </a:lnTo>
                  <a:lnTo>
                    <a:pt x="119" y="126"/>
                  </a:lnTo>
                  <a:lnTo>
                    <a:pt x="119" y="126"/>
                  </a:lnTo>
                  <a:lnTo>
                    <a:pt x="119" y="126"/>
                  </a:lnTo>
                  <a:lnTo>
                    <a:pt x="118" y="126"/>
                  </a:lnTo>
                  <a:lnTo>
                    <a:pt x="118" y="126"/>
                  </a:lnTo>
                  <a:lnTo>
                    <a:pt x="117" y="125"/>
                  </a:lnTo>
                  <a:lnTo>
                    <a:pt x="117" y="125"/>
                  </a:lnTo>
                  <a:lnTo>
                    <a:pt x="117" y="125"/>
                  </a:lnTo>
                  <a:lnTo>
                    <a:pt x="117" y="124"/>
                  </a:lnTo>
                  <a:lnTo>
                    <a:pt x="117" y="124"/>
                  </a:lnTo>
                  <a:lnTo>
                    <a:pt x="117" y="123"/>
                  </a:lnTo>
                  <a:lnTo>
                    <a:pt x="117" y="123"/>
                  </a:lnTo>
                  <a:lnTo>
                    <a:pt x="117" y="122"/>
                  </a:lnTo>
                  <a:lnTo>
                    <a:pt x="117" y="122"/>
                  </a:lnTo>
                  <a:lnTo>
                    <a:pt x="117" y="121"/>
                  </a:lnTo>
                  <a:lnTo>
                    <a:pt x="118" y="121"/>
                  </a:lnTo>
                  <a:lnTo>
                    <a:pt x="118" y="120"/>
                  </a:lnTo>
                  <a:lnTo>
                    <a:pt x="118" y="119"/>
                  </a:lnTo>
                  <a:lnTo>
                    <a:pt x="118" y="119"/>
                  </a:lnTo>
                  <a:lnTo>
                    <a:pt x="118" y="119"/>
                  </a:lnTo>
                  <a:lnTo>
                    <a:pt x="119" y="119"/>
                  </a:lnTo>
                  <a:lnTo>
                    <a:pt x="118" y="119"/>
                  </a:lnTo>
                  <a:lnTo>
                    <a:pt x="118" y="118"/>
                  </a:lnTo>
                  <a:lnTo>
                    <a:pt x="118" y="118"/>
                  </a:lnTo>
                  <a:lnTo>
                    <a:pt x="117" y="117"/>
                  </a:lnTo>
                  <a:lnTo>
                    <a:pt x="117" y="117"/>
                  </a:lnTo>
                  <a:lnTo>
                    <a:pt x="116" y="118"/>
                  </a:lnTo>
                  <a:lnTo>
                    <a:pt x="115" y="118"/>
                  </a:lnTo>
                  <a:lnTo>
                    <a:pt x="115" y="118"/>
                  </a:lnTo>
                  <a:lnTo>
                    <a:pt x="114" y="118"/>
                  </a:lnTo>
                  <a:lnTo>
                    <a:pt x="114" y="118"/>
                  </a:lnTo>
                  <a:lnTo>
                    <a:pt x="114" y="118"/>
                  </a:lnTo>
                  <a:lnTo>
                    <a:pt x="113" y="118"/>
                  </a:lnTo>
                  <a:lnTo>
                    <a:pt x="112" y="118"/>
                  </a:lnTo>
                  <a:lnTo>
                    <a:pt x="112" y="118"/>
                  </a:lnTo>
                  <a:lnTo>
                    <a:pt x="112" y="117"/>
                  </a:lnTo>
                  <a:lnTo>
                    <a:pt x="112" y="117"/>
                  </a:lnTo>
                  <a:lnTo>
                    <a:pt x="112" y="116"/>
                  </a:lnTo>
                  <a:lnTo>
                    <a:pt x="112" y="116"/>
                  </a:lnTo>
                  <a:lnTo>
                    <a:pt x="111" y="116"/>
                  </a:lnTo>
                  <a:lnTo>
                    <a:pt x="112" y="115"/>
                  </a:lnTo>
                  <a:lnTo>
                    <a:pt x="112" y="115"/>
                  </a:lnTo>
                  <a:lnTo>
                    <a:pt x="112" y="114"/>
                  </a:lnTo>
                  <a:lnTo>
                    <a:pt x="112" y="114"/>
                  </a:lnTo>
                  <a:lnTo>
                    <a:pt x="112" y="114"/>
                  </a:lnTo>
                  <a:lnTo>
                    <a:pt x="112" y="114"/>
                  </a:lnTo>
                  <a:lnTo>
                    <a:pt x="112" y="113"/>
                  </a:lnTo>
                  <a:lnTo>
                    <a:pt x="112" y="112"/>
                  </a:lnTo>
                  <a:lnTo>
                    <a:pt x="113" y="112"/>
                  </a:lnTo>
                  <a:lnTo>
                    <a:pt x="113" y="112"/>
                  </a:lnTo>
                  <a:lnTo>
                    <a:pt x="112" y="111"/>
                  </a:lnTo>
                  <a:lnTo>
                    <a:pt x="112" y="111"/>
                  </a:lnTo>
                  <a:lnTo>
                    <a:pt x="112" y="111"/>
                  </a:lnTo>
                  <a:lnTo>
                    <a:pt x="111" y="110"/>
                  </a:lnTo>
                  <a:lnTo>
                    <a:pt x="111" y="110"/>
                  </a:lnTo>
                  <a:lnTo>
                    <a:pt x="110" y="110"/>
                  </a:lnTo>
                  <a:lnTo>
                    <a:pt x="109" y="110"/>
                  </a:lnTo>
                  <a:lnTo>
                    <a:pt x="109" y="110"/>
                  </a:lnTo>
                  <a:lnTo>
                    <a:pt x="109" y="110"/>
                  </a:lnTo>
                  <a:lnTo>
                    <a:pt x="108" y="110"/>
                  </a:lnTo>
                  <a:lnTo>
                    <a:pt x="108" y="110"/>
                  </a:lnTo>
                  <a:lnTo>
                    <a:pt x="107" y="110"/>
                  </a:lnTo>
                  <a:lnTo>
                    <a:pt x="107" y="110"/>
                  </a:lnTo>
                  <a:lnTo>
                    <a:pt x="107" y="110"/>
                  </a:lnTo>
                  <a:lnTo>
                    <a:pt x="107" y="110"/>
                  </a:lnTo>
                  <a:lnTo>
                    <a:pt x="107" y="110"/>
                  </a:lnTo>
                  <a:lnTo>
                    <a:pt x="106" y="109"/>
                  </a:lnTo>
                  <a:lnTo>
                    <a:pt x="106" y="109"/>
                  </a:lnTo>
                  <a:lnTo>
                    <a:pt x="106" y="109"/>
                  </a:lnTo>
                  <a:lnTo>
                    <a:pt x="106" y="107"/>
                  </a:lnTo>
                  <a:lnTo>
                    <a:pt x="107" y="107"/>
                  </a:lnTo>
                  <a:lnTo>
                    <a:pt x="106" y="106"/>
                  </a:lnTo>
                  <a:lnTo>
                    <a:pt x="107" y="106"/>
                  </a:lnTo>
                  <a:lnTo>
                    <a:pt x="107" y="105"/>
                  </a:lnTo>
                  <a:lnTo>
                    <a:pt x="107" y="105"/>
                  </a:lnTo>
                  <a:lnTo>
                    <a:pt x="107" y="104"/>
                  </a:lnTo>
                  <a:lnTo>
                    <a:pt x="107" y="104"/>
                  </a:lnTo>
                  <a:lnTo>
                    <a:pt x="107" y="104"/>
                  </a:lnTo>
                  <a:lnTo>
                    <a:pt x="107" y="103"/>
                  </a:lnTo>
                  <a:lnTo>
                    <a:pt x="107" y="103"/>
                  </a:lnTo>
                  <a:lnTo>
                    <a:pt x="106" y="103"/>
                  </a:lnTo>
                  <a:lnTo>
                    <a:pt x="106" y="103"/>
                  </a:lnTo>
                  <a:lnTo>
                    <a:pt x="106" y="103"/>
                  </a:lnTo>
                  <a:lnTo>
                    <a:pt x="106" y="102"/>
                  </a:lnTo>
                  <a:lnTo>
                    <a:pt x="105" y="103"/>
                  </a:lnTo>
                  <a:lnTo>
                    <a:pt x="104" y="103"/>
                  </a:lnTo>
                  <a:lnTo>
                    <a:pt x="104" y="103"/>
                  </a:lnTo>
                  <a:lnTo>
                    <a:pt x="103" y="103"/>
                  </a:lnTo>
                  <a:lnTo>
                    <a:pt x="102" y="103"/>
                  </a:lnTo>
                  <a:lnTo>
                    <a:pt x="101" y="103"/>
                  </a:lnTo>
                  <a:lnTo>
                    <a:pt x="102" y="102"/>
                  </a:lnTo>
                  <a:lnTo>
                    <a:pt x="101" y="102"/>
                  </a:lnTo>
                  <a:lnTo>
                    <a:pt x="101" y="101"/>
                  </a:lnTo>
                  <a:lnTo>
                    <a:pt x="100" y="101"/>
                  </a:lnTo>
                  <a:lnTo>
                    <a:pt x="100" y="101"/>
                  </a:lnTo>
                  <a:lnTo>
                    <a:pt x="100" y="101"/>
                  </a:lnTo>
                  <a:lnTo>
                    <a:pt x="100" y="100"/>
                  </a:lnTo>
                  <a:lnTo>
                    <a:pt x="100" y="100"/>
                  </a:lnTo>
                  <a:lnTo>
                    <a:pt x="101" y="100"/>
                  </a:lnTo>
                  <a:lnTo>
                    <a:pt x="101" y="100"/>
                  </a:lnTo>
                  <a:lnTo>
                    <a:pt x="101" y="99"/>
                  </a:lnTo>
                  <a:lnTo>
                    <a:pt x="101" y="99"/>
                  </a:lnTo>
                  <a:lnTo>
                    <a:pt x="101" y="99"/>
                  </a:lnTo>
                  <a:lnTo>
                    <a:pt x="101" y="99"/>
                  </a:lnTo>
                  <a:lnTo>
                    <a:pt x="101" y="98"/>
                  </a:lnTo>
                  <a:lnTo>
                    <a:pt x="101" y="98"/>
                  </a:lnTo>
                  <a:lnTo>
                    <a:pt x="101" y="97"/>
                  </a:lnTo>
                  <a:lnTo>
                    <a:pt x="101" y="97"/>
                  </a:lnTo>
                  <a:lnTo>
                    <a:pt x="101" y="96"/>
                  </a:lnTo>
                  <a:lnTo>
                    <a:pt x="101" y="96"/>
                  </a:lnTo>
                  <a:lnTo>
                    <a:pt x="101" y="96"/>
                  </a:lnTo>
                  <a:lnTo>
                    <a:pt x="101" y="95"/>
                  </a:lnTo>
                  <a:lnTo>
                    <a:pt x="101" y="95"/>
                  </a:lnTo>
                  <a:lnTo>
                    <a:pt x="100" y="95"/>
                  </a:lnTo>
                  <a:lnTo>
                    <a:pt x="100" y="95"/>
                  </a:lnTo>
                  <a:lnTo>
                    <a:pt x="100" y="95"/>
                  </a:lnTo>
                  <a:lnTo>
                    <a:pt x="99" y="95"/>
                  </a:lnTo>
                  <a:lnTo>
                    <a:pt x="99" y="95"/>
                  </a:lnTo>
                  <a:lnTo>
                    <a:pt x="98" y="95"/>
                  </a:lnTo>
                  <a:lnTo>
                    <a:pt x="98" y="95"/>
                  </a:lnTo>
                  <a:lnTo>
                    <a:pt x="98" y="96"/>
                  </a:lnTo>
                  <a:lnTo>
                    <a:pt x="97" y="95"/>
                  </a:lnTo>
                  <a:lnTo>
                    <a:pt x="97" y="96"/>
                  </a:lnTo>
                  <a:lnTo>
                    <a:pt x="96" y="95"/>
                  </a:lnTo>
                  <a:lnTo>
                    <a:pt x="95" y="95"/>
                  </a:lnTo>
                  <a:lnTo>
                    <a:pt x="95" y="95"/>
                  </a:lnTo>
                  <a:lnTo>
                    <a:pt x="95" y="94"/>
                  </a:lnTo>
                  <a:lnTo>
                    <a:pt x="95" y="94"/>
                  </a:lnTo>
                  <a:lnTo>
                    <a:pt x="95" y="93"/>
                  </a:lnTo>
                  <a:lnTo>
                    <a:pt x="95" y="93"/>
                  </a:lnTo>
                  <a:lnTo>
                    <a:pt x="94" y="92"/>
                  </a:lnTo>
                  <a:lnTo>
                    <a:pt x="95" y="92"/>
                  </a:lnTo>
                  <a:lnTo>
                    <a:pt x="95" y="92"/>
                  </a:lnTo>
                  <a:lnTo>
                    <a:pt x="95" y="91"/>
                  </a:lnTo>
                  <a:lnTo>
                    <a:pt x="96" y="90"/>
                  </a:lnTo>
                  <a:lnTo>
                    <a:pt x="95" y="90"/>
                  </a:lnTo>
                  <a:lnTo>
                    <a:pt x="96" y="89"/>
                  </a:lnTo>
                  <a:lnTo>
                    <a:pt x="95" y="88"/>
                  </a:lnTo>
                  <a:lnTo>
                    <a:pt x="95" y="88"/>
                  </a:lnTo>
                  <a:lnTo>
                    <a:pt x="95" y="87"/>
                  </a:lnTo>
                  <a:lnTo>
                    <a:pt x="95" y="87"/>
                  </a:lnTo>
                  <a:lnTo>
                    <a:pt x="95" y="87"/>
                  </a:lnTo>
                  <a:lnTo>
                    <a:pt x="94" y="87"/>
                  </a:lnTo>
                  <a:lnTo>
                    <a:pt x="93" y="86"/>
                  </a:lnTo>
                  <a:lnTo>
                    <a:pt x="93" y="87"/>
                  </a:lnTo>
                  <a:lnTo>
                    <a:pt x="92" y="87"/>
                  </a:lnTo>
                  <a:lnTo>
                    <a:pt x="92" y="87"/>
                  </a:lnTo>
                  <a:lnTo>
                    <a:pt x="92" y="87"/>
                  </a:lnTo>
                  <a:lnTo>
                    <a:pt x="92" y="88"/>
                  </a:lnTo>
                  <a:lnTo>
                    <a:pt x="91" y="88"/>
                  </a:lnTo>
                  <a:lnTo>
                    <a:pt x="91" y="88"/>
                  </a:lnTo>
                  <a:lnTo>
                    <a:pt x="90" y="88"/>
                  </a:lnTo>
                  <a:lnTo>
                    <a:pt x="90" y="87"/>
                  </a:lnTo>
                  <a:lnTo>
                    <a:pt x="90" y="87"/>
                  </a:lnTo>
                  <a:lnTo>
                    <a:pt x="89" y="87"/>
                  </a:lnTo>
                  <a:lnTo>
                    <a:pt x="90" y="86"/>
                  </a:lnTo>
                  <a:lnTo>
                    <a:pt x="90" y="86"/>
                  </a:lnTo>
                  <a:lnTo>
                    <a:pt x="89" y="86"/>
                  </a:lnTo>
                  <a:lnTo>
                    <a:pt x="89" y="85"/>
                  </a:lnTo>
                  <a:lnTo>
                    <a:pt x="90" y="84"/>
                  </a:lnTo>
                  <a:lnTo>
                    <a:pt x="90" y="84"/>
                  </a:lnTo>
                  <a:lnTo>
                    <a:pt x="90" y="83"/>
                  </a:lnTo>
                  <a:lnTo>
                    <a:pt x="90" y="83"/>
                  </a:lnTo>
                  <a:lnTo>
                    <a:pt x="91" y="82"/>
                  </a:lnTo>
                  <a:lnTo>
                    <a:pt x="91" y="81"/>
                  </a:lnTo>
                  <a:lnTo>
                    <a:pt x="90" y="81"/>
                  </a:lnTo>
                  <a:lnTo>
                    <a:pt x="90" y="81"/>
                  </a:lnTo>
                  <a:lnTo>
                    <a:pt x="90" y="80"/>
                  </a:lnTo>
                  <a:lnTo>
                    <a:pt x="89" y="80"/>
                  </a:lnTo>
                  <a:lnTo>
                    <a:pt x="89" y="80"/>
                  </a:lnTo>
                  <a:lnTo>
                    <a:pt x="89" y="81"/>
                  </a:lnTo>
                  <a:lnTo>
                    <a:pt x="89" y="81"/>
                  </a:lnTo>
                  <a:lnTo>
                    <a:pt x="89" y="80"/>
                  </a:lnTo>
                  <a:lnTo>
                    <a:pt x="88" y="81"/>
                  </a:lnTo>
                  <a:lnTo>
                    <a:pt x="87" y="81"/>
                  </a:lnTo>
                  <a:lnTo>
                    <a:pt x="87" y="81"/>
                  </a:lnTo>
                  <a:lnTo>
                    <a:pt x="87" y="81"/>
                  </a:lnTo>
                  <a:lnTo>
                    <a:pt x="86" y="81"/>
                  </a:lnTo>
                  <a:lnTo>
                    <a:pt x="86" y="81"/>
                  </a:lnTo>
                  <a:lnTo>
                    <a:pt x="86" y="81"/>
                  </a:lnTo>
                  <a:lnTo>
                    <a:pt x="85" y="80"/>
                  </a:lnTo>
                  <a:lnTo>
                    <a:pt x="85" y="80"/>
                  </a:lnTo>
                  <a:lnTo>
                    <a:pt x="84" y="80"/>
                  </a:lnTo>
                  <a:lnTo>
                    <a:pt x="84" y="79"/>
                  </a:lnTo>
                  <a:lnTo>
                    <a:pt x="84" y="78"/>
                  </a:lnTo>
                  <a:lnTo>
                    <a:pt x="84" y="78"/>
                  </a:lnTo>
                  <a:lnTo>
                    <a:pt x="84" y="77"/>
                  </a:lnTo>
                  <a:lnTo>
                    <a:pt x="84" y="77"/>
                  </a:lnTo>
                  <a:lnTo>
                    <a:pt x="84" y="77"/>
                  </a:lnTo>
                  <a:lnTo>
                    <a:pt x="84" y="76"/>
                  </a:lnTo>
                  <a:lnTo>
                    <a:pt x="84" y="75"/>
                  </a:lnTo>
                  <a:lnTo>
                    <a:pt x="85" y="75"/>
                  </a:lnTo>
                  <a:lnTo>
                    <a:pt x="85" y="75"/>
                  </a:lnTo>
                  <a:lnTo>
                    <a:pt x="85" y="74"/>
                  </a:lnTo>
                  <a:lnTo>
                    <a:pt x="84" y="74"/>
                  </a:lnTo>
                  <a:lnTo>
                    <a:pt x="84" y="73"/>
                  </a:lnTo>
                  <a:lnTo>
                    <a:pt x="84" y="73"/>
                  </a:lnTo>
                  <a:lnTo>
                    <a:pt x="84" y="73"/>
                  </a:lnTo>
                  <a:lnTo>
                    <a:pt x="84" y="73"/>
                  </a:lnTo>
                  <a:lnTo>
                    <a:pt x="84" y="73"/>
                  </a:lnTo>
                  <a:lnTo>
                    <a:pt x="84" y="73"/>
                  </a:lnTo>
                  <a:lnTo>
                    <a:pt x="83" y="71"/>
                  </a:lnTo>
                  <a:lnTo>
                    <a:pt x="81" y="69"/>
                  </a:lnTo>
                  <a:lnTo>
                    <a:pt x="80" y="68"/>
                  </a:lnTo>
                  <a:lnTo>
                    <a:pt x="79" y="66"/>
                  </a:lnTo>
                  <a:lnTo>
                    <a:pt x="78" y="66"/>
                  </a:lnTo>
                  <a:lnTo>
                    <a:pt x="78" y="66"/>
                  </a:lnTo>
                  <a:lnTo>
                    <a:pt x="78" y="66"/>
                  </a:lnTo>
                  <a:lnTo>
                    <a:pt x="78" y="65"/>
                  </a:lnTo>
                  <a:lnTo>
                    <a:pt x="77" y="64"/>
                  </a:lnTo>
                  <a:lnTo>
                    <a:pt x="77" y="64"/>
                  </a:lnTo>
                  <a:lnTo>
                    <a:pt x="77" y="64"/>
                  </a:lnTo>
                  <a:lnTo>
                    <a:pt x="77" y="64"/>
                  </a:lnTo>
                  <a:lnTo>
                    <a:pt x="76" y="63"/>
                  </a:lnTo>
                  <a:lnTo>
                    <a:pt x="75" y="61"/>
                  </a:lnTo>
                  <a:lnTo>
                    <a:pt x="74" y="60"/>
                  </a:lnTo>
                  <a:lnTo>
                    <a:pt x="73" y="58"/>
                  </a:lnTo>
                  <a:lnTo>
                    <a:pt x="72" y="58"/>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04" name="Freeform 48"/>
            <p:cNvSpPr>
              <a:spLocks/>
            </p:cNvSpPr>
            <p:nvPr/>
          </p:nvSpPr>
          <p:spPr bwMode="auto">
            <a:xfrm>
              <a:off x="3141" y="2019"/>
              <a:ext cx="29" cy="29"/>
            </a:xfrm>
            <a:custGeom>
              <a:avLst/>
              <a:gdLst>
                <a:gd name="T0" fmla="*/ 23 w 29"/>
                <a:gd name="T1" fmla="*/ 5 h 29"/>
                <a:gd name="T2" fmla="*/ 22 w 29"/>
                <a:gd name="T3" fmla="*/ 3 h 29"/>
                <a:gd name="T4" fmla="*/ 21 w 29"/>
                <a:gd name="T5" fmla="*/ 2 h 29"/>
                <a:gd name="T6" fmla="*/ 20 w 29"/>
                <a:gd name="T7" fmla="*/ 0 h 29"/>
                <a:gd name="T8" fmla="*/ 19 w 29"/>
                <a:gd name="T9" fmla="*/ 0 h 29"/>
                <a:gd name="T10" fmla="*/ 18 w 29"/>
                <a:gd name="T11" fmla="*/ 0 h 29"/>
                <a:gd name="T12" fmla="*/ 17 w 29"/>
                <a:gd name="T13" fmla="*/ 0 h 29"/>
                <a:gd name="T14" fmla="*/ 16 w 29"/>
                <a:gd name="T15" fmla="*/ 1 h 29"/>
                <a:gd name="T16" fmla="*/ 14 w 29"/>
                <a:gd name="T17" fmla="*/ 2 h 29"/>
                <a:gd name="T18" fmla="*/ 13 w 29"/>
                <a:gd name="T19" fmla="*/ 2 h 29"/>
                <a:gd name="T20" fmla="*/ 11 w 29"/>
                <a:gd name="T21" fmla="*/ 4 h 29"/>
                <a:gd name="T22" fmla="*/ 10 w 29"/>
                <a:gd name="T23" fmla="*/ 4 h 29"/>
                <a:gd name="T24" fmla="*/ 9 w 29"/>
                <a:gd name="T25" fmla="*/ 5 h 29"/>
                <a:gd name="T26" fmla="*/ 7 w 29"/>
                <a:gd name="T27" fmla="*/ 5 h 29"/>
                <a:gd name="T28" fmla="*/ 6 w 29"/>
                <a:gd name="T29" fmla="*/ 7 h 29"/>
                <a:gd name="T30" fmla="*/ 5 w 29"/>
                <a:gd name="T31" fmla="*/ 8 h 29"/>
                <a:gd name="T32" fmla="*/ 4 w 29"/>
                <a:gd name="T33" fmla="*/ 9 h 29"/>
                <a:gd name="T34" fmla="*/ 3 w 29"/>
                <a:gd name="T35" fmla="*/ 10 h 29"/>
                <a:gd name="T36" fmla="*/ 2 w 29"/>
                <a:gd name="T37" fmla="*/ 12 h 29"/>
                <a:gd name="T38" fmla="*/ 1 w 29"/>
                <a:gd name="T39" fmla="*/ 13 h 29"/>
                <a:gd name="T40" fmla="*/ 1 w 29"/>
                <a:gd name="T41" fmla="*/ 14 h 29"/>
                <a:gd name="T42" fmla="*/ 0 w 29"/>
                <a:gd name="T43" fmla="*/ 14 h 29"/>
                <a:gd name="T44" fmla="*/ 0 w 29"/>
                <a:gd name="T45" fmla="*/ 16 h 29"/>
                <a:gd name="T46" fmla="*/ 0 w 29"/>
                <a:gd name="T47" fmla="*/ 16 h 29"/>
                <a:gd name="T48" fmla="*/ 1 w 29"/>
                <a:gd name="T49" fmla="*/ 18 h 29"/>
                <a:gd name="T50" fmla="*/ 3 w 29"/>
                <a:gd name="T51" fmla="*/ 21 h 29"/>
                <a:gd name="T52" fmla="*/ 5 w 29"/>
                <a:gd name="T53" fmla="*/ 23 h 29"/>
                <a:gd name="T54" fmla="*/ 7 w 29"/>
                <a:gd name="T55" fmla="*/ 26 h 29"/>
                <a:gd name="T56" fmla="*/ 8 w 29"/>
                <a:gd name="T57" fmla="*/ 27 h 29"/>
                <a:gd name="T58" fmla="*/ 8 w 29"/>
                <a:gd name="T59" fmla="*/ 28 h 29"/>
                <a:gd name="T60" fmla="*/ 8 w 29"/>
                <a:gd name="T61" fmla="*/ 28 h 29"/>
                <a:gd name="T62" fmla="*/ 9 w 29"/>
                <a:gd name="T63" fmla="*/ 27 h 29"/>
                <a:gd name="T64" fmla="*/ 9 w 29"/>
                <a:gd name="T65" fmla="*/ 27 h 29"/>
                <a:gd name="T66" fmla="*/ 10 w 29"/>
                <a:gd name="T67" fmla="*/ 26 h 29"/>
                <a:gd name="T68" fmla="*/ 11 w 29"/>
                <a:gd name="T69" fmla="*/ 25 h 29"/>
                <a:gd name="T70" fmla="*/ 13 w 29"/>
                <a:gd name="T71" fmla="*/ 25 h 29"/>
                <a:gd name="T72" fmla="*/ 14 w 29"/>
                <a:gd name="T73" fmla="*/ 23 h 29"/>
                <a:gd name="T74" fmla="*/ 16 w 29"/>
                <a:gd name="T75" fmla="*/ 22 h 29"/>
                <a:gd name="T76" fmla="*/ 17 w 29"/>
                <a:gd name="T77" fmla="*/ 21 h 29"/>
                <a:gd name="T78" fmla="*/ 18 w 29"/>
                <a:gd name="T79" fmla="*/ 21 h 29"/>
                <a:gd name="T80" fmla="*/ 20 w 29"/>
                <a:gd name="T81" fmla="*/ 20 h 29"/>
                <a:gd name="T82" fmla="*/ 21 w 29"/>
                <a:gd name="T83" fmla="*/ 19 h 29"/>
                <a:gd name="T84" fmla="*/ 21 w 29"/>
                <a:gd name="T85" fmla="*/ 18 h 29"/>
                <a:gd name="T86" fmla="*/ 23 w 29"/>
                <a:gd name="T87" fmla="*/ 18 h 29"/>
                <a:gd name="T88" fmla="*/ 24 w 29"/>
                <a:gd name="T89" fmla="*/ 16 h 29"/>
                <a:gd name="T90" fmla="*/ 25 w 29"/>
                <a:gd name="T91" fmla="*/ 14 h 29"/>
                <a:gd name="T92" fmla="*/ 27 w 29"/>
                <a:gd name="T93" fmla="*/ 13 h 29"/>
                <a:gd name="T94" fmla="*/ 27 w 29"/>
                <a:gd name="T95" fmla="*/ 12 h 29"/>
                <a:gd name="T96" fmla="*/ 27 w 29"/>
                <a:gd name="T97" fmla="*/ 11 h 29"/>
                <a:gd name="T98" fmla="*/ 25 w 29"/>
                <a:gd name="T99"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 h="29">
                  <a:moveTo>
                    <a:pt x="23" y="5"/>
                  </a:moveTo>
                  <a:lnTo>
                    <a:pt x="23" y="5"/>
                  </a:lnTo>
                  <a:lnTo>
                    <a:pt x="23" y="4"/>
                  </a:lnTo>
                  <a:lnTo>
                    <a:pt x="22" y="3"/>
                  </a:lnTo>
                  <a:lnTo>
                    <a:pt x="22" y="2"/>
                  </a:lnTo>
                  <a:lnTo>
                    <a:pt x="21" y="2"/>
                  </a:lnTo>
                  <a:lnTo>
                    <a:pt x="21" y="2"/>
                  </a:lnTo>
                  <a:lnTo>
                    <a:pt x="20" y="0"/>
                  </a:lnTo>
                  <a:lnTo>
                    <a:pt x="19" y="0"/>
                  </a:lnTo>
                  <a:lnTo>
                    <a:pt x="19" y="0"/>
                  </a:lnTo>
                  <a:lnTo>
                    <a:pt x="18" y="0"/>
                  </a:lnTo>
                  <a:lnTo>
                    <a:pt x="18" y="0"/>
                  </a:lnTo>
                  <a:lnTo>
                    <a:pt x="17" y="0"/>
                  </a:lnTo>
                  <a:lnTo>
                    <a:pt x="17" y="0"/>
                  </a:lnTo>
                  <a:lnTo>
                    <a:pt x="16" y="0"/>
                  </a:lnTo>
                  <a:lnTo>
                    <a:pt x="16" y="1"/>
                  </a:lnTo>
                  <a:lnTo>
                    <a:pt x="15" y="1"/>
                  </a:lnTo>
                  <a:lnTo>
                    <a:pt x="14" y="2"/>
                  </a:lnTo>
                  <a:lnTo>
                    <a:pt x="13" y="2"/>
                  </a:lnTo>
                  <a:lnTo>
                    <a:pt x="13" y="2"/>
                  </a:lnTo>
                  <a:lnTo>
                    <a:pt x="12" y="3"/>
                  </a:lnTo>
                  <a:lnTo>
                    <a:pt x="11" y="4"/>
                  </a:lnTo>
                  <a:lnTo>
                    <a:pt x="11" y="4"/>
                  </a:lnTo>
                  <a:lnTo>
                    <a:pt x="10" y="4"/>
                  </a:lnTo>
                  <a:lnTo>
                    <a:pt x="9" y="5"/>
                  </a:lnTo>
                  <a:lnTo>
                    <a:pt x="9" y="5"/>
                  </a:lnTo>
                  <a:lnTo>
                    <a:pt x="8" y="5"/>
                  </a:lnTo>
                  <a:lnTo>
                    <a:pt x="7" y="5"/>
                  </a:lnTo>
                  <a:lnTo>
                    <a:pt x="7" y="6"/>
                  </a:lnTo>
                  <a:lnTo>
                    <a:pt x="6" y="7"/>
                  </a:lnTo>
                  <a:lnTo>
                    <a:pt x="5" y="7"/>
                  </a:lnTo>
                  <a:lnTo>
                    <a:pt x="5" y="8"/>
                  </a:lnTo>
                  <a:lnTo>
                    <a:pt x="4" y="9"/>
                  </a:lnTo>
                  <a:lnTo>
                    <a:pt x="4" y="9"/>
                  </a:lnTo>
                  <a:lnTo>
                    <a:pt x="4" y="10"/>
                  </a:lnTo>
                  <a:lnTo>
                    <a:pt x="3" y="10"/>
                  </a:lnTo>
                  <a:lnTo>
                    <a:pt x="3" y="11"/>
                  </a:lnTo>
                  <a:lnTo>
                    <a:pt x="2" y="12"/>
                  </a:lnTo>
                  <a:lnTo>
                    <a:pt x="2" y="13"/>
                  </a:lnTo>
                  <a:lnTo>
                    <a:pt x="1" y="13"/>
                  </a:lnTo>
                  <a:lnTo>
                    <a:pt x="1" y="14"/>
                  </a:lnTo>
                  <a:lnTo>
                    <a:pt x="1" y="14"/>
                  </a:lnTo>
                  <a:lnTo>
                    <a:pt x="0" y="14"/>
                  </a:lnTo>
                  <a:lnTo>
                    <a:pt x="0" y="14"/>
                  </a:lnTo>
                  <a:lnTo>
                    <a:pt x="0" y="15"/>
                  </a:lnTo>
                  <a:lnTo>
                    <a:pt x="0" y="16"/>
                  </a:lnTo>
                  <a:lnTo>
                    <a:pt x="0" y="16"/>
                  </a:lnTo>
                  <a:lnTo>
                    <a:pt x="0" y="16"/>
                  </a:lnTo>
                  <a:lnTo>
                    <a:pt x="1" y="17"/>
                  </a:lnTo>
                  <a:lnTo>
                    <a:pt x="1" y="18"/>
                  </a:lnTo>
                  <a:lnTo>
                    <a:pt x="1" y="20"/>
                  </a:lnTo>
                  <a:lnTo>
                    <a:pt x="3" y="21"/>
                  </a:lnTo>
                  <a:lnTo>
                    <a:pt x="4" y="22"/>
                  </a:lnTo>
                  <a:lnTo>
                    <a:pt x="5" y="23"/>
                  </a:lnTo>
                  <a:lnTo>
                    <a:pt x="5" y="24"/>
                  </a:lnTo>
                  <a:lnTo>
                    <a:pt x="7" y="26"/>
                  </a:lnTo>
                  <a:lnTo>
                    <a:pt x="7" y="27"/>
                  </a:lnTo>
                  <a:lnTo>
                    <a:pt x="8" y="27"/>
                  </a:lnTo>
                  <a:lnTo>
                    <a:pt x="8" y="27"/>
                  </a:lnTo>
                  <a:lnTo>
                    <a:pt x="8" y="28"/>
                  </a:lnTo>
                  <a:lnTo>
                    <a:pt x="8" y="28"/>
                  </a:lnTo>
                  <a:lnTo>
                    <a:pt x="8" y="28"/>
                  </a:lnTo>
                  <a:lnTo>
                    <a:pt x="8" y="28"/>
                  </a:lnTo>
                  <a:lnTo>
                    <a:pt x="9" y="27"/>
                  </a:lnTo>
                  <a:lnTo>
                    <a:pt x="9" y="27"/>
                  </a:lnTo>
                  <a:lnTo>
                    <a:pt x="9" y="27"/>
                  </a:lnTo>
                  <a:lnTo>
                    <a:pt x="10" y="26"/>
                  </a:lnTo>
                  <a:lnTo>
                    <a:pt x="10" y="26"/>
                  </a:lnTo>
                  <a:lnTo>
                    <a:pt x="11" y="26"/>
                  </a:lnTo>
                  <a:lnTo>
                    <a:pt x="11" y="25"/>
                  </a:lnTo>
                  <a:lnTo>
                    <a:pt x="12" y="25"/>
                  </a:lnTo>
                  <a:lnTo>
                    <a:pt x="13" y="25"/>
                  </a:lnTo>
                  <a:lnTo>
                    <a:pt x="13" y="24"/>
                  </a:lnTo>
                  <a:lnTo>
                    <a:pt x="14" y="23"/>
                  </a:lnTo>
                  <a:lnTo>
                    <a:pt x="15" y="23"/>
                  </a:lnTo>
                  <a:lnTo>
                    <a:pt x="16" y="22"/>
                  </a:lnTo>
                  <a:lnTo>
                    <a:pt x="16" y="22"/>
                  </a:lnTo>
                  <a:lnTo>
                    <a:pt x="17" y="21"/>
                  </a:lnTo>
                  <a:lnTo>
                    <a:pt x="17" y="21"/>
                  </a:lnTo>
                  <a:lnTo>
                    <a:pt x="18" y="21"/>
                  </a:lnTo>
                  <a:lnTo>
                    <a:pt x="19" y="20"/>
                  </a:lnTo>
                  <a:lnTo>
                    <a:pt x="20" y="20"/>
                  </a:lnTo>
                  <a:lnTo>
                    <a:pt x="20" y="19"/>
                  </a:lnTo>
                  <a:lnTo>
                    <a:pt x="21" y="19"/>
                  </a:lnTo>
                  <a:lnTo>
                    <a:pt x="21" y="18"/>
                  </a:lnTo>
                  <a:lnTo>
                    <a:pt x="21" y="18"/>
                  </a:lnTo>
                  <a:lnTo>
                    <a:pt x="23" y="18"/>
                  </a:lnTo>
                  <a:lnTo>
                    <a:pt x="23" y="18"/>
                  </a:lnTo>
                  <a:lnTo>
                    <a:pt x="24" y="17"/>
                  </a:lnTo>
                  <a:lnTo>
                    <a:pt x="24" y="16"/>
                  </a:lnTo>
                  <a:lnTo>
                    <a:pt x="25" y="15"/>
                  </a:lnTo>
                  <a:lnTo>
                    <a:pt x="25" y="14"/>
                  </a:lnTo>
                  <a:lnTo>
                    <a:pt x="26" y="14"/>
                  </a:lnTo>
                  <a:lnTo>
                    <a:pt x="27" y="13"/>
                  </a:lnTo>
                  <a:lnTo>
                    <a:pt x="27" y="13"/>
                  </a:lnTo>
                  <a:lnTo>
                    <a:pt x="27" y="12"/>
                  </a:lnTo>
                  <a:lnTo>
                    <a:pt x="28" y="12"/>
                  </a:lnTo>
                  <a:lnTo>
                    <a:pt x="27" y="11"/>
                  </a:lnTo>
                  <a:lnTo>
                    <a:pt x="26" y="9"/>
                  </a:lnTo>
                  <a:lnTo>
                    <a:pt x="25" y="6"/>
                  </a:lnTo>
                  <a:lnTo>
                    <a:pt x="23" y="5"/>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05" name="Freeform 49"/>
            <p:cNvSpPr>
              <a:spLocks/>
            </p:cNvSpPr>
            <p:nvPr/>
          </p:nvSpPr>
          <p:spPr bwMode="auto">
            <a:xfrm>
              <a:off x="3160" y="2010"/>
              <a:ext cx="22" cy="21"/>
            </a:xfrm>
            <a:custGeom>
              <a:avLst/>
              <a:gdLst>
                <a:gd name="T0" fmla="*/ 13 w 22"/>
                <a:gd name="T1" fmla="*/ 1 h 21"/>
                <a:gd name="T2" fmla="*/ 12 w 22"/>
                <a:gd name="T3" fmla="*/ 0 h 21"/>
                <a:gd name="T4" fmla="*/ 11 w 22"/>
                <a:gd name="T5" fmla="*/ 0 h 21"/>
                <a:gd name="T6" fmla="*/ 10 w 22"/>
                <a:gd name="T7" fmla="*/ 0 h 21"/>
                <a:gd name="T8" fmla="*/ 9 w 22"/>
                <a:gd name="T9" fmla="*/ 0 h 21"/>
                <a:gd name="T10" fmla="*/ 8 w 22"/>
                <a:gd name="T11" fmla="*/ 1 h 21"/>
                <a:gd name="T12" fmla="*/ 8 w 22"/>
                <a:gd name="T13" fmla="*/ 0 h 21"/>
                <a:gd name="T14" fmla="*/ 7 w 22"/>
                <a:gd name="T15" fmla="*/ 1 h 21"/>
                <a:gd name="T16" fmla="*/ 6 w 22"/>
                <a:gd name="T17" fmla="*/ 2 h 21"/>
                <a:gd name="T18" fmla="*/ 4 w 22"/>
                <a:gd name="T19" fmla="*/ 2 h 21"/>
                <a:gd name="T20" fmla="*/ 4 w 22"/>
                <a:gd name="T21" fmla="*/ 3 h 21"/>
                <a:gd name="T22" fmla="*/ 2 w 22"/>
                <a:gd name="T23" fmla="*/ 4 h 21"/>
                <a:gd name="T24" fmla="*/ 2 w 22"/>
                <a:gd name="T25" fmla="*/ 4 h 21"/>
                <a:gd name="T26" fmla="*/ 1 w 22"/>
                <a:gd name="T27" fmla="*/ 5 h 21"/>
                <a:gd name="T28" fmla="*/ 1 w 22"/>
                <a:gd name="T29" fmla="*/ 7 h 21"/>
                <a:gd name="T30" fmla="*/ 1 w 22"/>
                <a:gd name="T31" fmla="*/ 7 h 21"/>
                <a:gd name="T32" fmla="*/ 3 w 22"/>
                <a:gd name="T33" fmla="*/ 11 h 21"/>
                <a:gd name="T34" fmla="*/ 8 w 22"/>
                <a:gd name="T35" fmla="*/ 17 h 21"/>
                <a:gd name="T36" fmla="*/ 11 w 22"/>
                <a:gd name="T37" fmla="*/ 19 h 21"/>
                <a:gd name="T38" fmla="*/ 13 w 22"/>
                <a:gd name="T39" fmla="*/ 18 h 21"/>
                <a:gd name="T40" fmla="*/ 14 w 22"/>
                <a:gd name="T41" fmla="*/ 18 h 21"/>
                <a:gd name="T42" fmla="*/ 16 w 22"/>
                <a:gd name="T43" fmla="*/ 17 h 21"/>
                <a:gd name="T44" fmla="*/ 16 w 22"/>
                <a:gd name="T45" fmla="*/ 16 h 21"/>
                <a:gd name="T46" fmla="*/ 17 w 22"/>
                <a:gd name="T47" fmla="*/ 16 h 21"/>
                <a:gd name="T48" fmla="*/ 19 w 22"/>
                <a:gd name="T49" fmla="*/ 14 h 21"/>
                <a:gd name="T50" fmla="*/ 20 w 22"/>
                <a:gd name="T51" fmla="*/ 14 h 21"/>
                <a:gd name="T52" fmla="*/ 21 w 22"/>
                <a:gd name="T53" fmla="*/ 13 h 21"/>
                <a:gd name="T54" fmla="*/ 21 w 22"/>
                <a:gd name="T55" fmla="*/ 12 h 21"/>
                <a:gd name="T56" fmla="*/ 21 w 22"/>
                <a:gd name="T57" fmla="*/ 12 h 21"/>
                <a:gd name="T58" fmla="*/ 20 w 22"/>
                <a:gd name="T59" fmla="*/ 11 h 21"/>
                <a:gd name="T60" fmla="*/ 19 w 22"/>
                <a:gd name="T61" fmla="*/ 9 h 21"/>
                <a:gd name="T62" fmla="*/ 15 w 22"/>
                <a:gd name="T6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21">
                  <a:moveTo>
                    <a:pt x="13" y="1"/>
                  </a:moveTo>
                  <a:lnTo>
                    <a:pt x="13" y="1"/>
                  </a:lnTo>
                  <a:lnTo>
                    <a:pt x="12" y="1"/>
                  </a:lnTo>
                  <a:lnTo>
                    <a:pt x="12" y="0"/>
                  </a:lnTo>
                  <a:lnTo>
                    <a:pt x="12" y="0"/>
                  </a:lnTo>
                  <a:lnTo>
                    <a:pt x="11" y="0"/>
                  </a:lnTo>
                  <a:lnTo>
                    <a:pt x="10" y="0"/>
                  </a:lnTo>
                  <a:lnTo>
                    <a:pt x="10" y="0"/>
                  </a:lnTo>
                  <a:lnTo>
                    <a:pt x="10" y="0"/>
                  </a:lnTo>
                  <a:lnTo>
                    <a:pt x="9" y="0"/>
                  </a:lnTo>
                  <a:lnTo>
                    <a:pt x="8" y="0"/>
                  </a:lnTo>
                  <a:lnTo>
                    <a:pt x="8" y="1"/>
                  </a:lnTo>
                  <a:lnTo>
                    <a:pt x="8" y="1"/>
                  </a:lnTo>
                  <a:lnTo>
                    <a:pt x="8" y="0"/>
                  </a:lnTo>
                  <a:lnTo>
                    <a:pt x="7" y="0"/>
                  </a:lnTo>
                  <a:lnTo>
                    <a:pt x="7" y="1"/>
                  </a:lnTo>
                  <a:lnTo>
                    <a:pt x="7" y="1"/>
                  </a:lnTo>
                  <a:lnTo>
                    <a:pt x="6" y="2"/>
                  </a:lnTo>
                  <a:lnTo>
                    <a:pt x="5" y="2"/>
                  </a:lnTo>
                  <a:lnTo>
                    <a:pt x="4" y="2"/>
                  </a:lnTo>
                  <a:lnTo>
                    <a:pt x="4" y="2"/>
                  </a:lnTo>
                  <a:lnTo>
                    <a:pt x="4" y="3"/>
                  </a:lnTo>
                  <a:lnTo>
                    <a:pt x="3" y="4"/>
                  </a:lnTo>
                  <a:lnTo>
                    <a:pt x="2" y="4"/>
                  </a:lnTo>
                  <a:lnTo>
                    <a:pt x="2" y="4"/>
                  </a:lnTo>
                  <a:lnTo>
                    <a:pt x="2" y="4"/>
                  </a:lnTo>
                  <a:lnTo>
                    <a:pt x="2" y="5"/>
                  </a:lnTo>
                  <a:lnTo>
                    <a:pt x="1" y="5"/>
                  </a:lnTo>
                  <a:lnTo>
                    <a:pt x="1" y="6"/>
                  </a:lnTo>
                  <a:lnTo>
                    <a:pt x="1" y="7"/>
                  </a:lnTo>
                  <a:lnTo>
                    <a:pt x="0" y="7"/>
                  </a:lnTo>
                  <a:lnTo>
                    <a:pt x="1" y="7"/>
                  </a:lnTo>
                  <a:lnTo>
                    <a:pt x="0" y="7"/>
                  </a:lnTo>
                  <a:lnTo>
                    <a:pt x="3" y="11"/>
                  </a:lnTo>
                  <a:lnTo>
                    <a:pt x="5" y="14"/>
                  </a:lnTo>
                  <a:lnTo>
                    <a:pt x="8" y="17"/>
                  </a:lnTo>
                  <a:lnTo>
                    <a:pt x="10" y="20"/>
                  </a:lnTo>
                  <a:lnTo>
                    <a:pt x="11" y="19"/>
                  </a:lnTo>
                  <a:lnTo>
                    <a:pt x="12" y="19"/>
                  </a:lnTo>
                  <a:lnTo>
                    <a:pt x="13" y="18"/>
                  </a:lnTo>
                  <a:lnTo>
                    <a:pt x="13" y="18"/>
                  </a:lnTo>
                  <a:lnTo>
                    <a:pt x="14" y="18"/>
                  </a:lnTo>
                  <a:lnTo>
                    <a:pt x="15" y="18"/>
                  </a:lnTo>
                  <a:lnTo>
                    <a:pt x="16" y="17"/>
                  </a:lnTo>
                  <a:lnTo>
                    <a:pt x="16" y="17"/>
                  </a:lnTo>
                  <a:lnTo>
                    <a:pt x="16" y="16"/>
                  </a:lnTo>
                  <a:lnTo>
                    <a:pt x="17" y="16"/>
                  </a:lnTo>
                  <a:lnTo>
                    <a:pt x="17" y="16"/>
                  </a:lnTo>
                  <a:lnTo>
                    <a:pt x="19" y="15"/>
                  </a:lnTo>
                  <a:lnTo>
                    <a:pt x="19" y="14"/>
                  </a:lnTo>
                  <a:lnTo>
                    <a:pt x="19" y="14"/>
                  </a:lnTo>
                  <a:lnTo>
                    <a:pt x="20" y="14"/>
                  </a:lnTo>
                  <a:lnTo>
                    <a:pt x="20" y="13"/>
                  </a:lnTo>
                  <a:lnTo>
                    <a:pt x="21" y="13"/>
                  </a:lnTo>
                  <a:lnTo>
                    <a:pt x="21" y="13"/>
                  </a:lnTo>
                  <a:lnTo>
                    <a:pt x="21" y="12"/>
                  </a:lnTo>
                  <a:lnTo>
                    <a:pt x="21" y="12"/>
                  </a:lnTo>
                  <a:lnTo>
                    <a:pt x="21" y="12"/>
                  </a:lnTo>
                  <a:lnTo>
                    <a:pt x="20" y="11"/>
                  </a:lnTo>
                  <a:lnTo>
                    <a:pt x="20" y="11"/>
                  </a:lnTo>
                  <a:lnTo>
                    <a:pt x="20" y="11"/>
                  </a:lnTo>
                  <a:lnTo>
                    <a:pt x="19" y="9"/>
                  </a:lnTo>
                  <a:lnTo>
                    <a:pt x="17" y="6"/>
                  </a:lnTo>
                  <a:lnTo>
                    <a:pt x="15" y="3"/>
                  </a:lnTo>
                  <a:lnTo>
                    <a:pt x="13" y="1"/>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06" name="Freeform 50"/>
            <p:cNvSpPr>
              <a:spLocks/>
            </p:cNvSpPr>
            <p:nvPr/>
          </p:nvSpPr>
          <p:spPr bwMode="auto">
            <a:xfrm>
              <a:off x="3128" y="2035"/>
              <a:ext cx="19" cy="19"/>
            </a:xfrm>
            <a:custGeom>
              <a:avLst/>
              <a:gdLst>
                <a:gd name="T0" fmla="*/ 6 w 19"/>
                <a:gd name="T1" fmla="*/ 15 h 19"/>
                <a:gd name="T2" fmla="*/ 6 w 19"/>
                <a:gd name="T3" fmla="*/ 16 h 19"/>
                <a:gd name="T4" fmla="*/ 7 w 19"/>
                <a:gd name="T5" fmla="*/ 17 h 19"/>
                <a:gd name="T6" fmla="*/ 8 w 19"/>
                <a:gd name="T7" fmla="*/ 18 h 19"/>
                <a:gd name="T8" fmla="*/ 8 w 19"/>
                <a:gd name="T9" fmla="*/ 18 h 19"/>
                <a:gd name="T10" fmla="*/ 9 w 19"/>
                <a:gd name="T11" fmla="*/ 18 h 19"/>
                <a:gd name="T12" fmla="*/ 9 w 19"/>
                <a:gd name="T13" fmla="*/ 18 h 19"/>
                <a:gd name="T14" fmla="*/ 10 w 19"/>
                <a:gd name="T15" fmla="*/ 18 h 19"/>
                <a:gd name="T16" fmla="*/ 10 w 19"/>
                <a:gd name="T17" fmla="*/ 18 h 19"/>
                <a:gd name="T18" fmla="*/ 12 w 19"/>
                <a:gd name="T19" fmla="*/ 18 h 19"/>
                <a:gd name="T20" fmla="*/ 12 w 19"/>
                <a:gd name="T21" fmla="*/ 17 h 19"/>
                <a:gd name="T22" fmla="*/ 13 w 19"/>
                <a:gd name="T23" fmla="*/ 17 h 19"/>
                <a:gd name="T24" fmla="*/ 13 w 19"/>
                <a:gd name="T25" fmla="*/ 16 h 19"/>
                <a:gd name="T26" fmla="*/ 13 w 19"/>
                <a:gd name="T27" fmla="*/ 16 h 19"/>
                <a:gd name="T28" fmla="*/ 13 w 19"/>
                <a:gd name="T29" fmla="*/ 15 h 19"/>
                <a:gd name="T30" fmla="*/ 14 w 19"/>
                <a:gd name="T31" fmla="*/ 15 h 19"/>
                <a:gd name="T32" fmla="*/ 14 w 19"/>
                <a:gd name="T33" fmla="*/ 15 h 19"/>
                <a:gd name="T34" fmla="*/ 15 w 19"/>
                <a:gd name="T35" fmla="*/ 14 h 19"/>
                <a:gd name="T36" fmla="*/ 16 w 19"/>
                <a:gd name="T37" fmla="*/ 13 h 19"/>
                <a:gd name="T38" fmla="*/ 17 w 19"/>
                <a:gd name="T39" fmla="*/ 13 h 19"/>
                <a:gd name="T40" fmla="*/ 17 w 19"/>
                <a:gd name="T41" fmla="*/ 12 h 19"/>
                <a:gd name="T42" fmla="*/ 17 w 19"/>
                <a:gd name="T43" fmla="*/ 12 h 19"/>
                <a:gd name="T44" fmla="*/ 17 w 19"/>
                <a:gd name="T45" fmla="*/ 12 h 19"/>
                <a:gd name="T46" fmla="*/ 17 w 19"/>
                <a:gd name="T47" fmla="*/ 12 h 19"/>
                <a:gd name="T48" fmla="*/ 17 w 19"/>
                <a:gd name="T49" fmla="*/ 12 h 19"/>
                <a:gd name="T50" fmla="*/ 17 w 19"/>
                <a:gd name="T51" fmla="*/ 12 h 19"/>
                <a:gd name="T52" fmla="*/ 17 w 19"/>
                <a:gd name="T53" fmla="*/ 12 h 19"/>
                <a:gd name="T54" fmla="*/ 17 w 19"/>
                <a:gd name="T55" fmla="*/ 12 h 19"/>
                <a:gd name="T56" fmla="*/ 18 w 19"/>
                <a:gd name="T57" fmla="*/ 12 h 19"/>
                <a:gd name="T58" fmla="*/ 17 w 19"/>
                <a:gd name="T59" fmla="*/ 10 h 19"/>
                <a:gd name="T60" fmla="*/ 15 w 19"/>
                <a:gd name="T61" fmla="*/ 8 h 19"/>
                <a:gd name="T62" fmla="*/ 14 w 19"/>
                <a:gd name="T63" fmla="*/ 7 h 19"/>
                <a:gd name="T64" fmla="*/ 13 w 19"/>
                <a:gd name="T65" fmla="*/ 5 h 19"/>
                <a:gd name="T66" fmla="*/ 13 w 19"/>
                <a:gd name="T67" fmla="*/ 4 h 19"/>
                <a:gd name="T68" fmla="*/ 12 w 19"/>
                <a:gd name="T69" fmla="*/ 4 h 19"/>
                <a:gd name="T70" fmla="*/ 12 w 19"/>
                <a:gd name="T71" fmla="*/ 3 h 19"/>
                <a:gd name="T72" fmla="*/ 12 w 19"/>
                <a:gd name="T73" fmla="*/ 3 h 19"/>
                <a:gd name="T74" fmla="*/ 11 w 19"/>
                <a:gd name="T75" fmla="*/ 2 h 19"/>
                <a:gd name="T76" fmla="*/ 10 w 19"/>
                <a:gd name="T77" fmla="*/ 1 h 19"/>
                <a:gd name="T78" fmla="*/ 10 w 19"/>
                <a:gd name="T79" fmla="*/ 1 h 19"/>
                <a:gd name="T80" fmla="*/ 9 w 19"/>
                <a:gd name="T81" fmla="*/ 1 h 19"/>
                <a:gd name="T82" fmla="*/ 9 w 19"/>
                <a:gd name="T83" fmla="*/ 0 h 19"/>
                <a:gd name="T84" fmla="*/ 8 w 19"/>
                <a:gd name="T85" fmla="*/ 0 h 19"/>
                <a:gd name="T86" fmla="*/ 7 w 19"/>
                <a:gd name="T87" fmla="*/ 0 h 19"/>
                <a:gd name="T88" fmla="*/ 6 w 19"/>
                <a:gd name="T89" fmla="*/ 0 h 19"/>
                <a:gd name="T90" fmla="*/ 5 w 19"/>
                <a:gd name="T91" fmla="*/ 0 h 19"/>
                <a:gd name="T92" fmla="*/ 5 w 19"/>
                <a:gd name="T93" fmla="*/ 0 h 19"/>
                <a:gd name="T94" fmla="*/ 4 w 19"/>
                <a:gd name="T95" fmla="*/ 1 h 19"/>
                <a:gd name="T96" fmla="*/ 3 w 19"/>
                <a:gd name="T97" fmla="*/ 1 h 19"/>
                <a:gd name="T98" fmla="*/ 3 w 19"/>
                <a:gd name="T99" fmla="*/ 2 h 19"/>
                <a:gd name="T100" fmla="*/ 2 w 19"/>
                <a:gd name="T101" fmla="*/ 3 h 19"/>
                <a:gd name="T102" fmla="*/ 1 w 19"/>
                <a:gd name="T103" fmla="*/ 3 h 19"/>
                <a:gd name="T104" fmla="*/ 1 w 19"/>
                <a:gd name="T105" fmla="*/ 4 h 19"/>
                <a:gd name="T106" fmla="*/ 1 w 19"/>
                <a:gd name="T107" fmla="*/ 5 h 19"/>
                <a:gd name="T108" fmla="*/ 1 w 19"/>
                <a:gd name="T109" fmla="*/ 6 h 19"/>
                <a:gd name="T110" fmla="*/ 0 w 19"/>
                <a:gd name="T111" fmla="*/ 6 h 19"/>
                <a:gd name="T112" fmla="*/ 0 w 19"/>
                <a:gd name="T113" fmla="*/ 7 h 19"/>
                <a:gd name="T114" fmla="*/ 1 w 19"/>
                <a:gd name="T115" fmla="*/ 8 h 19"/>
                <a:gd name="T116" fmla="*/ 3 w 19"/>
                <a:gd name="T117" fmla="*/ 12 h 19"/>
                <a:gd name="T118" fmla="*/ 4 w 19"/>
                <a:gd name="T119" fmla="*/ 14 h 19"/>
                <a:gd name="T120" fmla="*/ 6 w 19"/>
                <a:gd name="T12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19">
                  <a:moveTo>
                    <a:pt x="6" y="15"/>
                  </a:moveTo>
                  <a:lnTo>
                    <a:pt x="6" y="16"/>
                  </a:lnTo>
                  <a:lnTo>
                    <a:pt x="7" y="17"/>
                  </a:lnTo>
                  <a:lnTo>
                    <a:pt x="8" y="18"/>
                  </a:lnTo>
                  <a:lnTo>
                    <a:pt x="8" y="18"/>
                  </a:lnTo>
                  <a:lnTo>
                    <a:pt x="9" y="18"/>
                  </a:lnTo>
                  <a:lnTo>
                    <a:pt x="9" y="18"/>
                  </a:lnTo>
                  <a:lnTo>
                    <a:pt x="10" y="18"/>
                  </a:lnTo>
                  <a:lnTo>
                    <a:pt x="10" y="18"/>
                  </a:lnTo>
                  <a:lnTo>
                    <a:pt x="12" y="18"/>
                  </a:lnTo>
                  <a:lnTo>
                    <a:pt x="12" y="17"/>
                  </a:lnTo>
                  <a:lnTo>
                    <a:pt x="13" y="17"/>
                  </a:lnTo>
                  <a:lnTo>
                    <a:pt x="13" y="16"/>
                  </a:lnTo>
                  <a:lnTo>
                    <a:pt x="13" y="16"/>
                  </a:lnTo>
                  <a:lnTo>
                    <a:pt x="13" y="15"/>
                  </a:lnTo>
                  <a:lnTo>
                    <a:pt x="14" y="15"/>
                  </a:lnTo>
                  <a:lnTo>
                    <a:pt x="14" y="15"/>
                  </a:lnTo>
                  <a:lnTo>
                    <a:pt x="15" y="14"/>
                  </a:lnTo>
                  <a:lnTo>
                    <a:pt x="16" y="13"/>
                  </a:lnTo>
                  <a:lnTo>
                    <a:pt x="17" y="13"/>
                  </a:lnTo>
                  <a:lnTo>
                    <a:pt x="17" y="12"/>
                  </a:lnTo>
                  <a:lnTo>
                    <a:pt x="17" y="12"/>
                  </a:lnTo>
                  <a:lnTo>
                    <a:pt x="17" y="12"/>
                  </a:lnTo>
                  <a:lnTo>
                    <a:pt x="17" y="12"/>
                  </a:lnTo>
                  <a:lnTo>
                    <a:pt x="17" y="12"/>
                  </a:lnTo>
                  <a:lnTo>
                    <a:pt x="17" y="12"/>
                  </a:lnTo>
                  <a:lnTo>
                    <a:pt x="17" y="12"/>
                  </a:lnTo>
                  <a:lnTo>
                    <a:pt x="17" y="12"/>
                  </a:lnTo>
                  <a:lnTo>
                    <a:pt x="18" y="12"/>
                  </a:lnTo>
                  <a:lnTo>
                    <a:pt x="17" y="10"/>
                  </a:lnTo>
                  <a:lnTo>
                    <a:pt x="15" y="8"/>
                  </a:lnTo>
                  <a:lnTo>
                    <a:pt x="14" y="7"/>
                  </a:lnTo>
                  <a:lnTo>
                    <a:pt x="13" y="5"/>
                  </a:lnTo>
                  <a:lnTo>
                    <a:pt x="13" y="4"/>
                  </a:lnTo>
                  <a:lnTo>
                    <a:pt x="12" y="4"/>
                  </a:lnTo>
                  <a:lnTo>
                    <a:pt x="12" y="3"/>
                  </a:lnTo>
                  <a:lnTo>
                    <a:pt x="12" y="3"/>
                  </a:lnTo>
                  <a:lnTo>
                    <a:pt x="11" y="2"/>
                  </a:lnTo>
                  <a:lnTo>
                    <a:pt x="10" y="1"/>
                  </a:lnTo>
                  <a:lnTo>
                    <a:pt x="10" y="1"/>
                  </a:lnTo>
                  <a:lnTo>
                    <a:pt x="9" y="1"/>
                  </a:lnTo>
                  <a:lnTo>
                    <a:pt x="9" y="0"/>
                  </a:lnTo>
                  <a:lnTo>
                    <a:pt x="8" y="0"/>
                  </a:lnTo>
                  <a:lnTo>
                    <a:pt x="7" y="0"/>
                  </a:lnTo>
                  <a:lnTo>
                    <a:pt x="6" y="0"/>
                  </a:lnTo>
                  <a:lnTo>
                    <a:pt x="5" y="0"/>
                  </a:lnTo>
                  <a:lnTo>
                    <a:pt x="5" y="0"/>
                  </a:lnTo>
                  <a:lnTo>
                    <a:pt x="4" y="1"/>
                  </a:lnTo>
                  <a:lnTo>
                    <a:pt x="3" y="1"/>
                  </a:lnTo>
                  <a:lnTo>
                    <a:pt x="3" y="2"/>
                  </a:lnTo>
                  <a:lnTo>
                    <a:pt x="2" y="3"/>
                  </a:lnTo>
                  <a:lnTo>
                    <a:pt x="1" y="3"/>
                  </a:lnTo>
                  <a:lnTo>
                    <a:pt x="1" y="4"/>
                  </a:lnTo>
                  <a:lnTo>
                    <a:pt x="1" y="5"/>
                  </a:lnTo>
                  <a:lnTo>
                    <a:pt x="1" y="6"/>
                  </a:lnTo>
                  <a:lnTo>
                    <a:pt x="0" y="6"/>
                  </a:lnTo>
                  <a:lnTo>
                    <a:pt x="0" y="7"/>
                  </a:lnTo>
                  <a:lnTo>
                    <a:pt x="1" y="8"/>
                  </a:lnTo>
                  <a:lnTo>
                    <a:pt x="3" y="12"/>
                  </a:lnTo>
                  <a:lnTo>
                    <a:pt x="4" y="14"/>
                  </a:lnTo>
                  <a:lnTo>
                    <a:pt x="6" y="15"/>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07" name="Freeform 51"/>
            <p:cNvSpPr>
              <a:spLocks/>
            </p:cNvSpPr>
            <p:nvPr/>
          </p:nvSpPr>
          <p:spPr bwMode="auto">
            <a:xfrm>
              <a:off x="3254" y="2170"/>
              <a:ext cx="7" cy="7"/>
            </a:xfrm>
            <a:custGeom>
              <a:avLst/>
              <a:gdLst>
                <a:gd name="T0" fmla="*/ 2 w 7"/>
                <a:gd name="T1" fmla="*/ 2 h 7"/>
                <a:gd name="T2" fmla="*/ 2 w 7"/>
                <a:gd name="T3" fmla="*/ 3 h 7"/>
                <a:gd name="T4" fmla="*/ 1 w 7"/>
                <a:gd name="T5" fmla="*/ 3 h 7"/>
                <a:gd name="T6" fmla="*/ 1 w 7"/>
                <a:gd name="T7" fmla="*/ 3 h 7"/>
                <a:gd name="T8" fmla="*/ 1 w 7"/>
                <a:gd name="T9" fmla="*/ 3 h 7"/>
                <a:gd name="T10" fmla="*/ 1 w 7"/>
                <a:gd name="T11" fmla="*/ 4 h 7"/>
                <a:gd name="T12" fmla="*/ 0 w 7"/>
                <a:gd name="T13" fmla="*/ 4 h 7"/>
                <a:gd name="T14" fmla="*/ 0 w 7"/>
                <a:gd name="T15" fmla="*/ 4 h 7"/>
                <a:gd name="T16" fmla="*/ 0 w 7"/>
                <a:gd name="T17" fmla="*/ 5 h 7"/>
                <a:gd name="T18" fmla="*/ 0 w 7"/>
                <a:gd name="T19" fmla="*/ 5 h 7"/>
                <a:gd name="T20" fmla="*/ 0 w 7"/>
                <a:gd name="T21" fmla="*/ 5 h 7"/>
                <a:gd name="T22" fmla="*/ 1 w 7"/>
                <a:gd name="T23" fmla="*/ 6 h 7"/>
                <a:gd name="T24" fmla="*/ 1 w 7"/>
                <a:gd name="T25" fmla="*/ 6 h 7"/>
                <a:gd name="T26" fmla="*/ 2 w 7"/>
                <a:gd name="T27" fmla="*/ 6 h 7"/>
                <a:gd name="T28" fmla="*/ 2 w 7"/>
                <a:gd name="T29" fmla="*/ 6 h 7"/>
                <a:gd name="T30" fmla="*/ 2 w 7"/>
                <a:gd name="T31" fmla="*/ 6 h 7"/>
                <a:gd name="T32" fmla="*/ 2 w 7"/>
                <a:gd name="T33" fmla="*/ 6 h 7"/>
                <a:gd name="T34" fmla="*/ 2 w 7"/>
                <a:gd name="T35" fmla="*/ 6 h 7"/>
                <a:gd name="T36" fmla="*/ 3 w 7"/>
                <a:gd name="T37" fmla="*/ 5 h 7"/>
                <a:gd name="T38" fmla="*/ 3 w 7"/>
                <a:gd name="T39" fmla="*/ 5 h 7"/>
                <a:gd name="T40" fmla="*/ 3 w 7"/>
                <a:gd name="T41" fmla="*/ 5 h 7"/>
                <a:gd name="T42" fmla="*/ 4 w 7"/>
                <a:gd name="T43" fmla="*/ 5 h 7"/>
                <a:gd name="T44" fmla="*/ 4 w 7"/>
                <a:gd name="T45" fmla="*/ 5 h 7"/>
                <a:gd name="T46" fmla="*/ 4 w 7"/>
                <a:gd name="T47" fmla="*/ 4 h 7"/>
                <a:gd name="T48" fmla="*/ 5 w 7"/>
                <a:gd name="T49" fmla="*/ 3 h 7"/>
                <a:gd name="T50" fmla="*/ 5 w 7"/>
                <a:gd name="T51" fmla="*/ 3 h 7"/>
                <a:gd name="T52" fmla="*/ 5 w 7"/>
                <a:gd name="T53" fmla="*/ 2 h 7"/>
                <a:gd name="T54" fmla="*/ 6 w 7"/>
                <a:gd name="T55" fmla="*/ 2 h 7"/>
                <a:gd name="T56" fmla="*/ 6 w 7"/>
                <a:gd name="T57" fmla="*/ 2 h 7"/>
                <a:gd name="T58" fmla="*/ 6 w 7"/>
                <a:gd name="T59" fmla="*/ 1 h 7"/>
                <a:gd name="T60" fmla="*/ 6 w 7"/>
                <a:gd name="T61" fmla="*/ 0 h 7"/>
                <a:gd name="T62" fmla="*/ 6 w 7"/>
                <a:gd name="T63" fmla="*/ 0 h 7"/>
                <a:gd name="T64" fmla="*/ 6 w 7"/>
                <a:gd name="T65" fmla="*/ 0 h 7"/>
                <a:gd name="T66" fmla="*/ 6 w 7"/>
                <a:gd name="T67" fmla="*/ 0 h 7"/>
                <a:gd name="T68" fmla="*/ 5 w 7"/>
                <a:gd name="T69" fmla="*/ 0 h 7"/>
                <a:gd name="T70" fmla="*/ 5 w 7"/>
                <a:gd name="T71" fmla="*/ 0 h 7"/>
                <a:gd name="T72" fmla="*/ 5 w 7"/>
                <a:gd name="T73" fmla="*/ 0 h 7"/>
                <a:gd name="T74" fmla="*/ 5 w 7"/>
                <a:gd name="T75" fmla="*/ 0 h 7"/>
                <a:gd name="T76" fmla="*/ 5 w 7"/>
                <a:gd name="T77" fmla="*/ 0 h 7"/>
                <a:gd name="T78" fmla="*/ 4 w 7"/>
                <a:gd name="T79" fmla="*/ 0 h 7"/>
                <a:gd name="T80" fmla="*/ 4 w 7"/>
                <a:gd name="T81" fmla="*/ 0 h 7"/>
                <a:gd name="T82" fmla="*/ 4 w 7"/>
                <a:gd name="T83" fmla="*/ 0 h 7"/>
                <a:gd name="T84" fmla="*/ 4 w 7"/>
                <a:gd name="T85" fmla="*/ 0 h 7"/>
                <a:gd name="T86" fmla="*/ 3 w 7"/>
                <a:gd name="T87" fmla="*/ 0 h 7"/>
                <a:gd name="T88" fmla="*/ 3 w 7"/>
                <a:gd name="T89" fmla="*/ 1 h 7"/>
                <a:gd name="T90" fmla="*/ 3 w 7"/>
                <a:gd name="T91" fmla="*/ 1 h 7"/>
                <a:gd name="T92" fmla="*/ 3 w 7"/>
                <a:gd name="T93" fmla="*/ 2 h 7"/>
                <a:gd name="T94" fmla="*/ 2 w 7"/>
                <a:gd name="T95" fmla="*/ 2 h 7"/>
                <a:gd name="T96" fmla="*/ 2 w 7"/>
                <a:gd name="T9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 h="7">
                  <a:moveTo>
                    <a:pt x="2" y="2"/>
                  </a:moveTo>
                  <a:lnTo>
                    <a:pt x="2" y="3"/>
                  </a:lnTo>
                  <a:lnTo>
                    <a:pt x="1" y="3"/>
                  </a:lnTo>
                  <a:lnTo>
                    <a:pt x="1" y="3"/>
                  </a:lnTo>
                  <a:lnTo>
                    <a:pt x="1" y="3"/>
                  </a:lnTo>
                  <a:lnTo>
                    <a:pt x="1" y="4"/>
                  </a:lnTo>
                  <a:lnTo>
                    <a:pt x="0" y="4"/>
                  </a:lnTo>
                  <a:lnTo>
                    <a:pt x="0" y="4"/>
                  </a:lnTo>
                  <a:lnTo>
                    <a:pt x="0" y="5"/>
                  </a:lnTo>
                  <a:lnTo>
                    <a:pt x="0" y="5"/>
                  </a:lnTo>
                  <a:lnTo>
                    <a:pt x="0" y="5"/>
                  </a:lnTo>
                  <a:lnTo>
                    <a:pt x="1" y="6"/>
                  </a:lnTo>
                  <a:lnTo>
                    <a:pt x="1" y="6"/>
                  </a:lnTo>
                  <a:lnTo>
                    <a:pt x="2" y="6"/>
                  </a:lnTo>
                  <a:lnTo>
                    <a:pt x="2" y="6"/>
                  </a:lnTo>
                  <a:lnTo>
                    <a:pt x="2" y="6"/>
                  </a:lnTo>
                  <a:lnTo>
                    <a:pt x="2" y="6"/>
                  </a:lnTo>
                  <a:lnTo>
                    <a:pt x="2" y="6"/>
                  </a:lnTo>
                  <a:lnTo>
                    <a:pt x="3" y="5"/>
                  </a:lnTo>
                  <a:lnTo>
                    <a:pt x="3" y="5"/>
                  </a:lnTo>
                  <a:lnTo>
                    <a:pt x="3" y="5"/>
                  </a:lnTo>
                  <a:lnTo>
                    <a:pt x="4" y="5"/>
                  </a:lnTo>
                  <a:lnTo>
                    <a:pt x="4" y="5"/>
                  </a:lnTo>
                  <a:lnTo>
                    <a:pt x="4" y="4"/>
                  </a:lnTo>
                  <a:lnTo>
                    <a:pt x="5" y="3"/>
                  </a:lnTo>
                  <a:lnTo>
                    <a:pt x="5" y="3"/>
                  </a:lnTo>
                  <a:lnTo>
                    <a:pt x="5" y="2"/>
                  </a:lnTo>
                  <a:lnTo>
                    <a:pt x="6" y="2"/>
                  </a:lnTo>
                  <a:lnTo>
                    <a:pt x="6" y="2"/>
                  </a:lnTo>
                  <a:lnTo>
                    <a:pt x="6" y="1"/>
                  </a:lnTo>
                  <a:lnTo>
                    <a:pt x="6" y="0"/>
                  </a:lnTo>
                  <a:lnTo>
                    <a:pt x="6" y="0"/>
                  </a:lnTo>
                  <a:lnTo>
                    <a:pt x="6" y="0"/>
                  </a:lnTo>
                  <a:lnTo>
                    <a:pt x="6" y="0"/>
                  </a:lnTo>
                  <a:lnTo>
                    <a:pt x="5" y="0"/>
                  </a:lnTo>
                  <a:lnTo>
                    <a:pt x="5" y="0"/>
                  </a:lnTo>
                  <a:lnTo>
                    <a:pt x="5" y="0"/>
                  </a:lnTo>
                  <a:lnTo>
                    <a:pt x="5" y="0"/>
                  </a:lnTo>
                  <a:lnTo>
                    <a:pt x="5" y="0"/>
                  </a:lnTo>
                  <a:lnTo>
                    <a:pt x="4" y="0"/>
                  </a:lnTo>
                  <a:lnTo>
                    <a:pt x="4" y="0"/>
                  </a:lnTo>
                  <a:lnTo>
                    <a:pt x="4" y="0"/>
                  </a:lnTo>
                  <a:lnTo>
                    <a:pt x="4" y="0"/>
                  </a:lnTo>
                  <a:lnTo>
                    <a:pt x="3" y="0"/>
                  </a:lnTo>
                  <a:lnTo>
                    <a:pt x="3" y="1"/>
                  </a:lnTo>
                  <a:lnTo>
                    <a:pt x="3" y="1"/>
                  </a:lnTo>
                  <a:lnTo>
                    <a:pt x="3" y="2"/>
                  </a:lnTo>
                  <a:lnTo>
                    <a:pt x="2" y="2"/>
                  </a:lnTo>
                  <a:lnTo>
                    <a:pt x="2" y="2"/>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08" name="Freeform 52"/>
            <p:cNvSpPr>
              <a:spLocks/>
            </p:cNvSpPr>
            <p:nvPr/>
          </p:nvSpPr>
          <p:spPr bwMode="auto">
            <a:xfrm>
              <a:off x="3259" y="2176"/>
              <a:ext cx="4" cy="4"/>
            </a:xfrm>
            <a:custGeom>
              <a:avLst/>
              <a:gdLst>
                <a:gd name="T0" fmla="*/ 1 w 4"/>
                <a:gd name="T1" fmla="*/ 1 h 4"/>
                <a:gd name="T2" fmla="*/ 1 w 4"/>
                <a:gd name="T3" fmla="*/ 1 h 4"/>
                <a:gd name="T4" fmla="*/ 1 w 4"/>
                <a:gd name="T5" fmla="*/ 1 h 4"/>
                <a:gd name="T6" fmla="*/ 1 w 4"/>
                <a:gd name="T7" fmla="*/ 2 h 4"/>
                <a:gd name="T8" fmla="*/ 1 w 4"/>
                <a:gd name="T9" fmla="*/ 2 h 4"/>
                <a:gd name="T10" fmla="*/ 1 w 4"/>
                <a:gd name="T11" fmla="*/ 2 h 4"/>
                <a:gd name="T12" fmla="*/ 0 w 4"/>
                <a:gd name="T13" fmla="*/ 2 h 4"/>
                <a:gd name="T14" fmla="*/ 0 w 4"/>
                <a:gd name="T15" fmla="*/ 2 h 4"/>
                <a:gd name="T16" fmla="*/ 1 w 4"/>
                <a:gd name="T17" fmla="*/ 3 h 4"/>
                <a:gd name="T18" fmla="*/ 1 w 4"/>
                <a:gd name="T19" fmla="*/ 3 h 4"/>
                <a:gd name="T20" fmla="*/ 1 w 4"/>
                <a:gd name="T21" fmla="*/ 3 h 4"/>
                <a:gd name="T22" fmla="*/ 1 w 4"/>
                <a:gd name="T23" fmla="*/ 3 h 4"/>
                <a:gd name="T24" fmla="*/ 2 w 4"/>
                <a:gd name="T25" fmla="*/ 2 h 4"/>
                <a:gd name="T26" fmla="*/ 2 w 4"/>
                <a:gd name="T27" fmla="*/ 3 h 4"/>
                <a:gd name="T28" fmla="*/ 2 w 4"/>
                <a:gd name="T29" fmla="*/ 3 h 4"/>
                <a:gd name="T30" fmla="*/ 2 w 4"/>
                <a:gd name="T31" fmla="*/ 3 h 4"/>
                <a:gd name="T32" fmla="*/ 2 w 4"/>
                <a:gd name="T33" fmla="*/ 3 h 4"/>
                <a:gd name="T34" fmla="*/ 3 w 4"/>
                <a:gd name="T35" fmla="*/ 2 h 4"/>
                <a:gd name="T36" fmla="*/ 3 w 4"/>
                <a:gd name="T37" fmla="*/ 2 h 4"/>
                <a:gd name="T38" fmla="*/ 3 w 4"/>
                <a:gd name="T39" fmla="*/ 1 h 4"/>
                <a:gd name="T40" fmla="*/ 3 w 4"/>
                <a:gd name="T41" fmla="*/ 1 h 4"/>
                <a:gd name="T42" fmla="*/ 3 w 4"/>
                <a:gd name="T43" fmla="*/ 1 h 4"/>
                <a:gd name="T44" fmla="*/ 3 w 4"/>
                <a:gd name="T45" fmla="*/ 1 h 4"/>
                <a:gd name="T46" fmla="*/ 3 w 4"/>
                <a:gd name="T47" fmla="*/ 0 h 4"/>
                <a:gd name="T48" fmla="*/ 2 w 4"/>
                <a:gd name="T49" fmla="*/ 0 h 4"/>
                <a:gd name="T50" fmla="*/ 3 w 4"/>
                <a:gd name="T51" fmla="*/ 0 h 4"/>
                <a:gd name="T52" fmla="*/ 2 w 4"/>
                <a:gd name="T53" fmla="*/ 0 h 4"/>
                <a:gd name="T54" fmla="*/ 2 w 4"/>
                <a:gd name="T55" fmla="*/ 0 h 4"/>
                <a:gd name="T56" fmla="*/ 2 w 4"/>
                <a:gd name="T57" fmla="*/ 0 h 4"/>
                <a:gd name="T58" fmla="*/ 2 w 4"/>
                <a:gd name="T59" fmla="*/ 1 h 4"/>
                <a:gd name="T60" fmla="*/ 2 w 4"/>
                <a:gd name="T61" fmla="*/ 1 h 4"/>
                <a:gd name="T62" fmla="*/ 1 w 4"/>
                <a:gd name="T63" fmla="*/ 1 h 4"/>
                <a:gd name="T64" fmla="*/ 1 w 4"/>
                <a:gd name="T6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 h="4">
                  <a:moveTo>
                    <a:pt x="1" y="1"/>
                  </a:moveTo>
                  <a:lnTo>
                    <a:pt x="1" y="1"/>
                  </a:lnTo>
                  <a:lnTo>
                    <a:pt x="1" y="1"/>
                  </a:lnTo>
                  <a:lnTo>
                    <a:pt x="1" y="2"/>
                  </a:lnTo>
                  <a:lnTo>
                    <a:pt x="1" y="2"/>
                  </a:lnTo>
                  <a:lnTo>
                    <a:pt x="1" y="2"/>
                  </a:lnTo>
                  <a:lnTo>
                    <a:pt x="0" y="2"/>
                  </a:lnTo>
                  <a:lnTo>
                    <a:pt x="0" y="2"/>
                  </a:lnTo>
                  <a:lnTo>
                    <a:pt x="1" y="3"/>
                  </a:lnTo>
                  <a:lnTo>
                    <a:pt x="1" y="3"/>
                  </a:lnTo>
                  <a:lnTo>
                    <a:pt x="1" y="3"/>
                  </a:lnTo>
                  <a:lnTo>
                    <a:pt x="1" y="3"/>
                  </a:lnTo>
                  <a:lnTo>
                    <a:pt x="2" y="2"/>
                  </a:lnTo>
                  <a:lnTo>
                    <a:pt x="2" y="3"/>
                  </a:lnTo>
                  <a:lnTo>
                    <a:pt x="2" y="3"/>
                  </a:lnTo>
                  <a:lnTo>
                    <a:pt x="2" y="3"/>
                  </a:lnTo>
                  <a:lnTo>
                    <a:pt x="2" y="3"/>
                  </a:lnTo>
                  <a:lnTo>
                    <a:pt x="3" y="2"/>
                  </a:lnTo>
                  <a:lnTo>
                    <a:pt x="3" y="2"/>
                  </a:lnTo>
                  <a:lnTo>
                    <a:pt x="3" y="1"/>
                  </a:lnTo>
                  <a:lnTo>
                    <a:pt x="3" y="1"/>
                  </a:lnTo>
                  <a:lnTo>
                    <a:pt x="3" y="1"/>
                  </a:lnTo>
                  <a:lnTo>
                    <a:pt x="3" y="1"/>
                  </a:lnTo>
                  <a:lnTo>
                    <a:pt x="3" y="0"/>
                  </a:lnTo>
                  <a:lnTo>
                    <a:pt x="2" y="0"/>
                  </a:lnTo>
                  <a:lnTo>
                    <a:pt x="3" y="0"/>
                  </a:lnTo>
                  <a:lnTo>
                    <a:pt x="2" y="0"/>
                  </a:lnTo>
                  <a:lnTo>
                    <a:pt x="2" y="0"/>
                  </a:lnTo>
                  <a:lnTo>
                    <a:pt x="2" y="0"/>
                  </a:lnTo>
                  <a:lnTo>
                    <a:pt x="2" y="1"/>
                  </a:lnTo>
                  <a:lnTo>
                    <a:pt x="2" y="1"/>
                  </a:lnTo>
                  <a:lnTo>
                    <a:pt x="1" y="1"/>
                  </a:lnTo>
                  <a:lnTo>
                    <a:pt x="1" y="1"/>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09" name="Freeform 53"/>
            <p:cNvSpPr>
              <a:spLocks/>
            </p:cNvSpPr>
            <p:nvPr/>
          </p:nvSpPr>
          <p:spPr bwMode="auto">
            <a:xfrm>
              <a:off x="3259" y="2172"/>
              <a:ext cx="4" cy="5"/>
            </a:xfrm>
            <a:custGeom>
              <a:avLst/>
              <a:gdLst>
                <a:gd name="T0" fmla="*/ 0 w 4"/>
                <a:gd name="T1" fmla="*/ 4 h 5"/>
                <a:gd name="T2" fmla="*/ 0 w 4"/>
                <a:gd name="T3" fmla="*/ 4 h 5"/>
                <a:gd name="T4" fmla="*/ 0 w 4"/>
                <a:gd name="T5" fmla="*/ 4 h 5"/>
                <a:gd name="T6" fmla="*/ 0 w 4"/>
                <a:gd name="T7" fmla="*/ 4 h 5"/>
                <a:gd name="T8" fmla="*/ 0 w 4"/>
                <a:gd name="T9" fmla="*/ 4 h 5"/>
                <a:gd name="T10" fmla="*/ 0 w 4"/>
                <a:gd name="T11" fmla="*/ 4 h 5"/>
                <a:gd name="T12" fmla="*/ 0 w 4"/>
                <a:gd name="T13" fmla="*/ 4 h 5"/>
                <a:gd name="T14" fmla="*/ 0 w 4"/>
                <a:gd name="T15" fmla="*/ 4 h 5"/>
                <a:gd name="T16" fmla="*/ 0 w 4"/>
                <a:gd name="T17" fmla="*/ 4 h 5"/>
                <a:gd name="T18" fmla="*/ 0 w 4"/>
                <a:gd name="T19" fmla="*/ 4 h 5"/>
                <a:gd name="T20" fmla="*/ 0 w 4"/>
                <a:gd name="T21" fmla="*/ 4 h 5"/>
                <a:gd name="T22" fmla="*/ 0 w 4"/>
                <a:gd name="T23" fmla="*/ 4 h 5"/>
                <a:gd name="T24" fmla="*/ 0 w 4"/>
                <a:gd name="T25" fmla="*/ 4 h 5"/>
                <a:gd name="T26" fmla="*/ 1 w 4"/>
                <a:gd name="T27" fmla="*/ 4 h 5"/>
                <a:gd name="T28" fmla="*/ 1 w 4"/>
                <a:gd name="T29" fmla="*/ 4 h 5"/>
                <a:gd name="T30" fmla="*/ 1 w 4"/>
                <a:gd name="T31" fmla="*/ 4 h 5"/>
                <a:gd name="T32" fmla="*/ 1 w 4"/>
                <a:gd name="T33" fmla="*/ 3 h 5"/>
                <a:gd name="T34" fmla="*/ 1 w 4"/>
                <a:gd name="T35" fmla="*/ 3 h 5"/>
                <a:gd name="T36" fmla="*/ 2 w 4"/>
                <a:gd name="T37" fmla="*/ 3 h 5"/>
                <a:gd name="T38" fmla="*/ 2 w 4"/>
                <a:gd name="T39" fmla="*/ 2 h 5"/>
                <a:gd name="T40" fmla="*/ 2 w 4"/>
                <a:gd name="T41" fmla="*/ 2 h 5"/>
                <a:gd name="T42" fmla="*/ 2 w 4"/>
                <a:gd name="T43" fmla="*/ 1 h 5"/>
                <a:gd name="T44" fmla="*/ 3 w 4"/>
                <a:gd name="T45" fmla="*/ 1 h 5"/>
                <a:gd name="T46" fmla="*/ 3 w 4"/>
                <a:gd name="T47" fmla="*/ 0 h 5"/>
                <a:gd name="T48" fmla="*/ 3 w 4"/>
                <a:gd name="T49" fmla="*/ 0 h 5"/>
                <a:gd name="T50" fmla="*/ 3 w 4"/>
                <a:gd name="T51" fmla="*/ 0 h 5"/>
                <a:gd name="T52" fmla="*/ 3 w 4"/>
                <a:gd name="T53" fmla="*/ 0 h 5"/>
                <a:gd name="T54" fmla="*/ 3 w 4"/>
                <a:gd name="T55" fmla="*/ 0 h 5"/>
                <a:gd name="T56" fmla="*/ 3 w 4"/>
                <a:gd name="T57" fmla="*/ 0 h 5"/>
                <a:gd name="T58" fmla="*/ 3 w 4"/>
                <a:gd name="T59" fmla="*/ 0 h 5"/>
                <a:gd name="T60" fmla="*/ 2 w 4"/>
                <a:gd name="T61" fmla="*/ 0 h 5"/>
                <a:gd name="T62" fmla="*/ 2 w 4"/>
                <a:gd name="T63" fmla="*/ 0 h 5"/>
                <a:gd name="T64" fmla="*/ 2 w 4"/>
                <a:gd name="T65" fmla="*/ 0 h 5"/>
                <a:gd name="T66" fmla="*/ 2 w 4"/>
                <a:gd name="T67" fmla="*/ 0 h 5"/>
                <a:gd name="T68" fmla="*/ 2 w 4"/>
                <a:gd name="T69" fmla="*/ 0 h 5"/>
                <a:gd name="T70" fmla="*/ 2 w 4"/>
                <a:gd name="T71" fmla="*/ 1 h 5"/>
                <a:gd name="T72" fmla="*/ 2 w 4"/>
                <a:gd name="T73" fmla="*/ 2 h 5"/>
                <a:gd name="T74" fmla="*/ 2 w 4"/>
                <a:gd name="T75" fmla="*/ 2 h 5"/>
                <a:gd name="T76" fmla="*/ 2 w 4"/>
                <a:gd name="T77" fmla="*/ 2 h 5"/>
                <a:gd name="T78" fmla="*/ 2 w 4"/>
                <a:gd name="T79" fmla="*/ 3 h 5"/>
                <a:gd name="T80" fmla="*/ 2 w 4"/>
                <a:gd name="T81" fmla="*/ 3 h 5"/>
                <a:gd name="T82" fmla="*/ 1 w 4"/>
                <a:gd name="T83" fmla="*/ 2 h 5"/>
                <a:gd name="T84" fmla="*/ 1 w 4"/>
                <a:gd name="T85" fmla="*/ 3 h 5"/>
                <a:gd name="T86" fmla="*/ 1 w 4"/>
                <a:gd name="T87" fmla="*/ 3 h 5"/>
                <a:gd name="T88" fmla="*/ 1 w 4"/>
                <a:gd name="T89" fmla="*/ 3 h 5"/>
                <a:gd name="T90" fmla="*/ 1 w 4"/>
                <a:gd name="T91" fmla="*/ 3 h 5"/>
                <a:gd name="T92" fmla="*/ 0 w 4"/>
                <a:gd name="T93" fmla="*/ 3 h 5"/>
                <a:gd name="T94" fmla="*/ 0 w 4"/>
                <a:gd name="T95" fmla="*/ 4 h 5"/>
                <a:gd name="T96" fmla="*/ 0 w 4"/>
                <a:gd name="T9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 h="5">
                  <a:moveTo>
                    <a:pt x="0" y="4"/>
                  </a:moveTo>
                  <a:lnTo>
                    <a:pt x="0" y="4"/>
                  </a:lnTo>
                  <a:lnTo>
                    <a:pt x="0" y="4"/>
                  </a:lnTo>
                  <a:lnTo>
                    <a:pt x="0" y="4"/>
                  </a:lnTo>
                  <a:lnTo>
                    <a:pt x="0" y="4"/>
                  </a:lnTo>
                  <a:lnTo>
                    <a:pt x="0" y="4"/>
                  </a:lnTo>
                  <a:lnTo>
                    <a:pt x="0" y="4"/>
                  </a:lnTo>
                  <a:lnTo>
                    <a:pt x="0" y="4"/>
                  </a:lnTo>
                  <a:lnTo>
                    <a:pt x="0" y="4"/>
                  </a:lnTo>
                  <a:lnTo>
                    <a:pt x="0" y="4"/>
                  </a:lnTo>
                  <a:lnTo>
                    <a:pt x="0" y="4"/>
                  </a:lnTo>
                  <a:lnTo>
                    <a:pt x="0" y="4"/>
                  </a:lnTo>
                  <a:lnTo>
                    <a:pt x="0" y="4"/>
                  </a:lnTo>
                  <a:lnTo>
                    <a:pt x="1" y="4"/>
                  </a:lnTo>
                  <a:lnTo>
                    <a:pt x="1" y="4"/>
                  </a:lnTo>
                  <a:lnTo>
                    <a:pt x="1" y="4"/>
                  </a:lnTo>
                  <a:lnTo>
                    <a:pt x="1" y="3"/>
                  </a:lnTo>
                  <a:lnTo>
                    <a:pt x="1" y="3"/>
                  </a:lnTo>
                  <a:lnTo>
                    <a:pt x="2" y="3"/>
                  </a:lnTo>
                  <a:lnTo>
                    <a:pt x="2" y="2"/>
                  </a:lnTo>
                  <a:lnTo>
                    <a:pt x="2" y="2"/>
                  </a:lnTo>
                  <a:lnTo>
                    <a:pt x="2" y="1"/>
                  </a:lnTo>
                  <a:lnTo>
                    <a:pt x="3" y="1"/>
                  </a:lnTo>
                  <a:lnTo>
                    <a:pt x="3" y="0"/>
                  </a:lnTo>
                  <a:lnTo>
                    <a:pt x="3" y="0"/>
                  </a:lnTo>
                  <a:lnTo>
                    <a:pt x="3" y="0"/>
                  </a:lnTo>
                  <a:lnTo>
                    <a:pt x="3" y="0"/>
                  </a:lnTo>
                  <a:lnTo>
                    <a:pt x="3" y="0"/>
                  </a:lnTo>
                  <a:lnTo>
                    <a:pt x="3" y="0"/>
                  </a:lnTo>
                  <a:lnTo>
                    <a:pt x="3" y="0"/>
                  </a:lnTo>
                  <a:lnTo>
                    <a:pt x="2" y="0"/>
                  </a:lnTo>
                  <a:lnTo>
                    <a:pt x="2" y="0"/>
                  </a:lnTo>
                  <a:lnTo>
                    <a:pt x="2" y="0"/>
                  </a:lnTo>
                  <a:lnTo>
                    <a:pt x="2" y="0"/>
                  </a:lnTo>
                  <a:lnTo>
                    <a:pt x="2" y="0"/>
                  </a:lnTo>
                  <a:lnTo>
                    <a:pt x="2" y="1"/>
                  </a:lnTo>
                  <a:lnTo>
                    <a:pt x="2" y="2"/>
                  </a:lnTo>
                  <a:lnTo>
                    <a:pt x="2" y="2"/>
                  </a:lnTo>
                  <a:lnTo>
                    <a:pt x="2" y="2"/>
                  </a:lnTo>
                  <a:lnTo>
                    <a:pt x="2" y="3"/>
                  </a:lnTo>
                  <a:lnTo>
                    <a:pt x="2" y="3"/>
                  </a:lnTo>
                  <a:lnTo>
                    <a:pt x="1" y="2"/>
                  </a:lnTo>
                  <a:lnTo>
                    <a:pt x="1" y="3"/>
                  </a:lnTo>
                  <a:lnTo>
                    <a:pt x="1" y="3"/>
                  </a:lnTo>
                  <a:lnTo>
                    <a:pt x="1" y="3"/>
                  </a:lnTo>
                  <a:lnTo>
                    <a:pt x="1" y="3"/>
                  </a:lnTo>
                  <a:lnTo>
                    <a:pt x="0" y="3"/>
                  </a:lnTo>
                  <a:lnTo>
                    <a:pt x="0" y="4"/>
                  </a:lnTo>
                  <a:lnTo>
                    <a:pt x="0" y="4"/>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0" name="Freeform 54"/>
            <p:cNvSpPr>
              <a:spLocks/>
            </p:cNvSpPr>
            <p:nvPr/>
          </p:nvSpPr>
          <p:spPr bwMode="auto">
            <a:xfrm>
              <a:off x="3250" y="2166"/>
              <a:ext cx="11" cy="9"/>
            </a:xfrm>
            <a:custGeom>
              <a:avLst/>
              <a:gdLst>
                <a:gd name="T0" fmla="*/ 5 w 11"/>
                <a:gd name="T1" fmla="*/ 5 h 9"/>
                <a:gd name="T2" fmla="*/ 5 w 11"/>
                <a:gd name="T3" fmla="*/ 5 h 9"/>
                <a:gd name="T4" fmla="*/ 5 w 11"/>
                <a:gd name="T5" fmla="*/ 5 h 9"/>
                <a:gd name="T6" fmla="*/ 5 w 11"/>
                <a:gd name="T7" fmla="*/ 5 h 9"/>
                <a:gd name="T8" fmla="*/ 5 w 11"/>
                <a:gd name="T9" fmla="*/ 4 h 9"/>
                <a:gd name="T10" fmla="*/ 6 w 11"/>
                <a:gd name="T11" fmla="*/ 4 h 9"/>
                <a:gd name="T12" fmla="*/ 6 w 11"/>
                <a:gd name="T13" fmla="*/ 4 h 9"/>
                <a:gd name="T14" fmla="*/ 6 w 11"/>
                <a:gd name="T15" fmla="*/ 4 h 9"/>
                <a:gd name="T16" fmla="*/ 6 w 11"/>
                <a:gd name="T17" fmla="*/ 4 h 9"/>
                <a:gd name="T18" fmla="*/ 6 w 11"/>
                <a:gd name="T19" fmla="*/ 4 h 9"/>
                <a:gd name="T20" fmla="*/ 7 w 11"/>
                <a:gd name="T21" fmla="*/ 4 h 9"/>
                <a:gd name="T22" fmla="*/ 8 w 11"/>
                <a:gd name="T23" fmla="*/ 4 h 9"/>
                <a:gd name="T24" fmla="*/ 8 w 11"/>
                <a:gd name="T25" fmla="*/ 4 h 9"/>
                <a:gd name="T26" fmla="*/ 8 w 11"/>
                <a:gd name="T27" fmla="*/ 3 h 9"/>
                <a:gd name="T28" fmla="*/ 8 w 11"/>
                <a:gd name="T29" fmla="*/ 3 h 9"/>
                <a:gd name="T30" fmla="*/ 8 w 11"/>
                <a:gd name="T31" fmla="*/ 3 h 9"/>
                <a:gd name="T32" fmla="*/ 8 w 11"/>
                <a:gd name="T33" fmla="*/ 3 h 9"/>
                <a:gd name="T34" fmla="*/ 9 w 11"/>
                <a:gd name="T35" fmla="*/ 2 h 9"/>
                <a:gd name="T36" fmla="*/ 9 w 11"/>
                <a:gd name="T37" fmla="*/ 2 h 9"/>
                <a:gd name="T38" fmla="*/ 9 w 11"/>
                <a:gd name="T39" fmla="*/ 1 h 9"/>
                <a:gd name="T40" fmla="*/ 9 w 11"/>
                <a:gd name="T41" fmla="*/ 1 h 9"/>
                <a:gd name="T42" fmla="*/ 10 w 11"/>
                <a:gd name="T43" fmla="*/ 1 h 9"/>
                <a:gd name="T44" fmla="*/ 10 w 11"/>
                <a:gd name="T45" fmla="*/ 1 h 9"/>
                <a:gd name="T46" fmla="*/ 10 w 11"/>
                <a:gd name="T47" fmla="*/ 0 h 9"/>
                <a:gd name="T48" fmla="*/ 10 w 11"/>
                <a:gd name="T49" fmla="*/ 0 h 9"/>
                <a:gd name="T50" fmla="*/ 10 w 11"/>
                <a:gd name="T51" fmla="*/ 0 h 9"/>
                <a:gd name="T52" fmla="*/ 9 w 11"/>
                <a:gd name="T53" fmla="*/ 0 h 9"/>
                <a:gd name="T54" fmla="*/ 9 w 11"/>
                <a:gd name="T55" fmla="*/ 0 h 9"/>
                <a:gd name="T56" fmla="*/ 9 w 11"/>
                <a:gd name="T57" fmla="*/ 0 h 9"/>
                <a:gd name="T58" fmla="*/ 8 w 11"/>
                <a:gd name="T59" fmla="*/ 0 h 9"/>
                <a:gd name="T60" fmla="*/ 7 w 11"/>
                <a:gd name="T61" fmla="*/ 1 h 9"/>
                <a:gd name="T62" fmla="*/ 7 w 11"/>
                <a:gd name="T63" fmla="*/ 2 h 9"/>
                <a:gd name="T64" fmla="*/ 6 w 11"/>
                <a:gd name="T65" fmla="*/ 3 h 9"/>
                <a:gd name="T66" fmla="*/ 5 w 11"/>
                <a:gd name="T67" fmla="*/ 3 h 9"/>
                <a:gd name="T68" fmla="*/ 5 w 11"/>
                <a:gd name="T69" fmla="*/ 3 h 9"/>
                <a:gd name="T70" fmla="*/ 4 w 11"/>
                <a:gd name="T71" fmla="*/ 3 h 9"/>
                <a:gd name="T72" fmla="*/ 3 w 11"/>
                <a:gd name="T73" fmla="*/ 4 h 9"/>
                <a:gd name="T74" fmla="*/ 4 w 11"/>
                <a:gd name="T75" fmla="*/ 4 h 9"/>
                <a:gd name="T76" fmla="*/ 3 w 11"/>
                <a:gd name="T77" fmla="*/ 4 h 9"/>
                <a:gd name="T78" fmla="*/ 3 w 11"/>
                <a:gd name="T79" fmla="*/ 5 h 9"/>
                <a:gd name="T80" fmla="*/ 2 w 11"/>
                <a:gd name="T81" fmla="*/ 6 h 9"/>
                <a:gd name="T82" fmla="*/ 1 w 11"/>
                <a:gd name="T83" fmla="*/ 6 h 9"/>
                <a:gd name="T84" fmla="*/ 1 w 11"/>
                <a:gd name="T85" fmla="*/ 8 h 9"/>
                <a:gd name="T86" fmla="*/ 0 w 11"/>
                <a:gd name="T87" fmla="*/ 7 h 9"/>
                <a:gd name="T88" fmla="*/ 0 w 11"/>
                <a:gd name="T89" fmla="*/ 8 h 9"/>
                <a:gd name="T90" fmla="*/ 1 w 11"/>
                <a:gd name="T91" fmla="*/ 8 h 9"/>
                <a:gd name="T92" fmla="*/ 1 w 11"/>
                <a:gd name="T93" fmla="*/ 8 h 9"/>
                <a:gd name="T94" fmla="*/ 1 w 11"/>
                <a:gd name="T95" fmla="*/ 8 h 9"/>
                <a:gd name="T96" fmla="*/ 2 w 11"/>
                <a:gd name="T97" fmla="*/ 8 h 9"/>
                <a:gd name="T98" fmla="*/ 2 w 11"/>
                <a:gd name="T99" fmla="*/ 8 h 9"/>
                <a:gd name="T100" fmla="*/ 2 w 11"/>
                <a:gd name="T101" fmla="*/ 8 h 9"/>
                <a:gd name="T102" fmla="*/ 2 w 11"/>
                <a:gd name="T103" fmla="*/ 8 h 9"/>
                <a:gd name="T104" fmla="*/ 3 w 11"/>
                <a:gd name="T105" fmla="*/ 8 h 9"/>
                <a:gd name="T106" fmla="*/ 3 w 11"/>
                <a:gd name="T107" fmla="*/ 7 h 9"/>
                <a:gd name="T108" fmla="*/ 3 w 11"/>
                <a:gd name="T109" fmla="*/ 7 h 9"/>
                <a:gd name="T110" fmla="*/ 3 w 11"/>
                <a:gd name="T111" fmla="*/ 7 h 9"/>
                <a:gd name="T112" fmla="*/ 4 w 11"/>
                <a:gd name="T113" fmla="*/ 7 h 9"/>
                <a:gd name="T114" fmla="*/ 4 w 11"/>
                <a:gd name="T115" fmla="*/ 7 h 9"/>
                <a:gd name="T116" fmla="*/ 4 w 11"/>
                <a:gd name="T117" fmla="*/ 6 h 9"/>
                <a:gd name="T118" fmla="*/ 4 w 11"/>
                <a:gd name="T119" fmla="*/ 5 h 9"/>
                <a:gd name="T120" fmla="*/ 5 w 11"/>
                <a:gd name="T12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9">
                  <a:moveTo>
                    <a:pt x="5" y="5"/>
                  </a:moveTo>
                  <a:lnTo>
                    <a:pt x="5" y="5"/>
                  </a:lnTo>
                  <a:lnTo>
                    <a:pt x="5" y="5"/>
                  </a:lnTo>
                  <a:lnTo>
                    <a:pt x="5" y="5"/>
                  </a:lnTo>
                  <a:lnTo>
                    <a:pt x="5" y="4"/>
                  </a:lnTo>
                  <a:lnTo>
                    <a:pt x="6" y="4"/>
                  </a:lnTo>
                  <a:lnTo>
                    <a:pt x="6" y="4"/>
                  </a:lnTo>
                  <a:lnTo>
                    <a:pt x="6" y="4"/>
                  </a:lnTo>
                  <a:lnTo>
                    <a:pt x="6" y="4"/>
                  </a:lnTo>
                  <a:lnTo>
                    <a:pt x="6" y="4"/>
                  </a:lnTo>
                  <a:lnTo>
                    <a:pt x="7" y="4"/>
                  </a:lnTo>
                  <a:lnTo>
                    <a:pt x="8" y="4"/>
                  </a:lnTo>
                  <a:lnTo>
                    <a:pt x="8" y="4"/>
                  </a:lnTo>
                  <a:lnTo>
                    <a:pt x="8" y="3"/>
                  </a:lnTo>
                  <a:lnTo>
                    <a:pt x="8" y="3"/>
                  </a:lnTo>
                  <a:lnTo>
                    <a:pt x="8" y="3"/>
                  </a:lnTo>
                  <a:lnTo>
                    <a:pt x="8" y="3"/>
                  </a:lnTo>
                  <a:lnTo>
                    <a:pt x="9" y="2"/>
                  </a:lnTo>
                  <a:lnTo>
                    <a:pt x="9" y="2"/>
                  </a:lnTo>
                  <a:lnTo>
                    <a:pt x="9" y="1"/>
                  </a:lnTo>
                  <a:lnTo>
                    <a:pt x="9" y="1"/>
                  </a:lnTo>
                  <a:lnTo>
                    <a:pt x="10" y="1"/>
                  </a:lnTo>
                  <a:lnTo>
                    <a:pt x="10" y="1"/>
                  </a:lnTo>
                  <a:lnTo>
                    <a:pt x="10" y="0"/>
                  </a:lnTo>
                  <a:lnTo>
                    <a:pt x="10" y="0"/>
                  </a:lnTo>
                  <a:lnTo>
                    <a:pt x="10" y="0"/>
                  </a:lnTo>
                  <a:lnTo>
                    <a:pt x="9" y="0"/>
                  </a:lnTo>
                  <a:lnTo>
                    <a:pt x="9" y="0"/>
                  </a:lnTo>
                  <a:lnTo>
                    <a:pt x="9" y="0"/>
                  </a:lnTo>
                  <a:lnTo>
                    <a:pt x="8" y="0"/>
                  </a:lnTo>
                  <a:lnTo>
                    <a:pt x="7" y="1"/>
                  </a:lnTo>
                  <a:lnTo>
                    <a:pt x="7" y="2"/>
                  </a:lnTo>
                  <a:lnTo>
                    <a:pt x="6" y="3"/>
                  </a:lnTo>
                  <a:lnTo>
                    <a:pt x="5" y="3"/>
                  </a:lnTo>
                  <a:lnTo>
                    <a:pt x="5" y="3"/>
                  </a:lnTo>
                  <a:lnTo>
                    <a:pt x="4" y="3"/>
                  </a:lnTo>
                  <a:lnTo>
                    <a:pt x="3" y="4"/>
                  </a:lnTo>
                  <a:lnTo>
                    <a:pt x="4" y="4"/>
                  </a:lnTo>
                  <a:lnTo>
                    <a:pt x="3" y="4"/>
                  </a:lnTo>
                  <a:lnTo>
                    <a:pt x="3" y="5"/>
                  </a:lnTo>
                  <a:lnTo>
                    <a:pt x="2" y="6"/>
                  </a:lnTo>
                  <a:lnTo>
                    <a:pt x="1" y="6"/>
                  </a:lnTo>
                  <a:lnTo>
                    <a:pt x="1" y="8"/>
                  </a:lnTo>
                  <a:lnTo>
                    <a:pt x="0" y="7"/>
                  </a:lnTo>
                  <a:lnTo>
                    <a:pt x="0" y="8"/>
                  </a:lnTo>
                  <a:lnTo>
                    <a:pt x="1" y="8"/>
                  </a:lnTo>
                  <a:lnTo>
                    <a:pt x="1" y="8"/>
                  </a:lnTo>
                  <a:lnTo>
                    <a:pt x="1" y="8"/>
                  </a:lnTo>
                  <a:lnTo>
                    <a:pt x="2" y="8"/>
                  </a:lnTo>
                  <a:lnTo>
                    <a:pt x="2" y="8"/>
                  </a:lnTo>
                  <a:lnTo>
                    <a:pt x="2" y="8"/>
                  </a:lnTo>
                  <a:lnTo>
                    <a:pt x="2" y="8"/>
                  </a:lnTo>
                  <a:lnTo>
                    <a:pt x="3" y="8"/>
                  </a:lnTo>
                  <a:lnTo>
                    <a:pt x="3" y="7"/>
                  </a:lnTo>
                  <a:lnTo>
                    <a:pt x="3" y="7"/>
                  </a:lnTo>
                  <a:lnTo>
                    <a:pt x="3" y="7"/>
                  </a:lnTo>
                  <a:lnTo>
                    <a:pt x="4" y="7"/>
                  </a:lnTo>
                  <a:lnTo>
                    <a:pt x="4" y="7"/>
                  </a:lnTo>
                  <a:lnTo>
                    <a:pt x="4" y="6"/>
                  </a:lnTo>
                  <a:lnTo>
                    <a:pt x="4" y="5"/>
                  </a:lnTo>
                  <a:lnTo>
                    <a:pt x="5" y="5"/>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1" name="Freeform 55"/>
            <p:cNvSpPr>
              <a:spLocks/>
            </p:cNvSpPr>
            <p:nvPr/>
          </p:nvSpPr>
          <p:spPr bwMode="auto">
            <a:xfrm>
              <a:off x="3250" y="2160"/>
              <a:ext cx="11" cy="13"/>
            </a:xfrm>
            <a:custGeom>
              <a:avLst/>
              <a:gdLst>
                <a:gd name="T0" fmla="*/ 3 w 11"/>
                <a:gd name="T1" fmla="*/ 8 h 13"/>
                <a:gd name="T2" fmla="*/ 3 w 11"/>
                <a:gd name="T3" fmla="*/ 8 h 13"/>
                <a:gd name="T4" fmla="*/ 3 w 11"/>
                <a:gd name="T5" fmla="*/ 7 h 13"/>
                <a:gd name="T6" fmla="*/ 3 w 11"/>
                <a:gd name="T7" fmla="*/ 8 h 13"/>
                <a:gd name="T8" fmla="*/ 3 w 11"/>
                <a:gd name="T9" fmla="*/ 8 h 13"/>
                <a:gd name="T10" fmla="*/ 3 w 11"/>
                <a:gd name="T11" fmla="*/ 9 h 13"/>
                <a:gd name="T12" fmla="*/ 2 w 11"/>
                <a:gd name="T13" fmla="*/ 8 h 13"/>
                <a:gd name="T14" fmla="*/ 2 w 11"/>
                <a:gd name="T15" fmla="*/ 9 h 13"/>
                <a:gd name="T16" fmla="*/ 1 w 11"/>
                <a:gd name="T17" fmla="*/ 9 h 13"/>
                <a:gd name="T18" fmla="*/ 1 w 11"/>
                <a:gd name="T19" fmla="*/ 9 h 13"/>
                <a:gd name="T20" fmla="*/ 1 w 11"/>
                <a:gd name="T21" fmla="*/ 10 h 13"/>
                <a:gd name="T22" fmla="*/ 1 w 11"/>
                <a:gd name="T23" fmla="*/ 10 h 13"/>
                <a:gd name="T24" fmla="*/ 1 w 11"/>
                <a:gd name="T25" fmla="*/ 11 h 13"/>
                <a:gd name="T26" fmla="*/ 0 w 11"/>
                <a:gd name="T27" fmla="*/ 11 h 13"/>
                <a:gd name="T28" fmla="*/ 0 w 11"/>
                <a:gd name="T29" fmla="*/ 11 h 13"/>
                <a:gd name="T30" fmla="*/ 1 w 11"/>
                <a:gd name="T31" fmla="*/ 12 h 13"/>
                <a:gd name="T32" fmla="*/ 0 w 11"/>
                <a:gd name="T33" fmla="*/ 12 h 13"/>
                <a:gd name="T34" fmla="*/ 1 w 11"/>
                <a:gd name="T35" fmla="*/ 11 h 13"/>
                <a:gd name="T36" fmla="*/ 1 w 11"/>
                <a:gd name="T37" fmla="*/ 10 h 13"/>
                <a:gd name="T38" fmla="*/ 3 w 11"/>
                <a:gd name="T39" fmla="*/ 9 h 13"/>
                <a:gd name="T40" fmla="*/ 3 w 11"/>
                <a:gd name="T41" fmla="*/ 9 h 13"/>
                <a:gd name="T42" fmla="*/ 4 w 11"/>
                <a:gd name="T43" fmla="*/ 8 h 13"/>
                <a:gd name="T44" fmla="*/ 4 w 11"/>
                <a:gd name="T45" fmla="*/ 8 h 13"/>
                <a:gd name="T46" fmla="*/ 5 w 11"/>
                <a:gd name="T47" fmla="*/ 7 h 13"/>
                <a:gd name="T48" fmla="*/ 5 w 11"/>
                <a:gd name="T49" fmla="*/ 7 h 13"/>
                <a:gd name="T50" fmla="*/ 6 w 11"/>
                <a:gd name="T51" fmla="*/ 6 h 13"/>
                <a:gd name="T52" fmla="*/ 6 w 11"/>
                <a:gd name="T53" fmla="*/ 5 h 13"/>
                <a:gd name="T54" fmla="*/ 7 w 11"/>
                <a:gd name="T55" fmla="*/ 4 h 13"/>
                <a:gd name="T56" fmla="*/ 8 w 11"/>
                <a:gd name="T57" fmla="*/ 3 h 13"/>
                <a:gd name="T58" fmla="*/ 8 w 11"/>
                <a:gd name="T59" fmla="*/ 3 h 13"/>
                <a:gd name="T60" fmla="*/ 8 w 11"/>
                <a:gd name="T61" fmla="*/ 2 h 13"/>
                <a:gd name="T62" fmla="*/ 9 w 11"/>
                <a:gd name="T63" fmla="*/ 1 h 13"/>
                <a:gd name="T64" fmla="*/ 10 w 11"/>
                <a:gd name="T65" fmla="*/ 1 h 13"/>
                <a:gd name="T66" fmla="*/ 10 w 11"/>
                <a:gd name="T67" fmla="*/ 0 h 13"/>
                <a:gd name="T68" fmla="*/ 10 w 11"/>
                <a:gd name="T69" fmla="*/ 0 h 13"/>
                <a:gd name="T70" fmla="*/ 10 w 11"/>
                <a:gd name="T71" fmla="*/ 0 h 13"/>
                <a:gd name="T72" fmla="*/ 10 w 11"/>
                <a:gd name="T73" fmla="*/ 0 h 13"/>
                <a:gd name="T74" fmla="*/ 10 w 11"/>
                <a:gd name="T75" fmla="*/ 0 h 13"/>
                <a:gd name="T76" fmla="*/ 9 w 11"/>
                <a:gd name="T77" fmla="*/ 0 h 13"/>
                <a:gd name="T78" fmla="*/ 9 w 11"/>
                <a:gd name="T79" fmla="*/ 0 h 13"/>
                <a:gd name="T80" fmla="*/ 9 w 11"/>
                <a:gd name="T81" fmla="*/ 0 h 13"/>
                <a:gd name="T82" fmla="*/ 9 w 11"/>
                <a:gd name="T83" fmla="*/ 0 h 13"/>
                <a:gd name="T84" fmla="*/ 9 w 11"/>
                <a:gd name="T85" fmla="*/ 1 h 13"/>
                <a:gd name="T86" fmla="*/ 8 w 11"/>
                <a:gd name="T87" fmla="*/ 1 h 13"/>
                <a:gd name="T88" fmla="*/ 8 w 11"/>
                <a:gd name="T89" fmla="*/ 2 h 13"/>
                <a:gd name="T90" fmla="*/ 8 w 11"/>
                <a:gd name="T91" fmla="*/ 2 h 13"/>
                <a:gd name="T92" fmla="*/ 7 w 11"/>
                <a:gd name="T93" fmla="*/ 3 h 13"/>
                <a:gd name="T94" fmla="*/ 7 w 11"/>
                <a:gd name="T95" fmla="*/ 3 h 13"/>
                <a:gd name="T96" fmla="*/ 6 w 11"/>
                <a:gd name="T97" fmla="*/ 4 h 13"/>
                <a:gd name="T98" fmla="*/ 6 w 11"/>
                <a:gd name="T99" fmla="*/ 4 h 13"/>
                <a:gd name="T100" fmla="*/ 6 w 11"/>
                <a:gd name="T101" fmla="*/ 5 h 13"/>
                <a:gd name="T102" fmla="*/ 5 w 11"/>
                <a:gd name="T103" fmla="*/ 5 h 13"/>
                <a:gd name="T104" fmla="*/ 5 w 11"/>
                <a:gd name="T105" fmla="*/ 6 h 13"/>
                <a:gd name="T106" fmla="*/ 5 w 11"/>
                <a:gd name="T107" fmla="*/ 7 h 13"/>
                <a:gd name="T108" fmla="*/ 4 w 11"/>
                <a:gd name="T109" fmla="*/ 7 h 13"/>
                <a:gd name="T110" fmla="*/ 4 w 11"/>
                <a:gd name="T111" fmla="*/ 7 h 13"/>
                <a:gd name="T112" fmla="*/ 3 w 11"/>
                <a:gd name="T113"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 h="13">
                  <a:moveTo>
                    <a:pt x="3" y="8"/>
                  </a:moveTo>
                  <a:lnTo>
                    <a:pt x="3" y="8"/>
                  </a:lnTo>
                  <a:lnTo>
                    <a:pt x="3" y="7"/>
                  </a:lnTo>
                  <a:lnTo>
                    <a:pt x="3" y="8"/>
                  </a:lnTo>
                  <a:lnTo>
                    <a:pt x="3" y="8"/>
                  </a:lnTo>
                  <a:lnTo>
                    <a:pt x="3" y="9"/>
                  </a:lnTo>
                  <a:lnTo>
                    <a:pt x="2" y="8"/>
                  </a:lnTo>
                  <a:lnTo>
                    <a:pt x="2" y="9"/>
                  </a:lnTo>
                  <a:lnTo>
                    <a:pt x="1" y="9"/>
                  </a:lnTo>
                  <a:lnTo>
                    <a:pt x="1" y="9"/>
                  </a:lnTo>
                  <a:lnTo>
                    <a:pt x="1" y="10"/>
                  </a:lnTo>
                  <a:lnTo>
                    <a:pt x="1" y="10"/>
                  </a:lnTo>
                  <a:lnTo>
                    <a:pt x="1" y="11"/>
                  </a:lnTo>
                  <a:lnTo>
                    <a:pt x="0" y="11"/>
                  </a:lnTo>
                  <a:lnTo>
                    <a:pt x="0" y="11"/>
                  </a:lnTo>
                  <a:lnTo>
                    <a:pt x="1" y="12"/>
                  </a:lnTo>
                  <a:lnTo>
                    <a:pt x="0" y="12"/>
                  </a:lnTo>
                  <a:lnTo>
                    <a:pt x="1" y="11"/>
                  </a:lnTo>
                  <a:lnTo>
                    <a:pt x="1" y="10"/>
                  </a:lnTo>
                  <a:lnTo>
                    <a:pt x="3" y="9"/>
                  </a:lnTo>
                  <a:lnTo>
                    <a:pt x="3" y="9"/>
                  </a:lnTo>
                  <a:lnTo>
                    <a:pt x="4" y="8"/>
                  </a:lnTo>
                  <a:lnTo>
                    <a:pt x="4" y="8"/>
                  </a:lnTo>
                  <a:lnTo>
                    <a:pt x="5" y="7"/>
                  </a:lnTo>
                  <a:lnTo>
                    <a:pt x="5" y="7"/>
                  </a:lnTo>
                  <a:lnTo>
                    <a:pt x="6" y="6"/>
                  </a:lnTo>
                  <a:lnTo>
                    <a:pt x="6" y="5"/>
                  </a:lnTo>
                  <a:lnTo>
                    <a:pt x="7" y="4"/>
                  </a:lnTo>
                  <a:lnTo>
                    <a:pt x="8" y="3"/>
                  </a:lnTo>
                  <a:lnTo>
                    <a:pt x="8" y="3"/>
                  </a:lnTo>
                  <a:lnTo>
                    <a:pt x="8" y="2"/>
                  </a:lnTo>
                  <a:lnTo>
                    <a:pt x="9" y="1"/>
                  </a:lnTo>
                  <a:lnTo>
                    <a:pt x="10" y="1"/>
                  </a:lnTo>
                  <a:lnTo>
                    <a:pt x="10" y="0"/>
                  </a:lnTo>
                  <a:lnTo>
                    <a:pt x="10" y="0"/>
                  </a:lnTo>
                  <a:lnTo>
                    <a:pt x="10" y="0"/>
                  </a:lnTo>
                  <a:lnTo>
                    <a:pt x="10" y="0"/>
                  </a:lnTo>
                  <a:lnTo>
                    <a:pt x="10" y="0"/>
                  </a:lnTo>
                  <a:lnTo>
                    <a:pt x="9" y="0"/>
                  </a:lnTo>
                  <a:lnTo>
                    <a:pt x="9" y="0"/>
                  </a:lnTo>
                  <a:lnTo>
                    <a:pt x="9" y="0"/>
                  </a:lnTo>
                  <a:lnTo>
                    <a:pt x="9" y="0"/>
                  </a:lnTo>
                  <a:lnTo>
                    <a:pt x="9" y="1"/>
                  </a:lnTo>
                  <a:lnTo>
                    <a:pt x="8" y="1"/>
                  </a:lnTo>
                  <a:lnTo>
                    <a:pt x="8" y="2"/>
                  </a:lnTo>
                  <a:lnTo>
                    <a:pt x="8" y="2"/>
                  </a:lnTo>
                  <a:lnTo>
                    <a:pt x="7" y="3"/>
                  </a:lnTo>
                  <a:lnTo>
                    <a:pt x="7" y="3"/>
                  </a:lnTo>
                  <a:lnTo>
                    <a:pt x="6" y="4"/>
                  </a:lnTo>
                  <a:lnTo>
                    <a:pt x="6" y="4"/>
                  </a:lnTo>
                  <a:lnTo>
                    <a:pt x="6" y="5"/>
                  </a:lnTo>
                  <a:lnTo>
                    <a:pt x="5" y="5"/>
                  </a:lnTo>
                  <a:lnTo>
                    <a:pt x="5" y="6"/>
                  </a:lnTo>
                  <a:lnTo>
                    <a:pt x="5" y="7"/>
                  </a:lnTo>
                  <a:lnTo>
                    <a:pt x="4" y="7"/>
                  </a:lnTo>
                  <a:lnTo>
                    <a:pt x="4" y="7"/>
                  </a:lnTo>
                  <a:lnTo>
                    <a:pt x="3" y="8"/>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2" name="Freeform 56"/>
            <p:cNvSpPr>
              <a:spLocks/>
            </p:cNvSpPr>
            <p:nvPr/>
          </p:nvSpPr>
          <p:spPr bwMode="auto">
            <a:xfrm>
              <a:off x="3247" y="2157"/>
              <a:ext cx="13" cy="15"/>
            </a:xfrm>
            <a:custGeom>
              <a:avLst/>
              <a:gdLst>
                <a:gd name="T0" fmla="*/ 5 w 13"/>
                <a:gd name="T1" fmla="*/ 9 h 15"/>
                <a:gd name="T2" fmla="*/ 7 w 13"/>
                <a:gd name="T3" fmla="*/ 8 h 15"/>
                <a:gd name="T4" fmla="*/ 7 w 13"/>
                <a:gd name="T5" fmla="*/ 7 h 15"/>
                <a:gd name="T6" fmla="*/ 9 w 13"/>
                <a:gd name="T7" fmla="*/ 6 h 15"/>
                <a:gd name="T8" fmla="*/ 10 w 13"/>
                <a:gd name="T9" fmla="*/ 5 h 15"/>
                <a:gd name="T10" fmla="*/ 11 w 13"/>
                <a:gd name="T11" fmla="*/ 4 h 15"/>
                <a:gd name="T12" fmla="*/ 11 w 13"/>
                <a:gd name="T13" fmla="*/ 3 h 15"/>
                <a:gd name="T14" fmla="*/ 12 w 13"/>
                <a:gd name="T15" fmla="*/ 1 h 15"/>
                <a:gd name="T16" fmla="*/ 12 w 13"/>
                <a:gd name="T17" fmla="*/ 0 h 15"/>
                <a:gd name="T18" fmla="*/ 12 w 13"/>
                <a:gd name="T19" fmla="*/ 0 h 15"/>
                <a:gd name="T20" fmla="*/ 11 w 13"/>
                <a:gd name="T21" fmla="*/ 1 h 15"/>
                <a:gd name="T22" fmla="*/ 9 w 13"/>
                <a:gd name="T23" fmla="*/ 1 h 15"/>
                <a:gd name="T24" fmla="*/ 8 w 13"/>
                <a:gd name="T25" fmla="*/ 2 h 15"/>
                <a:gd name="T26" fmla="*/ 7 w 13"/>
                <a:gd name="T27" fmla="*/ 4 h 15"/>
                <a:gd name="T28" fmla="*/ 6 w 13"/>
                <a:gd name="T29" fmla="*/ 5 h 15"/>
                <a:gd name="T30" fmla="*/ 5 w 13"/>
                <a:gd name="T31" fmla="*/ 6 h 15"/>
                <a:gd name="T32" fmla="*/ 4 w 13"/>
                <a:gd name="T33" fmla="*/ 8 h 15"/>
                <a:gd name="T34" fmla="*/ 3 w 13"/>
                <a:gd name="T35" fmla="*/ 8 h 15"/>
                <a:gd name="T36" fmla="*/ 3 w 13"/>
                <a:gd name="T37" fmla="*/ 9 h 15"/>
                <a:gd name="T38" fmla="*/ 3 w 13"/>
                <a:gd name="T39" fmla="*/ 10 h 15"/>
                <a:gd name="T40" fmla="*/ 2 w 13"/>
                <a:gd name="T41" fmla="*/ 10 h 15"/>
                <a:gd name="T42" fmla="*/ 1 w 13"/>
                <a:gd name="T43" fmla="*/ 11 h 15"/>
                <a:gd name="T44" fmla="*/ 1 w 13"/>
                <a:gd name="T45" fmla="*/ 11 h 15"/>
                <a:gd name="T46" fmla="*/ 0 w 13"/>
                <a:gd name="T47" fmla="*/ 12 h 15"/>
                <a:gd name="T48" fmla="*/ 0 w 13"/>
                <a:gd name="T49" fmla="*/ 12 h 15"/>
                <a:gd name="T50" fmla="*/ 0 w 13"/>
                <a:gd name="T51" fmla="*/ 13 h 15"/>
                <a:gd name="T52" fmla="*/ 1 w 13"/>
                <a:gd name="T53" fmla="*/ 14 h 15"/>
                <a:gd name="T54" fmla="*/ 1 w 13"/>
                <a:gd name="T55" fmla="*/ 13 h 15"/>
                <a:gd name="T56" fmla="*/ 1 w 13"/>
                <a:gd name="T57" fmla="*/ 14 h 15"/>
                <a:gd name="T58" fmla="*/ 2 w 13"/>
                <a:gd name="T59" fmla="*/ 13 h 15"/>
                <a:gd name="T60" fmla="*/ 3 w 13"/>
                <a:gd name="T61" fmla="*/ 12 h 15"/>
                <a:gd name="T62" fmla="*/ 4 w 13"/>
                <a:gd name="T63" fmla="*/ 11 h 15"/>
                <a:gd name="T64" fmla="*/ 4 w 13"/>
                <a:gd name="T65" fmla="*/ 10 h 15"/>
                <a:gd name="T66" fmla="*/ 5 w 13"/>
                <a:gd name="T6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15">
                  <a:moveTo>
                    <a:pt x="5" y="9"/>
                  </a:moveTo>
                  <a:lnTo>
                    <a:pt x="5" y="9"/>
                  </a:lnTo>
                  <a:lnTo>
                    <a:pt x="6" y="8"/>
                  </a:lnTo>
                  <a:lnTo>
                    <a:pt x="7" y="8"/>
                  </a:lnTo>
                  <a:lnTo>
                    <a:pt x="7" y="7"/>
                  </a:lnTo>
                  <a:lnTo>
                    <a:pt x="7" y="7"/>
                  </a:lnTo>
                  <a:lnTo>
                    <a:pt x="8" y="6"/>
                  </a:lnTo>
                  <a:lnTo>
                    <a:pt x="9" y="6"/>
                  </a:lnTo>
                  <a:lnTo>
                    <a:pt x="9" y="5"/>
                  </a:lnTo>
                  <a:lnTo>
                    <a:pt x="10" y="5"/>
                  </a:lnTo>
                  <a:lnTo>
                    <a:pt x="10" y="5"/>
                  </a:lnTo>
                  <a:lnTo>
                    <a:pt x="11" y="4"/>
                  </a:lnTo>
                  <a:lnTo>
                    <a:pt x="11" y="3"/>
                  </a:lnTo>
                  <a:lnTo>
                    <a:pt x="11" y="3"/>
                  </a:lnTo>
                  <a:lnTo>
                    <a:pt x="12" y="2"/>
                  </a:lnTo>
                  <a:lnTo>
                    <a:pt x="12" y="1"/>
                  </a:lnTo>
                  <a:lnTo>
                    <a:pt x="12" y="0"/>
                  </a:lnTo>
                  <a:lnTo>
                    <a:pt x="12" y="0"/>
                  </a:lnTo>
                  <a:lnTo>
                    <a:pt x="12" y="0"/>
                  </a:lnTo>
                  <a:lnTo>
                    <a:pt x="12" y="0"/>
                  </a:lnTo>
                  <a:lnTo>
                    <a:pt x="11" y="0"/>
                  </a:lnTo>
                  <a:lnTo>
                    <a:pt x="11" y="1"/>
                  </a:lnTo>
                  <a:lnTo>
                    <a:pt x="10" y="1"/>
                  </a:lnTo>
                  <a:lnTo>
                    <a:pt x="9" y="1"/>
                  </a:lnTo>
                  <a:lnTo>
                    <a:pt x="9" y="3"/>
                  </a:lnTo>
                  <a:lnTo>
                    <a:pt x="8" y="2"/>
                  </a:lnTo>
                  <a:lnTo>
                    <a:pt x="8" y="3"/>
                  </a:lnTo>
                  <a:lnTo>
                    <a:pt x="7" y="4"/>
                  </a:lnTo>
                  <a:lnTo>
                    <a:pt x="7" y="4"/>
                  </a:lnTo>
                  <a:lnTo>
                    <a:pt x="6" y="5"/>
                  </a:lnTo>
                  <a:lnTo>
                    <a:pt x="6" y="6"/>
                  </a:lnTo>
                  <a:lnTo>
                    <a:pt x="5" y="6"/>
                  </a:lnTo>
                  <a:lnTo>
                    <a:pt x="5" y="7"/>
                  </a:lnTo>
                  <a:lnTo>
                    <a:pt x="4" y="8"/>
                  </a:lnTo>
                  <a:lnTo>
                    <a:pt x="4" y="8"/>
                  </a:lnTo>
                  <a:lnTo>
                    <a:pt x="3" y="8"/>
                  </a:lnTo>
                  <a:lnTo>
                    <a:pt x="3" y="9"/>
                  </a:lnTo>
                  <a:lnTo>
                    <a:pt x="3" y="9"/>
                  </a:lnTo>
                  <a:lnTo>
                    <a:pt x="3" y="10"/>
                  </a:lnTo>
                  <a:lnTo>
                    <a:pt x="3" y="10"/>
                  </a:lnTo>
                  <a:lnTo>
                    <a:pt x="2" y="10"/>
                  </a:lnTo>
                  <a:lnTo>
                    <a:pt x="2" y="10"/>
                  </a:lnTo>
                  <a:lnTo>
                    <a:pt x="2" y="11"/>
                  </a:lnTo>
                  <a:lnTo>
                    <a:pt x="1" y="11"/>
                  </a:lnTo>
                  <a:lnTo>
                    <a:pt x="1" y="11"/>
                  </a:lnTo>
                  <a:lnTo>
                    <a:pt x="1" y="11"/>
                  </a:lnTo>
                  <a:lnTo>
                    <a:pt x="1" y="11"/>
                  </a:lnTo>
                  <a:lnTo>
                    <a:pt x="0" y="12"/>
                  </a:lnTo>
                  <a:lnTo>
                    <a:pt x="0" y="12"/>
                  </a:lnTo>
                  <a:lnTo>
                    <a:pt x="0" y="12"/>
                  </a:lnTo>
                  <a:lnTo>
                    <a:pt x="0" y="13"/>
                  </a:lnTo>
                  <a:lnTo>
                    <a:pt x="0" y="13"/>
                  </a:lnTo>
                  <a:lnTo>
                    <a:pt x="0" y="14"/>
                  </a:lnTo>
                  <a:lnTo>
                    <a:pt x="1" y="14"/>
                  </a:lnTo>
                  <a:lnTo>
                    <a:pt x="1" y="14"/>
                  </a:lnTo>
                  <a:lnTo>
                    <a:pt x="1" y="13"/>
                  </a:lnTo>
                  <a:lnTo>
                    <a:pt x="1" y="14"/>
                  </a:lnTo>
                  <a:lnTo>
                    <a:pt x="1" y="14"/>
                  </a:lnTo>
                  <a:lnTo>
                    <a:pt x="2" y="14"/>
                  </a:lnTo>
                  <a:lnTo>
                    <a:pt x="2" y="13"/>
                  </a:lnTo>
                  <a:lnTo>
                    <a:pt x="3" y="13"/>
                  </a:lnTo>
                  <a:lnTo>
                    <a:pt x="3" y="12"/>
                  </a:lnTo>
                  <a:lnTo>
                    <a:pt x="4" y="11"/>
                  </a:lnTo>
                  <a:lnTo>
                    <a:pt x="4" y="11"/>
                  </a:lnTo>
                  <a:lnTo>
                    <a:pt x="4" y="11"/>
                  </a:lnTo>
                  <a:lnTo>
                    <a:pt x="4" y="10"/>
                  </a:lnTo>
                  <a:lnTo>
                    <a:pt x="5" y="10"/>
                  </a:lnTo>
                  <a:lnTo>
                    <a:pt x="5" y="10"/>
                  </a:lnTo>
                  <a:lnTo>
                    <a:pt x="5" y="9"/>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3" name="Freeform 57"/>
            <p:cNvSpPr>
              <a:spLocks/>
            </p:cNvSpPr>
            <p:nvPr/>
          </p:nvSpPr>
          <p:spPr bwMode="auto">
            <a:xfrm>
              <a:off x="3245" y="2155"/>
              <a:ext cx="14" cy="16"/>
            </a:xfrm>
            <a:custGeom>
              <a:avLst/>
              <a:gdLst>
                <a:gd name="T0" fmla="*/ 4 w 14"/>
                <a:gd name="T1" fmla="*/ 10 h 16"/>
                <a:gd name="T2" fmla="*/ 3 w 14"/>
                <a:gd name="T3" fmla="*/ 11 h 16"/>
                <a:gd name="T4" fmla="*/ 2 w 14"/>
                <a:gd name="T5" fmla="*/ 11 h 16"/>
                <a:gd name="T6" fmla="*/ 1 w 14"/>
                <a:gd name="T7" fmla="*/ 12 h 16"/>
                <a:gd name="T8" fmla="*/ 1 w 14"/>
                <a:gd name="T9" fmla="*/ 13 h 16"/>
                <a:gd name="T10" fmla="*/ 0 w 14"/>
                <a:gd name="T11" fmla="*/ 13 h 16"/>
                <a:gd name="T12" fmla="*/ 0 w 14"/>
                <a:gd name="T13" fmla="*/ 14 h 16"/>
                <a:gd name="T14" fmla="*/ 0 w 14"/>
                <a:gd name="T15" fmla="*/ 14 h 16"/>
                <a:gd name="T16" fmla="*/ 0 w 14"/>
                <a:gd name="T17" fmla="*/ 15 h 16"/>
                <a:gd name="T18" fmla="*/ 1 w 14"/>
                <a:gd name="T19" fmla="*/ 15 h 16"/>
                <a:gd name="T20" fmla="*/ 1 w 14"/>
                <a:gd name="T21" fmla="*/ 15 h 16"/>
                <a:gd name="T22" fmla="*/ 2 w 14"/>
                <a:gd name="T23" fmla="*/ 15 h 16"/>
                <a:gd name="T24" fmla="*/ 2 w 14"/>
                <a:gd name="T25" fmla="*/ 13 h 16"/>
                <a:gd name="T26" fmla="*/ 4 w 14"/>
                <a:gd name="T27" fmla="*/ 12 h 16"/>
                <a:gd name="T28" fmla="*/ 5 w 14"/>
                <a:gd name="T29" fmla="*/ 11 h 16"/>
                <a:gd name="T30" fmla="*/ 7 w 14"/>
                <a:gd name="T31" fmla="*/ 9 h 16"/>
                <a:gd name="T32" fmla="*/ 7 w 14"/>
                <a:gd name="T33" fmla="*/ 8 h 16"/>
                <a:gd name="T34" fmla="*/ 8 w 14"/>
                <a:gd name="T35" fmla="*/ 6 h 16"/>
                <a:gd name="T36" fmla="*/ 10 w 14"/>
                <a:gd name="T37" fmla="*/ 4 h 16"/>
                <a:gd name="T38" fmla="*/ 11 w 14"/>
                <a:gd name="T39" fmla="*/ 4 h 16"/>
                <a:gd name="T40" fmla="*/ 12 w 14"/>
                <a:gd name="T41" fmla="*/ 2 h 16"/>
                <a:gd name="T42" fmla="*/ 13 w 14"/>
                <a:gd name="T43" fmla="*/ 2 h 16"/>
                <a:gd name="T44" fmla="*/ 13 w 14"/>
                <a:gd name="T45" fmla="*/ 1 h 16"/>
                <a:gd name="T46" fmla="*/ 13 w 14"/>
                <a:gd name="T47" fmla="*/ 0 h 16"/>
                <a:gd name="T48" fmla="*/ 13 w 14"/>
                <a:gd name="T49" fmla="*/ 0 h 16"/>
                <a:gd name="T50" fmla="*/ 12 w 14"/>
                <a:gd name="T51" fmla="*/ 0 h 16"/>
                <a:gd name="T52" fmla="*/ 12 w 14"/>
                <a:gd name="T53" fmla="*/ 1 h 16"/>
                <a:gd name="T54" fmla="*/ 11 w 14"/>
                <a:gd name="T55" fmla="*/ 1 h 16"/>
                <a:gd name="T56" fmla="*/ 11 w 14"/>
                <a:gd name="T57" fmla="*/ 2 h 16"/>
                <a:gd name="T58" fmla="*/ 10 w 14"/>
                <a:gd name="T59" fmla="*/ 2 h 16"/>
                <a:gd name="T60" fmla="*/ 9 w 14"/>
                <a:gd name="T61" fmla="*/ 4 h 16"/>
                <a:gd name="T62" fmla="*/ 8 w 14"/>
                <a:gd name="T63" fmla="*/ 5 h 16"/>
                <a:gd name="T64" fmla="*/ 7 w 14"/>
                <a:gd name="T65" fmla="*/ 6 h 16"/>
                <a:gd name="T66" fmla="*/ 7 w 14"/>
                <a:gd name="T67" fmla="*/ 8 h 16"/>
                <a:gd name="T68" fmla="*/ 5 w 14"/>
                <a:gd name="T69" fmla="*/ 8 h 16"/>
                <a:gd name="T70" fmla="*/ 5 w 14"/>
                <a:gd name="T71"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6">
                  <a:moveTo>
                    <a:pt x="5" y="9"/>
                  </a:moveTo>
                  <a:lnTo>
                    <a:pt x="4" y="10"/>
                  </a:lnTo>
                  <a:lnTo>
                    <a:pt x="3" y="10"/>
                  </a:lnTo>
                  <a:lnTo>
                    <a:pt x="3" y="11"/>
                  </a:lnTo>
                  <a:lnTo>
                    <a:pt x="3" y="11"/>
                  </a:lnTo>
                  <a:lnTo>
                    <a:pt x="2" y="11"/>
                  </a:lnTo>
                  <a:lnTo>
                    <a:pt x="2" y="11"/>
                  </a:lnTo>
                  <a:lnTo>
                    <a:pt x="1" y="12"/>
                  </a:lnTo>
                  <a:lnTo>
                    <a:pt x="2" y="12"/>
                  </a:lnTo>
                  <a:lnTo>
                    <a:pt x="1" y="13"/>
                  </a:lnTo>
                  <a:lnTo>
                    <a:pt x="0" y="13"/>
                  </a:lnTo>
                  <a:lnTo>
                    <a:pt x="0" y="13"/>
                  </a:lnTo>
                  <a:lnTo>
                    <a:pt x="1" y="14"/>
                  </a:lnTo>
                  <a:lnTo>
                    <a:pt x="0" y="14"/>
                  </a:lnTo>
                  <a:lnTo>
                    <a:pt x="0" y="14"/>
                  </a:lnTo>
                  <a:lnTo>
                    <a:pt x="0" y="14"/>
                  </a:lnTo>
                  <a:lnTo>
                    <a:pt x="0" y="15"/>
                  </a:lnTo>
                  <a:lnTo>
                    <a:pt x="0" y="15"/>
                  </a:lnTo>
                  <a:lnTo>
                    <a:pt x="0" y="15"/>
                  </a:lnTo>
                  <a:lnTo>
                    <a:pt x="1" y="15"/>
                  </a:lnTo>
                  <a:lnTo>
                    <a:pt x="1" y="15"/>
                  </a:lnTo>
                  <a:lnTo>
                    <a:pt x="1" y="15"/>
                  </a:lnTo>
                  <a:lnTo>
                    <a:pt x="2" y="15"/>
                  </a:lnTo>
                  <a:lnTo>
                    <a:pt x="2" y="15"/>
                  </a:lnTo>
                  <a:lnTo>
                    <a:pt x="2" y="15"/>
                  </a:lnTo>
                  <a:lnTo>
                    <a:pt x="2" y="13"/>
                  </a:lnTo>
                  <a:lnTo>
                    <a:pt x="3" y="13"/>
                  </a:lnTo>
                  <a:lnTo>
                    <a:pt x="4" y="12"/>
                  </a:lnTo>
                  <a:lnTo>
                    <a:pt x="4" y="11"/>
                  </a:lnTo>
                  <a:lnTo>
                    <a:pt x="5" y="11"/>
                  </a:lnTo>
                  <a:lnTo>
                    <a:pt x="6" y="10"/>
                  </a:lnTo>
                  <a:lnTo>
                    <a:pt x="7" y="9"/>
                  </a:lnTo>
                  <a:lnTo>
                    <a:pt x="7" y="8"/>
                  </a:lnTo>
                  <a:lnTo>
                    <a:pt x="7" y="8"/>
                  </a:lnTo>
                  <a:lnTo>
                    <a:pt x="8" y="7"/>
                  </a:lnTo>
                  <a:lnTo>
                    <a:pt x="8" y="6"/>
                  </a:lnTo>
                  <a:lnTo>
                    <a:pt x="10" y="5"/>
                  </a:lnTo>
                  <a:lnTo>
                    <a:pt x="10" y="4"/>
                  </a:lnTo>
                  <a:lnTo>
                    <a:pt x="10" y="4"/>
                  </a:lnTo>
                  <a:lnTo>
                    <a:pt x="11" y="4"/>
                  </a:lnTo>
                  <a:lnTo>
                    <a:pt x="12" y="2"/>
                  </a:lnTo>
                  <a:lnTo>
                    <a:pt x="12" y="2"/>
                  </a:lnTo>
                  <a:lnTo>
                    <a:pt x="12" y="2"/>
                  </a:lnTo>
                  <a:lnTo>
                    <a:pt x="13" y="2"/>
                  </a:lnTo>
                  <a:lnTo>
                    <a:pt x="13" y="1"/>
                  </a:lnTo>
                  <a:lnTo>
                    <a:pt x="13" y="1"/>
                  </a:lnTo>
                  <a:lnTo>
                    <a:pt x="13" y="1"/>
                  </a:lnTo>
                  <a:lnTo>
                    <a:pt x="13" y="0"/>
                  </a:lnTo>
                  <a:lnTo>
                    <a:pt x="13" y="0"/>
                  </a:lnTo>
                  <a:lnTo>
                    <a:pt x="13" y="0"/>
                  </a:lnTo>
                  <a:lnTo>
                    <a:pt x="13" y="0"/>
                  </a:lnTo>
                  <a:lnTo>
                    <a:pt x="12" y="0"/>
                  </a:lnTo>
                  <a:lnTo>
                    <a:pt x="12" y="0"/>
                  </a:lnTo>
                  <a:lnTo>
                    <a:pt x="12" y="1"/>
                  </a:lnTo>
                  <a:lnTo>
                    <a:pt x="11" y="1"/>
                  </a:lnTo>
                  <a:lnTo>
                    <a:pt x="11" y="1"/>
                  </a:lnTo>
                  <a:lnTo>
                    <a:pt x="11" y="1"/>
                  </a:lnTo>
                  <a:lnTo>
                    <a:pt x="11" y="2"/>
                  </a:lnTo>
                  <a:lnTo>
                    <a:pt x="10" y="2"/>
                  </a:lnTo>
                  <a:lnTo>
                    <a:pt x="10" y="2"/>
                  </a:lnTo>
                  <a:lnTo>
                    <a:pt x="10" y="3"/>
                  </a:lnTo>
                  <a:lnTo>
                    <a:pt x="9" y="4"/>
                  </a:lnTo>
                  <a:lnTo>
                    <a:pt x="8" y="4"/>
                  </a:lnTo>
                  <a:lnTo>
                    <a:pt x="8" y="5"/>
                  </a:lnTo>
                  <a:lnTo>
                    <a:pt x="8" y="6"/>
                  </a:lnTo>
                  <a:lnTo>
                    <a:pt x="7" y="6"/>
                  </a:lnTo>
                  <a:lnTo>
                    <a:pt x="7" y="6"/>
                  </a:lnTo>
                  <a:lnTo>
                    <a:pt x="7" y="8"/>
                  </a:lnTo>
                  <a:lnTo>
                    <a:pt x="6" y="7"/>
                  </a:lnTo>
                  <a:lnTo>
                    <a:pt x="5" y="8"/>
                  </a:lnTo>
                  <a:lnTo>
                    <a:pt x="5" y="9"/>
                  </a:lnTo>
                  <a:lnTo>
                    <a:pt x="5" y="9"/>
                  </a:lnTo>
                  <a:lnTo>
                    <a:pt x="5" y="9"/>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4" name="Freeform 58"/>
            <p:cNvSpPr>
              <a:spLocks/>
            </p:cNvSpPr>
            <p:nvPr/>
          </p:nvSpPr>
          <p:spPr bwMode="auto">
            <a:xfrm>
              <a:off x="3245" y="2152"/>
              <a:ext cx="14" cy="14"/>
            </a:xfrm>
            <a:custGeom>
              <a:avLst/>
              <a:gdLst>
                <a:gd name="T0" fmla="*/ 8 w 14"/>
                <a:gd name="T1" fmla="*/ 4 h 14"/>
                <a:gd name="T2" fmla="*/ 7 w 14"/>
                <a:gd name="T3" fmla="*/ 5 h 14"/>
                <a:gd name="T4" fmla="*/ 6 w 14"/>
                <a:gd name="T5" fmla="*/ 7 h 14"/>
                <a:gd name="T6" fmla="*/ 4 w 14"/>
                <a:gd name="T7" fmla="*/ 8 h 14"/>
                <a:gd name="T8" fmla="*/ 3 w 14"/>
                <a:gd name="T9" fmla="*/ 9 h 14"/>
                <a:gd name="T10" fmla="*/ 2 w 14"/>
                <a:gd name="T11" fmla="*/ 10 h 14"/>
                <a:gd name="T12" fmla="*/ 2 w 14"/>
                <a:gd name="T13" fmla="*/ 11 h 14"/>
                <a:gd name="T14" fmla="*/ 0 w 14"/>
                <a:gd name="T15" fmla="*/ 12 h 14"/>
                <a:gd name="T16" fmla="*/ 0 w 14"/>
                <a:gd name="T17" fmla="*/ 12 h 14"/>
                <a:gd name="T18" fmla="*/ 1 w 14"/>
                <a:gd name="T19" fmla="*/ 12 h 14"/>
                <a:gd name="T20" fmla="*/ 2 w 14"/>
                <a:gd name="T21" fmla="*/ 11 h 14"/>
                <a:gd name="T22" fmla="*/ 2 w 14"/>
                <a:gd name="T23" fmla="*/ 10 h 14"/>
                <a:gd name="T24" fmla="*/ 3 w 14"/>
                <a:gd name="T25" fmla="*/ 10 h 14"/>
                <a:gd name="T26" fmla="*/ 4 w 14"/>
                <a:gd name="T27" fmla="*/ 9 h 14"/>
                <a:gd name="T28" fmla="*/ 5 w 14"/>
                <a:gd name="T29" fmla="*/ 8 h 14"/>
                <a:gd name="T30" fmla="*/ 6 w 14"/>
                <a:gd name="T31" fmla="*/ 8 h 14"/>
                <a:gd name="T32" fmla="*/ 7 w 14"/>
                <a:gd name="T33" fmla="*/ 7 h 14"/>
                <a:gd name="T34" fmla="*/ 8 w 14"/>
                <a:gd name="T35" fmla="*/ 6 h 14"/>
                <a:gd name="T36" fmla="*/ 8 w 14"/>
                <a:gd name="T37" fmla="*/ 5 h 14"/>
                <a:gd name="T38" fmla="*/ 10 w 14"/>
                <a:gd name="T39" fmla="*/ 4 h 14"/>
                <a:gd name="T40" fmla="*/ 10 w 14"/>
                <a:gd name="T41" fmla="*/ 4 h 14"/>
                <a:gd name="T42" fmla="*/ 11 w 14"/>
                <a:gd name="T43" fmla="*/ 2 h 14"/>
                <a:gd name="T44" fmla="*/ 12 w 14"/>
                <a:gd name="T45" fmla="*/ 2 h 14"/>
                <a:gd name="T46" fmla="*/ 12 w 14"/>
                <a:gd name="T47" fmla="*/ 0 h 14"/>
                <a:gd name="T48" fmla="*/ 13 w 14"/>
                <a:gd name="T49" fmla="*/ 0 h 14"/>
                <a:gd name="T50" fmla="*/ 12 w 14"/>
                <a:gd name="T51" fmla="*/ 0 h 14"/>
                <a:gd name="T52" fmla="*/ 11 w 14"/>
                <a:gd name="T53" fmla="*/ 1 h 14"/>
                <a:gd name="T54" fmla="*/ 11 w 14"/>
                <a:gd name="T55" fmla="*/ 1 h 14"/>
                <a:gd name="T56" fmla="*/ 10 w 14"/>
                <a:gd name="T57" fmla="*/ 2 h 14"/>
                <a:gd name="T58" fmla="*/ 10 w 14"/>
                <a:gd name="T59" fmla="*/ 3 h 14"/>
                <a:gd name="T60" fmla="*/ 9 w 14"/>
                <a:gd name="T61" fmla="*/ 3 h 14"/>
                <a:gd name="T62" fmla="*/ 9 w 14"/>
                <a:gd name="T6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 h="14">
                  <a:moveTo>
                    <a:pt x="8" y="4"/>
                  </a:moveTo>
                  <a:lnTo>
                    <a:pt x="8" y="4"/>
                  </a:lnTo>
                  <a:lnTo>
                    <a:pt x="8" y="5"/>
                  </a:lnTo>
                  <a:lnTo>
                    <a:pt x="7" y="5"/>
                  </a:lnTo>
                  <a:lnTo>
                    <a:pt x="7" y="7"/>
                  </a:lnTo>
                  <a:lnTo>
                    <a:pt x="6" y="7"/>
                  </a:lnTo>
                  <a:lnTo>
                    <a:pt x="5" y="8"/>
                  </a:lnTo>
                  <a:lnTo>
                    <a:pt x="4" y="8"/>
                  </a:lnTo>
                  <a:lnTo>
                    <a:pt x="3" y="9"/>
                  </a:lnTo>
                  <a:lnTo>
                    <a:pt x="3" y="9"/>
                  </a:lnTo>
                  <a:lnTo>
                    <a:pt x="3" y="9"/>
                  </a:lnTo>
                  <a:lnTo>
                    <a:pt x="2" y="10"/>
                  </a:lnTo>
                  <a:lnTo>
                    <a:pt x="2" y="11"/>
                  </a:lnTo>
                  <a:lnTo>
                    <a:pt x="2" y="11"/>
                  </a:lnTo>
                  <a:lnTo>
                    <a:pt x="0" y="12"/>
                  </a:lnTo>
                  <a:lnTo>
                    <a:pt x="0" y="12"/>
                  </a:lnTo>
                  <a:lnTo>
                    <a:pt x="0" y="13"/>
                  </a:lnTo>
                  <a:lnTo>
                    <a:pt x="0" y="12"/>
                  </a:lnTo>
                  <a:lnTo>
                    <a:pt x="1" y="13"/>
                  </a:lnTo>
                  <a:lnTo>
                    <a:pt x="1" y="12"/>
                  </a:lnTo>
                  <a:lnTo>
                    <a:pt x="2" y="12"/>
                  </a:lnTo>
                  <a:lnTo>
                    <a:pt x="2" y="11"/>
                  </a:lnTo>
                  <a:lnTo>
                    <a:pt x="2" y="11"/>
                  </a:lnTo>
                  <a:lnTo>
                    <a:pt x="2" y="10"/>
                  </a:lnTo>
                  <a:lnTo>
                    <a:pt x="3" y="10"/>
                  </a:lnTo>
                  <a:lnTo>
                    <a:pt x="3" y="10"/>
                  </a:lnTo>
                  <a:lnTo>
                    <a:pt x="4" y="10"/>
                  </a:lnTo>
                  <a:lnTo>
                    <a:pt x="4" y="9"/>
                  </a:lnTo>
                  <a:lnTo>
                    <a:pt x="5" y="8"/>
                  </a:lnTo>
                  <a:lnTo>
                    <a:pt x="5" y="8"/>
                  </a:lnTo>
                  <a:lnTo>
                    <a:pt x="6" y="8"/>
                  </a:lnTo>
                  <a:lnTo>
                    <a:pt x="6" y="8"/>
                  </a:lnTo>
                  <a:lnTo>
                    <a:pt x="7" y="7"/>
                  </a:lnTo>
                  <a:lnTo>
                    <a:pt x="7" y="7"/>
                  </a:lnTo>
                  <a:lnTo>
                    <a:pt x="8" y="6"/>
                  </a:lnTo>
                  <a:lnTo>
                    <a:pt x="8" y="6"/>
                  </a:lnTo>
                  <a:lnTo>
                    <a:pt x="8" y="5"/>
                  </a:lnTo>
                  <a:lnTo>
                    <a:pt x="8" y="5"/>
                  </a:lnTo>
                  <a:lnTo>
                    <a:pt x="9" y="4"/>
                  </a:lnTo>
                  <a:lnTo>
                    <a:pt x="10" y="4"/>
                  </a:lnTo>
                  <a:lnTo>
                    <a:pt x="10" y="4"/>
                  </a:lnTo>
                  <a:lnTo>
                    <a:pt x="10" y="4"/>
                  </a:lnTo>
                  <a:lnTo>
                    <a:pt x="10" y="3"/>
                  </a:lnTo>
                  <a:lnTo>
                    <a:pt x="11" y="2"/>
                  </a:lnTo>
                  <a:lnTo>
                    <a:pt x="11" y="2"/>
                  </a:lnTo>
                  <a:lnTo>
                    <a:pt x="12" y="2"/>
                  </a:lnTo>
                  <a:lnTo>
                    <a:pt x="12" y="1"/>
                  </a:lnTo>
                  <a:lnTo>
                    <a:pt x="12" y="0"/>
                  </a:lnTo>
                  <a:lnTo>
                    <a:pt x="13" y="0"/>
                  </a:lnTo>
                  <a:lnTo>
                    <a:pt x="13" y="0"/>
                  </a:lnTo>
                  <a:lnTo>
                    <a:pt x="11" y="0"/>
                  </a:lnTo>
                  <a:lnTo>
                    <a:pt x="12" y="0"/>
                  </a:lnTo>
                  <a:lnTo>
                    <a:pt x="11" y="0"/>
                  </a:lnTo>
                  <a:lnTo>
                    <a:pt x="11" y="1"/>
                  </a:lnTo>
                  <a:lnTo>
                    <a:pt x="11" y="1"/>
                  </a:lnTo>
                  <a:lnTo>
                    <a:pt x="11" y="1"/>
                  </a:lnTo>
                  <a:lnTo>
                    <a:pt x="10" y="1"/>
                  </a:lnTo>
                  <a:lnTo>
                    <a:pt x="10" y="2"/>
                  </a:lnTo>
                  <a:lnTo>
                    <a:pt x="10" y="3"/>
                  </a:lnTo>
                  <a:lnTo>
                    <a:pt x="10" y="3"/>
                  </a:lnTo>
                  <a:lnTo>
                    <a:pt x="9" y="3"/>
                  </a:lnTo>
                  <a:lnTo>
                    <a:pt x="9" y="3"/>
                  </a:lnTo>
                  <a:lnTo>
                    <a:pt x="9" y="4"/>
                  </a:lnTo>
                  <a:lnTo>
                    <a:pt x="9" y="4"/>
                  </a:lnTo>
                  <a:lnTo>
                    <a:pt x="8" y="4"/>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5" name="Freeform 59"/>
            <p:cNvSpPr>
              <a:spLocks/>
            </p:cNvSpPr>
            <p:nvPr/>
          </p:nvSpPr>
          <p:spPr bwMode="auto">
            <a:xfrm>
              <a:off x="3240" y="2150"/>
              <a:ext cx="15" cy="17"/>
            </a:xfrm>
            <a:custGeom>
              <a:avLst/>
              <a:gdLst>
                <a:gd name="T0" fmla="*/ 8 w 15"/>
                <a:gd name="T1" fmla="*/ 5 h 17"/>
                <a:gd name="T2" fmla="*/ 7 w 15"/>
                <a:gd name="T3" fmla="*/ 7 h 17"/>
                <a:gd name="T4" fmla="*/ 6 w 15"/>
                <a:gd name="T5" fmla="*/ 8 h 17"/>
                <a:gd name="T6" fmla="*/ 5 w 15"/>
                <a:gd name="T7" fmla="*/ 9 h 17"/>
                <a:gd name="T8" fmla="*/ 4 w 15"/>
                <a:gd name="T9" fmla="*/ 11 h 17"/>
                <a:gd name="T10" fmla="*/ 3 w 15"/>
                <a:gd name="T11" fmla="*/ 12 h 17"/>
                <a:gd name="T12" fmla="*/ 1 w 15"/>
                <a:gd name="T13" fmla="*/ 13 h 17"/>
                <a:gd name="T14" fmla="*/ 0 w 15"/>
                <a:gd name="T15" fmla="*/ 15 h 17"/>
                <a:gd name="T16" fmla="*/ 0 w 15"/>
                <a:gd name="T17" fmla="*/ 16 h 17"/>
                <a:gd name="T18" fmla="*/ 0 w 15"/>
                <a:gd name="T19" fmla="*/ 16 h 17"/>
                <a:gd name="T20" fmla="*/ 1 w 15"/>
                <a:gd name="T21" fmla="*/ 15 h 17"/>
                <a:gd name="T22" fmla="*/ 2 w 15"/>
                <a:gd name="T23" fmla="*/ 15 h 17"/>
                <a:gd name="T24" fmla="*/ 3 w 15"/>
                <a:gd name="T25" fmla="*/ 14 h 17"/>
                <a:gd name="T26" fmla="*/ 4 w 15"/>
                <a:gd name="T27" fmla="*/ 13 h 17"/>
                <a:gd name="T28" fmla="*/ 5 w 15"/>
                <a:gd name="T29" fmla="*/ 12 h 17"/>
                <a:gd name="T30" fmla="*/ 6 w 15"/>
                <a:gd name="T31" fmla="*/ 12 h 17"/>
                <a:gd name="T32" fmla="*/ 6 w 15"/>
                <a:gd name="T33" fmla="*/ 11 h 17"/>
                <a:gd name="T34" fmla="*/ 7 w 15"/>
                <a:gd name="T35" fmla="*/ 9 h 17"/>
                <a:gd name="T36" fmla="*/ 8 w 15"/>
                <a:gd name="T37" fmla="*/ 8 h 17"/>
                <a:gd name="T38" fmla="*/ 9 w 15"/>
                <a:gd name="T39" fmla="*/ 8 h 17"/>
                <a:gd name="T40" fmla="*/ 10 w 15"/>
                <a:gd name="T41" fmla="*/ 7 h 17"/>
                <a:gd name="T42" fmla="*/ 10 w 15"/>
                <a:gd name="T43" fmla="*/ 5 h 17"/>
                <a:gd name="T44" fmla="*/ 11 w 15"/>
                <a:gd name="T45" fmla="*/ 5 h 17"/>
                <a:gd name="T46" fmla="*/ 12 w 15"/>
                <a:gd name="T47" fmla="*/ 4 h 17"/>
                <a:gd name="T48" fmla="*/ 13 w 15"/>
                <a:gd name="T49" fmla="*/ 2 h 17"/>
                <a:gd name="T50" fmla="*/ 14 w 15"/>
                <a:gd name="T51" fmla="*/ 1 h 17"/>
                <a:gd name="T52" fmla="*/ 14 w 15"/>
                <a:gd name="T53" fmla="*/ 0 h 17"/>
                <a:gd name="T54" fmla="*/ 14 w 15"/>
                <a:gd name="T55" fmla="*/ 0 h 17"/>
                <a:gd name="T56" fmla="*/ 13 w 15"/>
                <a:gd name="T57" fmla="*/ 0 h 17"/>
                <a:gd name="T58" fmla="*/ 13 w 15"/>
                <a:gd name="T59" fmla="*/ 0 h 17"/>
                <a:gd name="T60" fmla="*/ 12 w 15"/>
                <a:gd name="T61" fmla="*/ 1 h 17"/>
                <a:gd name="T62" fmla="*/ 11 w 15"/>
                <a:gd name="T63" fmla="*/ 2 h 17"/>
                <a:gd name="T64" fmla="*/ 11 w 15"/>
                <a:gd name="T65" fmla="*/ 2 h 17"/>
                <a:gd name="T66" fmla="*/ 11 w 15"/>
                <a:gd name="T67" fmla="*/ 3 h 17"/>
                <a:gd name="T68" fmla="*/ 10 w 15"/>
                <a:gd name="T69" fmla="*/ 3 h 17"/>
                <a:gd name="T70" fmla="*/ 9 w 15"/>
                <a:gd name="T71" fmla="*/ 3 h 17"/>
                <a:gd name="T72" fmla="*/ 10 w 15"/>
                <a:gd name="T73" fmla="*/ 4 h 17"/>
                <a:gd name="T74" fmla="*/ 9 w 15"/>
                <a:gd name="T75"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 h="17">
                  <a:moveTo>
                    <a:pt x="9" y="4"/>
                  </a:moveTo>
                  <a:lnTo>
                    <a:pt x="8" y="5"/>
                  </a:lnTo>
                  <a:lnTo>
                    <a:pt x="8" y="6"/>
                  </a:lnTo>
                  <a:lnTo>
                    <a:pt x="7" y="7"/>
                  </a:lnTo>
                  <a:lnTo>
                    <a:pt x="6" y="8"/>
                  </a:lnTo>
                  <a:lnTo>
                    <a:pt x="6" y="8"/>
                  </a:lnTo>
                  <a:lnTo>
                    <a:pt x="5" y="9"/>
                  </a:lnTo>
                  <a:lnTo>
                    <a:pt x="5" y="9"/>
                  </a:lnTo>
                  <a:lnTo>
                    <a:pt x="4" y="10"/>
                  </a:lnTo>
                  <a:lnTo>
                    <a:pt x="4" y="11"/>
                  </a:lnTo>
                  <a:lnTo>
                    <a:pt x="3" y="11"/>
                  </a:lnTo>
                  <a:lnTo>
                    <a:pt x="3" y="12"/>
                  </a:lnTo>
                  <a:lnTo>
                    <a:pt x="2" y="12"/>
                  </a:lnTo>
                  <a:lnTo>
                    <a:pt x="1" y="13"/>
                  </a:lnTo>
                  <a:lnTo>
                    <a:pt x="1" y="14"/>
                  </a:lnTo>
                  <a:lnTo>
                    <a:pt x="0" y="15"/>
                  </a:lnTo>
                  <a:lnTo>
                    <a:pt x="0" y="16"/>
                  </a:lnTo>
                  <a:lnTo>
                    <a:pt x="0" y="16"/>
                  </a:lnTo>
                  <a:lnTo>
                    <a:pt x="0" y="16"/>
                  </a:lnTo>
                  <a:lnTo>
                    <a:pt x="0" y="16"/>
                  </a:lnTo>
                  <a:lnTo>
                    <a:pt x="1" y="16"/>
                  </a:lnTo>
                  <a:lnTo>
                    <a:pt x="1" y="15"/>
                  </a:lnTo>
                  <a:lnTo>
                    <a:pt x="1" y="15"/>
                  </a:lnTo>
                  <a:lnTo>
                    <a:pt x="2" y="15"/>
                  </a:lnTo>
                  <a:lnTo>
                    <a:pt x="2" y="14"/>
                  </a:lnTo>
                  <a:lnTo>
                    <a:pt x="3" y="14"/>
                  </a:lnTo>
                  <a:lnTo>
                    <a:pt x="3" y="14"/>
                  </a:lnTo>
                  <a:lnTo>
                    <a:pt x="4" y="13"/>
                  </a:lnTo>
                  <a:lnTo>
                    <a:pt x="5" y="13"/>
                  </a:lnTo>
                  <a:lnTo>
                    <a:pt x="5" y="12"/>
                  </a:lnTo>
                  <a:lnTo>
                    <a:pt x="5" y="12"/>
                  </a:lnTo>
                  <a:lnTo>
                    <a:pt x="6" y="12"/>
                  </a:lnTo>
                  <a:lnTo>
                    <a:pt x="6" y="11"/>
                  </a:lnTo>
                  <a:lnTo>
                    <a:pt x="6" y="11"/>
                  </a:lnTo>
                  <a:lnTo>
                    <a:pt x="7" y="10"/>
                  </a:lnTo>
                  <a:lnTo>
                    <a:pt x="7" y="9"/>
                  </a:lnTo>
                  <a:lnTo>
                    <a:pt x="8" y="9"/>
                  </a:lnTo>
                  <a:lnTo>
                    <a:pt x="8" y="8"/>
                  </a:lnTo>
                  <a:lnTo>
                    <a:pt x="8" y="8"/>
                  </a:lnTo>
                  <a:lnTo>
                    <a:pt x="9" y="8"/>
                  </a:lnTo>
                  <a:lnTo>
                    <a:pt x="9" y="7"/>
                  </a:lnTo>
                  <a:lnTo>
                    <a:pt x="10" y="7"/>
                  </a:lnTo>
                  <a:lnTo>
                    <a:pt x="10" y="6"/>
                  </a:lnTo>
                  <a:lnTo>
                    <a:pt x="10" y="5"/>
                  </a:lnTo>
                  <a:lnTo>
                    <a:pt x="11" y="5"/>
                  </a:lnTo>
                  <a:lnTo>
                    <a:pt x="11" y="5"/>
                  </a:lnTo>
                  <a:lnTo>
                    <a:pt x="12" y="4"/>
                  </a:lnTo>
                  <a:lnTo>
                    <a:pt x="12" y="4"/>
                  </a:lnTo>
                  <a:lnTo>
                    <a:pt x="12" y="3"/>
                  </a:lnTo>
                  <a:lnTo>
                    <a:pt x="13" y="2"/>
                  </a:lnTo>
                  <a:lnTo>
                    <a:pt x="13" y="1"/>
                  </a:lnTo>
                  <a:lnTo>
                    <a:pt x="14" y="1"/>
                  </a:lnTo>
                  <a:lnTo>
                    <a:pt x="14" y="0"/>
                  </a:lnTo>
                  <a:lnTo>
                    <a:pt x="14" y="0"/>
                  </a:lnTo>
                  <a:lnTo>
                    <a:pt x="14" y="0"/>
                  </a:lnTo>
                  <a:lnTo>
                    <a:pt x="14" y="0"/>
                  </a:lnTo>
                  <a:lnTo>
                    <a:pt x="13" y="0"/>
                  </a:lnTo>
                  <a:lnTo>
                    <a:pt x="13" y="0"/>
                  </a:lnTo>
                  <a:lnTo>
                    <a:pt x="13" y="0"/>
                  </a:lnTo>
                  <a:lnTo>
                    <a:pt x="13" y="0"/>
                  </a:lnTo>
                  <a:lnTo>
                    <a:pt x="13" y="0"/>
                  </a:lnTo>
                  <a:lnTo>
                    <a:pt x="12" y="1"/>
                  </a:lnTo>
                  <a:lnTo>
                    <a:pt x="11" y="1"/>
                  </a:lnTo>
                  <a:lnTo>
                    <a:pt x="11" y="2"/>
                  </a:lnTo>
                  <a:lnTo>
                    <a:pt x="11" y="2"/>
                  </a:lnTo>
                  <a:lnTo>
                    <a:pt x="11" y="2"/>
                  </a:lnTo>
                  <a:lnTo>
                    <a:pt x="11" y="2"/>
                  </a:lnTo>
                  <a:lnTo>
                    <a:pt x="11" y="3"/>
                  </a:lnTo>
                  <a:lnTo>
                    <a:pt x="10" y="3"/>
                  </a:lnTo>
                  <a:lnTo>
                    <a:pt x="10" y="3"/>
                  </a:lnTo>
                  <a:lnTo>
                    <a:pt x="10" y="3"/>
                  </a:lnTo>
                  <a:lnTo>
                    <a:pt x="9" y="3"/>
                  </a:lnTo>
                  <a:lnTo>
                    <a:pt x="10" y="4"/>
                  </a:lnTo>
                  <a:lnTo>
                    <a:pt x="10" y="4"/>
                  </a:lnTo>
                  <a:lnTo>
                    <a:pt x="9" y="4"/>
                  </a:lnTo>
                  <a:lnTo>
                    <a:pt x="9" y="4"/>
                  </a:lnTo>
                  <a:lnTo>
                    <a:pt x="9" y="4"/>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6" name="Freeform 60"/>
            <p:cNvSpPr>
              <a:spLocks/>
            </p:cNvSpPr>
            <p:nvPr/>
          </p:nvSpPr>
          <p:spPr bwMode="auto">
            <a:xfrm>
              <a:off x="3238" y="2149"/>
              <a:ext cx="13" cy="15"/>
            </a:xfrm>
            <a:custGeom>
              <a:avLst/>
              <a:gdLst>
                <a:gd name="T0" fmla="*/ 1 w 13"/>
                <a:gd name="T1" fmla="*/ 13 h 15"/>
                <a:gd name="T2" fmla="*/ 3 w 13"/>
                <a:gd name="T3" fmla="*/ 12 h 15"/>
                <a:gd name="T4" fmla="*/ 3 w 13"/>
                <a:gd name="T5" fmla="*/ 11 h 15"/>
                <a:gd name="T6" fmla="*/ 3 w 13"/>
                <a:gd name="T7" fmla="*/ 10 h 15"/>
                <a:gd name="T8" fmla="*/ 4 w 13"/>
                <a:gd name="T9" fmla="*/ 9 h 15"/>
                <a:gd name="T10" fmla="*/ 5 w 13"/>
                <a:gd name="T11" fmla="*/ 8 h 15"/>
                <a:gd name="T12" fmla="*/ 6 w 13"/>
                <a:gd name="T13" fmla="*/ 8 h 15"/>
                <a:gd name="T14" fmla="*/ 6 w 13"/>
                <a:gd name="T15" fmla="*/ 7 h 15"/>
                <a:gd name="T16" fmla="*/ 7 w 13"/>
                <a:gd name="T17" fmla="*/ 6 h 15"/>
                <a:gd name="T18" fmla="*/ 8 w 13"/>
                <a:gd name="T19" fmla="*/ 5 h 15"/>
                <a:gd name="T20" fmla="*/ 9 w 13"/>
                <a:gd name="T21" fmla="*/ 4 h 15"/>
                <a:gd name="T22" fmla="*/ 10 w 13"/>
                <a:gd name="T23" fmla="*/ 4 h 15"/>
                <a:gd name="T24" fmla="*/ 10 w 13"/>
                <a:gd name="T25" fmla="*/ 3 h 15"/>
                <a:gd name="T26" fmla="*/ 11 w 13"/>
                <a:gd name="T27" fmla="*/ 3 h 15"/>
                <a:gd name="T28" fmla="*/ 11 w 13"/>
                <a:gd name="T29" fmla="*/ 1 h 15"/>
                <a:gd name="T30" fmla="*/ 12 w 13"/>
                <a:gd name="T31" fmla="*/ 0 h 15"/>
                <a:gd name="T32" fmla="*/ 12 w 13"/>
                <a:gd name="T33" fmla="*/ 0 h 15"/>
                <a:gd name="T34" fmla="*/ 12 w 13"/>
                <a:gd name="T35" fmla="*/ 0 h 15"/>
                <a:gd name="T36" fmla="*/ 11 w 13"/>
                <a:gd name="T37" fmla="*/ 0 h 15"/>
                <a:gd name="T38" fmla="*/ 11 w 13"/>
                <a:gd name="T39" fmla="*/ 0 h 15"/>
                <a:gd name="T40" fmla="*/ 11 w 13"/>
                <a:gd name="T41" fmla="*/ 1 h 15"/>
                <a:gd name="T42" fmla="*/ 10 w 13"/>
                <a:gd name="T43" fmla="*/ 2 h 15"/>
                <a:gd name="T44" fmla="*/ 9 w 13"/>
                <a:gd name="T45" fmla="*/ 3 h 15"/>
                <a:gd name="T46" fmla="*/ 8 w 13"/>
                <a:gd name="T47" fmla="*/ 3 h 15"/>
                <a:gd name="T48" fmla="*/ 7 w 13"/>
                <a:gd name="T49" fmla="*/ 5 h 15"/>
                <a:gd name="T50" fmla="*/ 7 w 13"/>
                <a:gd name="T51" fmla="*/ 5 h 15"/>
                <a:gd name="T52" fmla="*/ 6 w 13"/>
                <a:gd name="T53" fmla="*/ 6 h 15"/>
                <a:gd name="T54" fmla="*/ 5 w 13"/>
                <a:gd name="T55" fmla="*/ 7 h 15"/>
                <a:gd name="T56" fmla="*/ 5 w 13"/>
                <a:gd name="T57" fmla="*/ 8 h 15"/>
                <a:gd name="T58" fmla="*/ 4 w 13"/>
                <a:gd name="T59" fmla="*/ 8 h 15"/>
                <a:gd name="T60" fmla="*/ 3 w 13"/>
                <a:gd name="T61" fmla="*/ 10 h 15"/>
                <a:gd name="T62" fmla="*/ 2 w 13"/>
                <a:gd name="T63" fmla="*/ 10 h 15"/>
                <a:gd name="T64" fmla="*/ 2 w 13"/>
                <a:gd name="T65" fmla="*/ 11 h 15"/>
                <a:gd name="T66" fmla="*/ 1 w 13"/>
                <a:gd name="T67" fmla="*/ 12 h 15"/>
                <a:gd name="T68" fmla="*/ 1 w 13"/>
                <a:gd name="T69" fmla="*/ 13 h 15"/>
                <a:gd name="T70" fmla="*/ 0 w 13"/>
                <a:gd name="T71" fmla="*/ 13 h 15"/>
                <a:gd name="T72" fmla="*/ 1 w 13"/>
                <a:gd name="T73" fmla="*/ 14 h 15"/>
                <a:gd name="T74" fmla="*/ 1 w 13"/>
                <a:gd name="T75" fmla="*/ 14 h 15"/>
                <a:gd name="T76" fmla="*/ 1 w 13"/>
                <a:gd name="T77" fmla="*/ 13 h 15"/>
                <a:gd name="T78" fmla="*/ 1 w 13"/>
                <a:gd name="T79"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 h="15">
                  <a:moveTo>
                    <a:pt x="2" y="13"/>
                  </a:moveTo>
                  <a:lnTo>
                    <a:pt x="1" y="13"/>
                  </a:lnTo>
                  <a:lnTo>
                    <a:pt x="2" y="13"/>
                  </a:lnTo>
                  <a:lnTo>
                    <a:pt x="3" y="12"/>
                  </a:lnTo>
                  <a:lnTo>
                    <a:pt x="2" y="11"/>
                  </a:lnTo>
                  <a:lnTo>
                    <a:pt x="3" y="11"/>
                  </a:lnTo>
                  <a:lnTo>
                    <a:pt x="4" y="10"/>
                  </a:lnTo>
                  <a:lnTo>
                    <a:pt x="3" y="10"/>
                  </a:lnTo>
                  <a:lnTo>
                    <a:pt x="4" y="10"/>
                  </a:lnTo>
                  <a:lnTo>
                    <a:pt x="4" y="9"/>
                  </a:lnTo>
                  <a:lnTo>
                    <a:pt x="5" y="8"/>
                  </a:lnTo>
                  <a:lnTo>
                    <a:pt x="5" y="8"/>
                  </a:lnTo>
                  <a:lnTo>
                    <a:pt x="6" y="8"/>
                  </a:lnTo>
                  <a:lnTo>
                    <a:pt x="6" y="8"/>
                  </a:lnTo>
                  <a:lnTo>
                    <a:pt x="6" y="7"/>
                  </a:lnTo>
                  <a:lnTo>
                    <a:pt x="6" y="7"/>
                  </a:lnTo>
                  <a:lnTo>
                    <a:pt x="7" y="7"/>
                  </a:lnTo>
                  <a:lnTo>
                    <a:pt x="7" y="6"/>
                  </a:lnTo>
                  <a:lnTo>
                    <a:pt x="8" y="6"/>
                  </a:lnTo>
                  <a:lnTo>
                    <a:pt x="8" y="5"/>
                  </a:lnTo>
                  <a:lnTo>
                    <a:pt x="9" y="4"/>
                  </a:lnTo>
                  <a:lnTo>
                    <a:pt x="9" y="4"/>
                  </a:lnTo>
                  <a:lnTo>
                    <a:pt x="9" y="4"/>
                  </a:lnTo>
                  <a:lnTo>
                    <a:pt x="10" y="4"/>
                  </a:lnTo>
                  <a:lnTo>
                    <a:pt x="10" y="3"/>
                  </a:lnTo>
                  <a:lnTo>
                    <a:pt x="10" y="3"/>
                  </a:lnTo>
                  <a:lnTo>
                    <a:pt x="10" y="3"/>
                  </a:lnTo>
                  <a:lnTo>
                    <a:pt x="11" y="3"/>
                  </a:lnTo>
                  <a:lnTo>
                    <a:pt x="11" y="1"/>
                  </a:lnTo>
                  <a:lnTo>
                    <a:pt x="11" y="1"/>
                  </a:lnTo>
                  <a:lnTo>
                    <a:pt x="11" y="1"/>
                  </a:lnTo>
                  <a:lnTo>
                    <a:pt x="12" y="0"/>
                  </a:lnTo>
                  <a:lnTo>
                    <a:pt x="12" y="0"/>
                  </a:lnTo>
                  <a:lnTo>
                    <a:pt x="12" y="0"/>
                  </a:lnTo>
                  <a:lnTo>
                    <a:pt x="12" y="0"/>
                  </a:lnTo>
                  <a:lnTo>
                    <a:pt x="12" y="0"/>
                  </a:lnTo>
                  <a:lnTo>
                    <a:pt x="11" y="0"/>
                  </a:lnTo>
                  <a:lnTo>
                    <a:pt x="11" y="0"/>
                  </a:lnTo>
                  <a:lnTo>
                    <a:pt x="11" y="0"/>
                  </a:lnTo>
                  <a:lnTo>
                    <a:pt x="11" y="0"/>
                  </a:lnTo>
                  <a:lnTo>
                    <a:pt x="11" y="1"/>
                  </a:lnTo>
                  <a:lnTo>
                    <a:pt x="11" y="1"/>
                  </a:lnTo>
                  <a:lnTo>
                    <a:pt x="10" y="2"/>
                  </a:lnTo>
                  <a:lnTo>
                    <a:pt x="10" y="2"/>
                  </a:lnTo>
                  <a:lnTo>
                    <a:pt x="10" y="2"/>
                  </a:lnTo>
                  <a:lnTo>
                    <a:pt x="9" y="3"/>
                  </a:lnTo>
                  <a:lnTo>
                    <a:pt x="9" y="3"/>
                  </a:lnTo>
                  <a:lnTo>
                    <a:pt x="8" y="3"/>
                  </a:lnTo>
                  <a:lnTo>
                    <a:pt x="8" y="4"/>
                  </a:lnTo>
                  <a:lnTo>
                    <a:pt x="7" y="5"/>
                  </a:lnTo>
                  <a:lnTo>
                    <a:pt x="7" y="5"/>
                  </a:lnTo>
                  <a:lnTo>
                    <a:pt x="7" y="5"/>
                  </a:lnTo>
                  <a:lnTo>
                    <a:pt x="6" y="6"/>
                  </a:lnTo>
                  <a:lnTo>
                    <a:pt x="6" y="6"/>
                  </a:lnTo>
                  <a:lnTo>
                    <a:pt x="6" y="7"/>
                  </a:lnTo>
                  <a:lnTo>
                    <a:pt x="5" y="7"/>
                  </a:lnTo>
                  <a:lnTo>
                    <a:pt x="5" y="8"/>
                  </a:lnTo>
                  <a:lnTo>
                    <a:pt x="5" y="8"/>
                  </a:lnTo>
                  <a:lnTo>
                    <a:pt x="5" y="8"/>
                  </a:lnTo>
                  <a:lnTo>
                    <a:pt x="4" y="8"/>
                  </a:lnTo>
                  <a:lnTo>
                    <a:pt x="4" y="9"/>
                  </a:lnTo>
                  <a:lnTo>
                    <a:pt x="3" y="10"/>
                  </a:lnTo>
                  <a:lnTo>
                    <a:pt x="3" y="10"/>
                  </a:lnTo>
                  <a:lnTo>
                    <a:pt x="2" y="10"/>
                  </a:lnTo>
                  <a:lnTo>
                    <a:pt x="3" y="11"/>
                  </a:lnTo>
                  <a:lnTo>
                    <a:pt x="2" y="11"/>
                  </a:lnTo>
                  <a:lnTo>
                    <a:pt x="2" y="11"/>
                  </a:lnTo>
                  <a:lnTo>
                    <a:pt x="1" y="12"/>
                  </a:lnTo>
                  <a:lnTo>
                    <a:pt x="1" y="13"/>
                  </a:lnTo>
                  <a:lnTo>
                    <a:pt x="1" y="13"/>
                  </a:lnTo>
                  <a:lnTo>
                    <a:pt x="0" y="13"/>
                  </a:lnTo>
                  <a:lnTo>
                    <a:pt x="0" y="13"/>
                  </a:lnTo>
                  <a:lnTo>
                    <a:pt x="0" y="14"/>
                  </a:lnTo>
                  <a:lnTo>
                    <a:pt x="1" y="14"/>
                  </a:lnTo>
                  <a:lnTo>
                    <a:pt x="1" y="14"/>
                  </a:lnTo>
                  <a:lnTo>
                    <a:pt x="1" y="14"/>
                  </a:lnTo>
                  <a:lnTo>
                    <a:pt x="1" y="13"/>
                  </a:lnTo>
                  <a:lnTo>
                    <a:pt x="1" y="13"/>
                  </a:lnTo>
                  <a:lnTo>
                    <a:pt x="1" y="13"/>
                  </a:lnTo>
                  <a:lnTo>
                    <a:pt x="1" y="13"/>
                  </a:lnTo>
                  <a:lnTo>
                    <a:pt x="2" y="13"/>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7" name="Freeform 61"/>
            <p:cNvSpPr>
              <a:spLocks/>
            </p:cNvSpPr>
            <p:nvPr/>
          </p:nvSpPr>
          <p:spPr bwMode="auto">
            <a:xfrm>
              <a:off x="3197" y="2088"/>
              <a:ext cx="11" cy="8"/>
            </a:xfrm>
            <a:custGeom>
              <a:avLst/>
              <a:gdLst>
                <a:gd name="T0" fmla="*/ 4 w 11"/>
                <a:gd name="T1" fmla="*/ 4 h 8"/>
                <a:gd name="T2" fmla="*/ 4 w 11"/>
                <a:gd name="T3" fmla="*/ 4 h 8"/>
                <a:gd name="T4" fmla="*/ 4 w 11"/>
                <a:gd name="T5" fmla="*/ 4 h 8"/>
                <a:gd name="T6" fmla="*/ 3 w 11"/>
                <a:gd name="T7" fmla="*/ 4 h 8"/>
                <a:gd name="T8" fmla="*/ 3 w 11"/>
                <a:gd name="T9" fmla="*/ 4 h 8"/>
                <a:gd name="T10" fmla="*/ 3 w 11"/>
                <a:gd name="T11" fmla="*/ 5 h 8"/>
                <a:gd name="T12" fmla="*/ 3 w 11"/>
                <a:gd name="T13" fmla="*/ 5 h 8"/>
                <a:gd name="T14" fmla="*/ 2 w 11"/>
                <a:gd name="T15" fmla="*/ 5 h 8"/>
                <a:gd name="T16" fmla="*/ 2 w 11"/>
                <a:gd name="T17" fmla="*/ 5 h 8"/>
                <a:gd name="T18" fmla="*/ 2 w 11"/>
                <a:gd name="T19" fmla="*/ 5 h 8"/>
                <a:gd name="T20" fmla="*/ 1 w 11"/>
                <a:gd name="T21" fmla="*/ 5 h 8"/>
                <a:gd name="T22" fmla="*/ 1 w 11"/>
                <a:gd name="T23" fmla="*/ 6 h 8"/>
                <a:gd name="T24" fmla="*/ 0 w 11"/>
                <a:gd name="T25" fmla="*/ 6 h 8"/>
                <a:gd name="T26" fmla="*/ 0 w 11"/>
                <a:gd name="T27" fmla="*/ 6 h 8"/>
                <a:gd name="T28" fmla="*/ 0 w 11"/>
                <a:gd name="T29" fmla="*/ 7 h 8"/>
                <a:gd name="T30" fmla="*/ 0 w 11"/>
                <a:gd name="T31" fmla="*/ 7 h 8"/>
                <a:gd name="T32" fmla="*/ 0 w 11"/>
                <a:gd name="T33" fmla="*/ 7 h 8"/>
                <a:gd name="T34" fmla="*/ 0 w 11"/>
                <a:gd name="T35" fmla="*/ 7 h 8"/>
                <a:gd name="T36" fmla="*/ 1 w 11"/>
                <a:gd name="T37" fmla="*/ 7 h 8"/>
                <a:gd name="T38" fmla="*/ 1 w 11"/>
                <a:gd name="T39" fmla="*/ 7 h 8"/>
                <a:gd name="T40" fmla="*/ 1 w 11"/>
                <a:gd name="T41" fmla="*/ 7 h 8"/>
                <a:gd name="T42" fmla="*/ 1 w 11"/>
                <a:gd name="T43" fmla="*/ 7 h 8"/>
                <a:gd name="T44" fmla="*/ 1 w 11"/>
                <a:gd name="T45" fmla="*/ 7 h 8"/>
                <a:gd name="T46" fmla="*/ 1 w 11"/>
                <a:gd name="T47" fmla="*/ 7 h 8"/>
                <a:gd name="T48" fmla="*/ 1 w 11"/>
                <a:gd name="T49" fmla="*/ 6 h 8"/>
                <a:gd name="T50" fmla="*/ 2 w 11"/>
                <a:gd name="T51" fmla="*/ 6 h 8"/>
                <a:gd name="T52" fmla="*/ 3 w 11"/>
                <a:gd name="T53" fmla="*/ 5 h 8"/>
                <a:gd name="T54" fmla="*/ 3 w 11"/>
                <a:gd name="T55" fmla="*/ 5 h 8"/>
                <a:gd name="T56" fmla="*/ 4 w 11"/>
                <a:gd name="T57" fmla="*/ 5 h 8"/>
                <a:gd name="T58" fmla="*/ 4 w 11"/>
                <a:gd name="T59" fmla="*/ 4 h 8"/>
                <a:gd name="T60" fmla="*/ 5 w 11"/>
                <a:gd name="T61" fmla="*/ 4 h 8"/>
                <a:gd name="T62" fmla="*/ 5 w 11"/>
                <a:gd name="T63" fmla="*/ 4 h 8"/>
                <a:gd name="T64" fmla="*/ 6 w 11"/>
                <a:gd name="T65" fmla="*/ 3 h 8"/>
                <a:gd name="T66" fmla="*/ 7 w 11"/>
                <a:gd name="T67" fmla="*/ 3 h 8"/>
                <a:gd name="T68" fmla="*/ 7 w 11"/>
                <a:gd name="T69" fmla="*/ 3 h 8"/>
                <a:gd name="T70" fmla="*/ 7 w 11"/>
                <a:gd name="T71" fmla="*/ 2 h 8"/>
                <a:gd name="T72" fmla="*/ 8 w 11"/>
                <a:gd name="T73" fmla="*/ 2 h 8"/>
                <a:gd name="T74" fmla="*/ 9 w 11"/>
                <a:gd name="T75" fmla="*/ 2 h 8"/>
                <a:gd name="T76" fmla="*/ 10 w 11"/>
                <a:gd name="T77" fmla="*/ 1 h 8"/>
                <a:gd name="T78" fmla="*/ 10 w 11"/>
                <a:gd name="T79" fmla="*/ 0 h 8"/>
                <a:gd name="T80" fmla="*/ 10 w 11"/>
                <a:gd name="T81" fmla="*/ 0 h 8"/>
                <a:gd name="T82" fmla="*/ 10 w 11"/>
                <a:gd name="T83" fmla="*/ 0 h 8"/>
                <a:gd name="T84" fmla="*/ 10 w 11"/>
                <a:gd name="T85" fmla="*/ 1 h 8"/>
                <a:gd name="T86" fmla="*/ 10 w 11"/>
                <a:gd name="T87" fmla="*/ 1 h 8"/>
                <a:gd name="T88" fmla="*/ 8 w 11"/>
                <a:gd name="T89" fmla="*/ 1 h 8"/>
                <a:gd name="T90" fmla="*/ 8 w 11"/>
                <a:gd name="T91" fmla="*/ 1 h 8"/>
                <a:gd name="T92" fmla="*/ 8 w 11"/>
                <a:gd name="T93" fmla="*/ 1 h 8"/>
                <a:gd name="T94" fmla="*/ 7 w 11"/>
                <a:gd name="T95" fmla="*/ 2 h 8"/>
                <a:gd name="T96" fmla="*/ 7 w 11"/>
                <a:gd name="T97" fmla="*/ 2 h 8"/>
                <a:gd name="T98" fmla="*/ 7 w 11"/>
                <a:gd name="T99" fmla="*/ 2 h 8"/>
                <a:gd name="T100" fmla="*/ 6 w 11"/>
                <a:gd name="T101" fmla="*/ 2 h 8"/>
                <a:gd name="T102" fmla="*/ 6 w 11"/>
                <a:gd name="T103" fmla="*/ 2 h 8"/>
                <a:gd name="T104" fmla="*/ 6 w 11"/>
                <a:gd name="T105" fmla="*/ 2 h 8"/>
                <a:gd name="T106" fmla="*/ 5 w 11"/>
                <a:gd name="T107" fmla="*/ 3 h 8"/>
                <a:gd name="T108" fmla="*/ 5 w 11"/>
                <a:gd name="T109" fmla="*/ 3 h 8"/>
                <a:gd name="T110" fmla="*/ 5 w 11"/>
                <a:gd name="T111" fmla="*/ 3 h 8"/>
                <a:gd name="T112" fmla="*/ 4 w 11"/>
                <a:gd name="T11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 h="8">
                  <a:moveTo>
                    <a:pt x="4" y="4"/>
                  </a:moveTo>
                  <a:lnTo>
                    <a:pt x="4" y="4"/>
                  </a:lnTo>
                  <a:lnTo>
                    <a:pt x="4" y="4"/>
                  </a:lnTo>
                  <a:lnTo>
                    <a:pt x="3" y="4"/>
                  </a:lnTo>
                  <a:lnTo>
                    <a:pt x="3" y="4"/>
                  </a:lnTo>
                  <a:lnTo>
                    <a:pt x="3" y="5"/>
                  </a:lnTo>
                  <a:lnTo>
                    <a:pt x="3" y="5"/>
                  </a:lnTo>
                  <a:lnTo>
                    <a:pt x="2" y="5"/>
                  </a:lnTo>
                  <a:lnTo>
                    <a:pt x="2" y="5"/>
                  </a:lnTo>
                  <a:lnTo>
                    <a:pt x="2" y="5"/>
                  </a:lnTo>
                  <a:lnTo>
                    <a:pt x="1" y="5"/>
                  </a:lnTo>
                  <a:lnTo>
                    <a:pt x="1" y="6"/>
                  </a:lnTo>
                  <a:lnTo>
                    <a:pt x="0" y="6"/>
                  </a:lnTo>
                  <a:lnTo>
                    <a:pt x="0" y="6"/>
                  </a:lnTo>
                  <a:lnTo>
                    <a:pt x="0" y="7"/>
                  </a:lnTo>
                  <a:lnTo>
                    <a:pt x="0" y="7"/>
                  </a:lnTo>
                  <a:lnTo>
                    <a:pt x="0" y="7"/>
                  </a:lnTo>
                  <a:lnTo>
                    <a:pt x="0" y="7"/>
                  </a:lnTo>
                  <a:lnTo>
                    <a:pt x="1" y="7"/>
                  </a:lnTo>
                  <a:lnTo>
                    <a:pt x="1" y="7"/>
                  </a:lnTo>
                  <a:lnTo>
                    <a:pt x="1" y="7"/>
                  </a:lnTo>
                  <a:lnTo>
                    <a:pt x="1" y="7"/>
                  </a:lnTo>
                  <a:lnTo>
                    <a:pt x="1" y="7"/>
                  </a:lnTo>
                  <a:lnTo>
                    <a:pt x="1" y="7"/>
                  </a:lnTo>
                  <a:lnTo>
                    <a:pt x="1" y="6"/>
                  </a:lnTo>
                  <a:lnTo>
                    <a:pt x="2" y="6"/>
                  </a:lnTo>
                  <a:lnTo>
                    <a:pt x="3" y="5"/>
                  </a:lnTo>
                  <a:lnTo>
                    <a:pt x="3" y="5"/>
                  </a:lnTo>
                  <a:lnTo>
                    <a:pt x="4" y="5"/>
                  </a:lnTo>
                  <a:lnTo>
                    <a:pt x="4" y="4"/>
                  </a:lnTo>
                  <a:lnTo>
                    <a:pt x="5" y="4"/>
                  </a:lnTo>
                  <a:lnTo>
                    <a:pt x="5" y="4"/>
                  </a:lnTo>
                  <a:lnTo>
                    <a:pt x="6" y="3"/>
                  </a:lnTo>
                  <a:lnTo>
                    <a:pt x="7" y="3"/>
                  </a:lnTo>
                  <a:lnTo>
                    <a:pt x="7" y="3"/>
                  </a:lnTo>
                  <a:lnTo>
                    <a:pt x="7" y="2"/>
                  </a:lnTo>
                  <a:lnTo>
                    <a:pt x="8" y="2"/>
                  </a:lnTo>
                  <a:lnTo>
                    <a:pt x="9" y="2"/>
                  </a:lnTo>
                  <a:lnTo>
                    <a:pt x="10" y="1"/>
                  </a:lnTo>
                  <a:lnTo>
                    <a:pt x="10" y="0"/>
                  </a:lnTo>
                  <a:lnTo>
                    <a:pt x="10" y="0"/>
                  </a:lnTo>
                  <a:lnTo>
                    <a:pt x="10" y="0"/>
                  </a:lnTo>
                  <a:lnTo>
                    <a:pt x="10" y="1"/>
                  </a:lnTo>
                  <a:lnTo>
                    <a:pt x="10" y="1"/>
                  </a:lnTo>
                  <a:lnTo>
                    <a:pt x="8" y="1"/>
                  </a:lnTo>
                  <a:lnTo>
                    <a:pt x="8" y="1"/>
                  </a:lnTo>
                  <a:lnTo>
                    <a:pt x="8" y="1"/>
                  </a:lnTo>
                  <a:lnTo>
                    <a:pt x="7" y="2"/>
                  </a:lnTo>
                  <a:lnTo>
                    <a:pt x="7" y="2"/>
                  </a:lnTo>
                  <a:lnTo>
                    <a:pt x="7" y="2"/>
                  </a:lnTo>
                  <a:lnTo>
                    <a:pt x="6" y="2"/>
                  </a:lnTo>
                  <a:lnTo>
                    <a:pt x="6" y="2"/>
                  </a:lnTo>
                  <a:lnTo>
                    <a:pt x="6" y="2"/>
                  </a:lnTo>
                  <a:lnTo>
                    <a:pt x="5" y="3"/>
                  </a:lnTo>
                  <a:lnTo>
                    <a:pt x="5" y="3"/>
                  </a:lnTo>
                  <a:lnTo>
                    <a:pt x="5" y="3"/>
                  </a:lnTo>
                  <a:lnTo>
                    <a:pt x="4" y="4"/>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8" name="Freeform 62"/>
            <p:cNvSpPr>
              <a:spLocks/>
            </p:cNvSpPr>
            <p:nvPr/>
          </p:nvSpPr>
          <p:spPr bwMode="auto">
            <a:xfrm>
              <a:off x="3147" y="2033"/>
              <a:ext cx="63" cy="69"/>
            </a:xfrm>
            <a:custGeom>
              <a:avLst/>
              <a:gdLst>
                <a:gd name="T0" fmla="*/ 25 w 63"/>
                <a:gd name="T1" fmla="*/ 51 h 69"/>
                <a:gd name="T2" fmla="*/ 32 w 63"/>
                <a:gd name="T3" fmla="*/ 60 h 69"/>
                <a:gd name="T4" fmla="*/ 35 w 63"/>
                <a:gd name="T5" fmla="*/ 63 h 69"/>
                <a:gd name="T6" fmla="*/ 37 w 63"/>
                <a:gd name="T7" fmla="*/ 64 h 69"/>
                <a:gd name="T8" fmla="*/ 38 w 63"/>
                <a:gd name="T9" fmla="*/ 64 h 69"/>
                <a:gd name="T10" fmla="*/ 38 w 63"/>
                <a:gd name="T11" fmla="*/ 62 h 69"/>
                <a:gd name="T12" fmla="*/ 39 w 63"/>
                <a:gd name="T13" fmla="*/ 61 h 69"/>
                <a:gd name="T14" fmla="*/ 41 w 63"/>
                <a:gd name="T15" fmla="*/ 60 h 69"/>
                <a:gd name="T16" fmla="*/ 43 w 63"/>
                <a:gd name="T17" fmla="*/ 58 h 69"/>
                <a:gd name="T18" fmla="*/ 45 w 63"/>
                <a:gd name="T19" fmla="*/ 56 h 69"/>
                <a:gd name="T20" fmla="*/ 46 w 63"/>
                <a:gd name="T21" fmla="*/ 55 h 69"/>
                <a:gd name="T22" fmla="*/ 47 w 63"/>
                <a:gd name="T23" fmla="*/ 54 h 69"/>
                <a:gd name="T24" fmla="*/ 49 w 63"/>
                <a:gd name="T25" fmla="*/ 52 h 69"/>
                <a:gd name="T26" fmla="*/ 48 w 63"/>
                <a:gd name="T27" fmla="*/ 55 h 69"/>
                <a:gd name="T28" fmla="*/ 45 w 63"/>
                <a:gd name="T29" fmla="*/ 57 h 69"/>
                <a:gd name="T30" fmla="*/ 43 w 63"/>
                <a:gd name="T31" fmla="*/ 60 h 69"/>
                <a:gd name="T32" fmla="*/ 42 w 63"/>
                <a:gd name="T33" fmla="*/ 62 h 69"/>
                <a:gd name="T34" fmla="*/ 42 w 63"/>
                <a:gd name="T35" fmla="*/ 65 h 69"/>
                <a:gd name="T36" fmla="*/ 43 w 63"/>
                <a:gd name="T37" fmla="*/ 66 h 69"/>
                <a:gd name="T38" fmla="*/ 45 w 63"/>
                <a:gd name="T39" fmla="*/ 65 h 69"/>
                <a:gd name="T40" fmla="*/ 48 w 63"/>
                <a:gd name="T41" fmla="*/ 62 h 69"/>
                <a:gd name="T42" fmla="*/ 50 w 63"/>
                <a:gd name="T43" fmla="*/ 59 h 69"/>
                <a:gd name="T44" fmla="*/ 53 w 63"/>
                <a:gd name="T45" fmla="*/ 56 h 69"/>
                <a:gd name="T46" fmla="*/ 52 w 63"/>
                <a:gd name="T47" fmla="*/ 58 h 69"/>
                <a:gd name="T48" fmla="*/ 49 w 63"/>
                <a:gd name="T49" fmla="*/ 61 h 69"/>
                <a:gd name="T50" fmla="*/ 47 w 63"/>
                <a:gd name="T51" fmla="*/ 64 h 69"/>
                <a:gd name="T52" fmla="*/ 45 w 63"/>
                <a:gd name="T53" fmla="*/ 66 h 69"/>
                <a:gd name="T54" fmla="*/ 44 w 63"/>
                <a:gd name="T55" fmla="*/ 68 h 69"/>
                <a:gd name="T56" fmla="*/ 46 w 63"/>
                <a:gd name="T57" fmla="*/ 66 h 69"/>
                <a:gd name="T58" fmla="*/ 48 w 63"/>
                <a:gd name="T59" fmla="*/ 64 h 69"/>
                <a:gd name="T60" fmla="*/ 51 w 63"/>
                <a:gd name="T61" fmla="*/ 61 h 69"/>
                <a:gd name="T62" fmla="*/ 53 w 63"/>
                <a:gd name="T63" fmla="*/ 59 h 69"/>
                <a:gd name="T64" fmla="*/ 55 w 63"/>
                <a:gd name="T65" fmla="*/ 56 h 69"/>
                <a:gd name="T66" fmla="*/ 57 w 63"/>
                <a:gd name="T67" fmla="*/ 55 h 69"/>
                <a:gd name="T68" fmla="*/ 59 w 63"/>
                <a:gd name="T69" fmla="*/ 51 h 69"/>
                <a:gd name="T70" fmla="*/ 61 w 63"/>
                <a:gd name="T71" fmla="*/ 50 h 69"/>
                <a:gd name="T72" fmla="*/ 61 w 63"/>
                <a:gd name="T73" fmla="*/ 48 h 69"/>
                <a:gd name="T74" fmla="*/ 53 w 63"/>
                <a:gd name="T75" fmla="*/ 36 h 69"/>
                <a:gd name="T76" fmla="*/ 42 w 63"/>
                <a:gd name="T77" fmla="*/ 22 h 69"/>
                <a:gd name="T78" fmla="*/ 30 w 63"/>
                <a:gd name="T79" fmla="*/ 6 h 69"/>
                <a:gd name="T80" fmla="*/ 25 w 63"/>
                <a:gd name="T81" fmla="*/ 1 h 69"/>
                <a:gd name="T82" fmla="*/ 26 w 63"/>
                <a:gd name="T83" fmla="*/ 0 h 69"/>
                <a:gd name="T84" fmla="*/ 23 w 63"/>
                <a:gd name="T85" fmla="*/ 1 h 69"/>
                <a:gd name="T86" fmla="*/ 19 w 63"/>
                <a:gd name="T87" fmla="*/ 3 h 69"/>
                <a:gd name="T88" fmla="*/ 17 w 63"/>
                <a:gd name="T89" fmla="*/ 5 h 69"/>
                <a:gd name="T90" fmla="*/ 15 w 63"/>
                <a:gd name="T91" fmla="*/ 7 h 69"/>
                <a:gd name="T92" fmla="*/ 12 w 63"/>
                <a:gd name="T93" fmla="*/ 9 h 69"/>
                <a:gd name="T94" fmla="*/ 10 w 63"/>
                <a:gd name="T95" fmla="*/ 10 h 69"/>
                <a:gd name="T96" fmla="*/ 9 w 63"/>
                <a:gd name="T97" fmla="*/ 11 h 69"/>
                <a:gd name="T98" fmla="*/ 7 w 63"/>
                <a:gd name="T99" fmla="*/ 12 h 69"/>
                <a:gd name="T100" fmla="*/ 5 w 63"/>
                <a:gd name="T101" fmla="*/ 13 h 69"/>
                <a:gd name="T102" fmla="*/ 4 w 63"/>
                <a:gd name="T103" fmla="*/ 14 h 69"/>
                <a:gd name="T104" fmla="*/ 2 w 63"/>
                <a:gd name="T105" fmla="*/ 16 h 69"/>
                <a:gd name="T106" fmla="*/ 1 w 63"/>
                <a:gd name="T107" fmla="*/ 17 h 69"/>
                <a:gd name="T108" fmla="*/ 2 w 63"/>
                <a:gd name="T109" fmla="*/ 19 h 69"/>
                <a:gd name="T110" fmla="*/ 3 w 63"/>
                <a:gd name="T111" fmla="*/ 20 h 69"/>
                <a:gd name="T112" fmla="*/ 5 w 63"/>
                <a:gd name="T113" fmla="*/ 22 h 69"/>
                <a:gd name="T114" fmla="*/ 12 w 63"/>
                <a:gd name="T115" fmla="*/ 3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 h="69">
                  <a:moveTo>
                    <a:pt x="14" y="35"/>
                  </a:moveTo>
                  <a:lnTo>
                    <a:pt x="16" y="38"/>
                  </a:lnTo>
                  <a:lnTo>
                    <a:pt x="20" y="44"/>
                  </a:lnTo>
                  <a:lnTo>
                    <a:pt x="25" y="51"/>
                  </a:lnTo>
                  <a:lnTo>
                    <a:pt x="30" y="57"/>
                  </a:lnTo>
                  <a:lnTo>
                    <a:pt x="31" y="58"/>
                  </a:lnTo>
                  <a:lnTo>
                    <a:pt x="32" y="59"/>
                  </a:lnTo>
                  <a:lnTo>
                    <a:pt x="32" y="60"/>
                  </a:lnTo>
                  <a:lnTo>
                    <a:pt x="33" y="61"/>
                  </a:lnTo>
                  <a:lnTo>
                    <a:pt x="34" y="62"/>
                  </a:lnTo>
                  <a:lnTo>
                    <a:pt x="35" y="63"/>
                  </a:lnTo>
                  <a:lnTo>
                    <a:pt x="35" y="63"/>
                  </a:lnTo>
                  <a:lnTo>
                    <a:pt x="37" y="64"/>
                  </a:lnTo>
                  <a:lnTo>
                    <a:pt x="37" y="64"/>
                  </a:lnTo>
                  <a:lnTo>
                    <a:pt x="37" y="64"/>
                  </a:lnTo>
                  <a:lnTo>
                    <a:pt x="37" y="64"/>
                  </a:lnTo>
                  <a:lnTo>
                    <a:pt x="38" y="64"/>
                  </a:lnTo>
                  <a:lnTo>
                    <a:pt x="38" y="64"/>
                  </a:lnTo>
                  <a:lnTo>
                    <a:pt x="38" y="64"/>
                  </a:lnTo>
                  <a:lnTo>
                    <a:pt x="38" y="64"/>
                  </a:lnTo>
                  <a:lnTo>
                    <a:pt x="38" y="63"/>
                  </a:lnTo>
                  <a:lnTo>
                    <a:pt x="39" y="63"/>
                  </a:lnTo>
                  <a:lnTo>
                    <a:pt x="39" y="62"/>
                  </a:lnTo>
                  <a:lnTo>
                    <a:pt x="38" y="62"/>
                  </a:lnTo>
                  <a:lnTo>
                    <a:pt x="40" y="62"/>
                  </a:lnTo>
                  <a:lnTo>
                    <a:pt x="40" y="62"/>
                  </a:lnTo>
                  <a:lnTo>
                    <a:pt x="40" y="61"/>
                  </a:lnTo>
                  <a:lnTo>
                    <a:pt x="39" y="61"/>
                  </a:lnTo>
                  <a:lnTo>
                    <a:pt x="40" y="61"/>
                  </a:lnTo>
                  <a:lnTo>
                    <a:pt x="40" y="61"/>
                  </a:lnTo>
                  <a:lnTo>
                    <a:pt x="41" y="60"/>
                  </a:lnTo>
                  <a:lnTo>
                    <a:pt x="41" y="60"/>
                  </a:lnTo>
                  <a:lnTo>
                    <a:pt x="42" y="59"/>
                  </a:lnTo>
                  <a:lnTo>
                    <a:pt x="42" y="59"/>
                  </a:lnTo>
                  <a:lnTo>
                    <a:pt x="42" y="58"/>
                  </a:lnTo>
                  <a:lnTo>
                    <a:pt x="43" y="58"/>
                  </a:lnTo>
                  <a:lnTo>
                    <a:pt x="43" y="57"/>
                  </a:lnTo>
                  <a:lnTo>
                    <a:pt x="44" y="57"/>
                  </a:lnTo>
                  <a:lnTo>
                    <a:pt x="44" y="57"/>
                  </a:lnTo>
                  <a:lnTo>
                    <a:pt x="45" y="56"/>
                  </a:lnTo>
                  <a:lnTo>
                    <a:pt x="45" y="56"/>
                  </a:lnTo>
                  <a:lnTo>
                    <a:pt x="46" y="56"/>
                  </a:lnTo>
                  <a:lnTo>
                    <a:pt x="46" y="55"/>
                  </a:lnTo>
                  <a:lnTo>
                    <a:pt x="46" y="55"/>
                  </a:lnTo>
                  <a:lnTo>
                    <a:pt x="46" y="55"/>
                  </a:lnTo>
                  <a:lnTo>
                    <a:pt x="46" y="54"/>
                  </a:lnTo>
                  <a:lnTo>
                    <a:pt x="47" y="54"/>
                  </a:lnTo>
                  <a:lnTo>
                    <a:pt x="47" y="54"/>
                  </a:lnTo>
                  <a:lnTo>
                    <a:pt x="48" y="54"/>
                  </a:lnTo>
                  <a:lnTo>
                    <a:pt x="48" y="53"/>
                  </a:lnTo>
                  <a:lnTo>
                    <a:pt x="48" y="53"/>
                  </a:lnTo>
                  <a:lnTo>
                    <a:pt x="49" y="52"/>
                  </a:lnTo>
                  <a:lnTo>
                    <a:pt x="49" y="52"/>
                  </a:lnTo>
                  <a:lnTo>
                    <a:pt x="49" y="54"/>
                  </a:lnTo>
                  <a:lnTo>
                    <a:pt x="49" y="54"/>
                  </a:lnTo>
                  <a:lnTo>
                    <a:pt x="48" y="55"/>
                  </a:lnTo>
                  <a:lnTo>
                    <a:pt x="47" y="55"/>
                  </a:lnTo>
                  <a:lnTo>
                    <a:pt x="47" y="56"/>
                  </a:lnTo>
                  <a:lnTo>
                    <a:pt x="46" y="57"/>
                  </a:lnTo>
                  <a:lnTo>
                    <a:pt x="45" y="57"/>
                  </a:lnTo>
                  <a:lnTo>
                    <a:pt x="45" y="58"/>
                  </a:lnTo>
                  <a:lnTo>
                    <a:pt x="45" y="58"/>
                  </a:lnTo>
                  <a:lnTo>
                    <a:pt x="44" y="59"/>
                  </a:lnTo>
                  <a:lnTo>
                    <a:pt x="43" y="60"/>
                  </a:lnTo>
                  <a:lnTo>
                    <a:pt x="43" y="61"/>
                  </a:lnTo>
                  <a:lnTo>
                    <a:pt x="42" y="61"/>
                  </a:lnTo>
                  <a:lnTo>
                    <a:pt x="43" y="62"/>
                  </a:lnTo>
                  <a:lnTo>
                    <a:pt x="42" y="62"/>
                  </a:lnTo>
                  <a:lnTo>
                    <a:pt x="41" y="63"/>
                  </a:lnTo>
                  <a:lnTo>
                    <a:pt x="41" y="64"/>
                  </a:lnTo>
                  <a:lnTo>
                    <a:pt x="41" y="64"/>
                  </a:lnTo>
                  <a:lnTo>
                    <a:pt x="42" y="65"/>
                  </a:lnTo>
                  <a:lnTo>
                    <a:pt x="42" y="65"/>
                  </a:lnTo>
                  <a:lnTo>
                    <a:pt x="43" y="65"/>
                  </a:lnTo>
                  <a:lnTo>
                    <a:pt x="43" y="66"/>
                  </a:lnTo>
                  <a:lnTo>
                    <a:pt x="43" y="66"/>
                  </a:lnTo>
                  <a:lnTo>
                    <a:pt x="43" y="66"/>
                  </a:lnTo>
                  <a:lnTo>
                    <a:pt x="44" y="65"/>
                  </a:lnTo>
                  <a:lnTo>
                    <a:pt x="45" y="65"/>
                  </a:lnTo>
                  <a:lnTo>
                    <a:pt x="45" y="65"/>
                  </a:lnTo>
                  <a:lnTo>
                    <a:pt x="46" y="63"/>
                  </a:lnTo>
                  <a:lnTo>
                    <a:pt x="47" y="63"/>
                  </a:lnTo>
                  <a:lnTo>
                    <a:pt x="48" y="62"/>
                  </a:lnTo>
                  <a:lnTo>
                    <a:pt x="48" y="62"/>
                  </a:lnTo>
                  <a:lnTo>
                    <a:pt x="49" y="61"/>
                  </a:lnTo>
                  <a:lnTo>
                    <a:pt x="49" y="60"/>
                  </a:lnTo>
                  <a:lnTo>
                    <a:pt x="49" y="59"/>
                  </a:lnTo>
                  <a:lnTo>
                    <a:pt x="50" y="59"/>
                  </a:lnTo>
                  <a:lnTo>
                    <a:pt x="51" y="58"/>
                  </a:lnTo>
                  <a:lnTo>
                    <a:pt x="52" y="58"/>
                  </a:lnTo>
                  <a:lnTo>
                    <a:pt x="52" y="57"/>
                  </a:lnTo>
                  <a:lnTo>
                    <a:pt x="53" y="56"/>
                  </a:lnTo>
                  <a:lnTo>
                    <a:pt x="53" y="56"/>
                  </a:lnTo>
                  <a:lnTo>
                    <a:pt x="53" y="56"/>
                  </a:lnTo>
                  <a:lnTo>
                    <a:pt x="52" y="58"/>
                  </a:lnTo>
                  <a:lnTo>
                    <a:pt x="52" y="58"/>
                  </a:lnTo>
                  <a:lnTo>
                    <a:pt x="51" y="59"/>
                  </a:lnTo>
                  <a:lnTo>
                    <a:pt x="50" y="59"/>
                  </a:lnTo>
                  <a:lnTo>
                    <a:pt x="50" y="60"/>
                  </a:lnTo>
                  <a:lnTo>
                    <a:pt x="49" y="61"/>
                  </a:lnTo>
                  <a:lnTo>
                    <a:pt x="49" y="61"/>
                  </a:lnTo>
                  <a:lnTo>
                    <a:pt x="48" y="62"/>
                  </a:lnTo>
                  <a:lnTo>
                    <a:pt x="48" y="63"/>
                  </a:lnTo>
                  <a:lnTo>
                    <a:pt x="47" y="64"/>
                  </a:lnTo>
                  <a:lnTo>
                    <a:pt x="46" y="64"/>
                  </a:lnTo>
                  <a:lnTo>
                    <a:pt x="46" y="65"/>
                  </a:lnTo>
                  <a:lnTo>
                    <a:pt x="45" y="66"/>
                  </a:lnTo>
                  <a:lnTo>
                    <a:pt x="45" y="66"/>
                  </a:lnTo>
                  <a:lnTo>
                    <a:pt x="44" y="67"/>
                  </a:lnTo>
                  <a:lnTo>
                    <a:pt x="44" y="67"/>
                  </a:lnTo>
                  <a:lnTo>
                    <a:pt x="44" y="68"/>
                  </a:lnTo>
                  <a:lnTo>
                    <a:pt x="44" y="68"/>
                  </a:lnTo>
                  <a:lnTo>
                    <a:pt x="45" y="68"/>
                  </a:lnTo>
                  <a:lnTo>
                    <a:pt x="45" y="67"/>
                  </a:lnTo>
                  <a:lnTo>
                    <a:pt x="46" y="66"/>
                  </a:lnTo>
                  <a:lnTo>
                    <a:pt x="46" y="66"/>
                  </a:lnTo>
                  <a:lnTo>
                    <a:pt x="47" y="65"/>
                  </a:lnTo>
                  <a:lnTo>
                    <a:pt x="48" y="64"/>
                  </a:lnTo>
                  <a:lnTo>
                    <a:pt x="48" y="64"/>
                  </a:lnTo>
                  <a:lnTo>
                    <a:pt x="48" y="64"/>
                  </a:lnTo>
                  <a:lnTo>
                    <a:pt x="49" y="63"/>
                  </a:lnTo>
                  <a:lnTo>
                    <a:pt x="49" y="62"/>
                  </a:lnTo>
                  <a:lnTo>
                    <a:pt x="50" y="62"/>
                  </a:lnTo>
                  <a:lnTo>
                    <a:pt x="51" y="61"/>
                  </a:lnTo>
                  <a:lnTo>
                    <a:pt x="51" y="61"/>
                  </a:lnTo>
                  <a:lnTo>
                    <a:pt x="51" y="60"/>
                  </a:lnTo>
                  <a:lnTo>
                    <a:pt x="52" y="59"/>
                  </a:lnTo>
                  <a:lnTo>
                    <a:pt x="53" y="59"/>
                  </a:lnTo>
                  <a:lnTo>
                    <a:pt x="53" y="59"/>
                  </a:lnTo>
                  <a:lnTo>
                    <a:pt x="54" y="58"/>
                  </a:lnTo>
                  <a:lnTo>
                    <a:pt x="54" y="58"/>
                  </a:lnTo>
                  <a:lnTo>
                    <a:pt x="55" y="56"/>
                  </a:lnTo>
                  <a:lnTo>
                    <a:pt x="56" y="56"/>
                  </a:lnTo>
                  <a:lnTo>
                    <a:pt x="56" y="56"/>
                  </a:lnTo>
                  <a:lnTo>
                    <a:pt x="57" y="55"/>
                  </a:lnTo>
                  <a:lnTo>
                    <a:pt x="57" y="55"/>
                  </a:lnTo>
                  <a:lnTo>
                    <a:pt x="58" y="54"/>
                  </a:lnTo>
                  <a:lnTo>
                    <a:pt x="58" y="54"/>
                  </a:lnTo>
                  <a:lnTo>
                    <a:pt x="59" y="52"/>
                  </a:lnTo>
                  <a:lnTo>
                    <a:pt x="59" y="51"/>
                  </a:lnTo>
                  <a:lnTo>
                    <a:pt x="60" y="51"/>
                  </a:lnTo>
                  <a:lnTo>
                    <a:pt x="60" y="51"/>
                  </a:lnTo>
                  <a:lnTo>
                    <a:pt x="60" y="51"/>
                  </a:lnTo>
                  <a:lnTo>
                    <a:pt x="61" y="50"/>
                  </a:lnTo>
                  <a:lnTo>
                    <a:pt x="62" y="50"/>
                  </a:lnTo>
                  <a:lnTo>
                    <a:pt x="62" y="49"/>
                  </a:lnTo>
                  <a:lnTo>
                    <a:pt x="62" y="48"/>
                  </a:lnTo>
                  <a:lnTo>
                    <a:pt x="61" y="48"/>
                  </a:lnTo>
                  <a:lnTo>
                    <a:pt x="61" y="47"/>
                  </a:lnTo>
                  <a:lnTo>
                    <a:pt x="59" y="45"/>
                  </a:lnTo>
                  <a:lnTo>
                    <a:pt x="56" y="40"/>
                  </a:lnTo>
                  <a:lnTo>
                    <a:pt x="53" y="36"/>
                  </a:lnTo>
                  <a:lnTo>
                    <a:pt x="51" y="34"/>
                  </a:lnTo>
                  <a:lnTo>
                    <a:pt x="49" y="32"/>
                  </a:lnTo>
                  <a:lnTo>
                    <a:pt x="46" y="27"/>
                  </a:lnTo>
                  <a:lnTo>
                    <a:pt x="42" y="22"/>
                  </a:lnTo>
                  <a:lnTo>
                    <a:pt x="40" y="19"/>
                  </a:lnTo>
                  <a:lnTo>
                    <a:pt x="37" y="16"/>
                  </a:lnTo>
                  <a:lnTo>
                    <a:pt x="33" y="11"/>
                  </a:lnTo>
                  <a:lnTo>
                    <a:pt x="30" y="6"/>
                  </a:lnTo>
                  <a:lnTo>
                    <a:pt x="26" y="2"/>
                  </a:lnTo>
                  <a:lnTo>
                    <a:pt x="26" y="2"/>
                  </a:lnTo>
                  <a:lnTo>
                    <a:pt x="26" y="2"/>
                  </a:lnTo>
                  <a:lnTo>
                    <a:pt x="25" y="1"/>
                  </a:lnTo>
                  <a:lnTo>
                    <a:pt x="26" y="1"/>
                  </a:lnTo>
                  <a:lnTo>
                    <a:pt x="26" y="1"/>
                  </a:lnTo>
                  <a:lnTo>
                    <a:pt x="26" y="0"/>
                  </a:lnTo>
                  <a:lnTo>
                    <a:pt x="26" y="0"/>
                  </a:lnTo>
                  <a:lnTo>
                    <a:pt x="26" y="0"/>
                  </a:lnTo>
                  <a:lnTo>
                    <a:pt x="25" y="0"/>
                  </a:lnTo>
                  <a:lnTo>
                    <a:pt x="24" y="0"/>
                  </a:lnTo>
                  <a:lnTo>
                    <a:pt x="23" y="1"/>
                  </a:lnTo>
                  <a:lnTo>
                    <a:pt x="22" y="1"/>
                  </a:lnTo>
                  <a:lnTo>
                    <a:pt x="21" y="2"/>
                  </a:lnTo>
                  <a:lnTo>
                    <a:pt x="21" y="2"/>
                  </a:lnTo>
                  <a:lnTo>
                    <a:pt x="19" y="3"/>
                  </a:lnTo>
                  <a:lnTo>
                    <a:pt x="19" y="3"/>
                  </a:lnTo>
                  <a:lnTo>
                    <a:pt x="19" y="4"/>
                  </a:lnTo>
                  <a:lnTo>
                    <a:pt x="17" y="4"/>
                  </a:lnTo>
                  <a:lnTo>
                    <a:pt x="17" y="5"/>
                  </a:lnTo>
                  <a:lnTo>
                    <a:pt x="16" y="6"/>
                  </a:lnTo>
                  <a:lnTo>
                    <a:pt x="16" y="6"/>
                  </a:lnTo>
                  <a:lnTo>
                    <a:pt x="15" y="7"/>
                  </a:lnTo>
                  <a:lnTo>
                    <a:pt x="15" y="7"/>
                  </a:lnTo>
                  <a:lnTo>
                    <a:pt x="14" y="8"/>
                  </a:lnTo>
                  <a:lnTo>
                    <a:pt x="13" y="9"/>
                  </a:lnTo>
                  <a:lnTo>
                    <a:pt x="13" y="9"/>
                  </a:lnTo>
                  <a:lnTo>
                    <a:pt x="12" y="9"/>
                  </a:lnTo>
                  <a:lnTo>
                    <a:pt x="12" y="9"/>
                  </a:lnTo>
                  <a:lnTo>
                    <a:pt x="11" y="9"/>
                  </a:lnTo>
                  <a:lnTo>
                    <a:pt x="11" y="10"/>
                  </a:lnTo>
                  <a:lnTo>
                    <a:pt x="10" y="10"/>
                  </a:lnTo>
                  <a:lnTo>
                    <a:pt x="10" y="10"/>
                  </a:lnTo>
                  <a:lnTo>
                    <a:pt x="10" y="10"/>
                  </a:lnTo>
                  <a:lnTo>
                    <a:pt x="10" y="11"/>
                  </a:lnTo>
                  <a:lnTo>
                    <a:pt x="9" y="11"/>
                  </a:lnTo>
                  <a:lnTo>
                    <a:pt x="9" y="12"/>
                  </a:lnTo>
                  <a:lnTo>
                    <a:pt x="8" y="11"/>
                  </a:lnTo>
                  <a:lnTo>
                    <a:pt x="7" y="12"/>
                  </a:lnTo>
                  <a:lnTo>
                    <a:pt x="7" y="12"/>
                  </a:lnTo>
                  <a:lnTo>
                    <a:pt x="6" y="12"/>
                  </a:lnTo>
                  <a:lnTo>
                    <a:pt x="6" y="13"/>
                  </a:lnTo>
                  <a:lnTo>
                    <a:pt x="6" y="13"/>
                  </a:lnTo>
                  <a:lnTo>
                    <a:pt x="5" y="13"/>
                  </a:lnTo>
                  <a:lnTo>
                    <a:pt x="5" y="13"/>
                  </a:lnTo>
                  <a:lnTo>
                    <a:pt x="5" y="13"/>
                  </a:lnTo>
                  <a:lnTo>
                    <a:pt x="4" y="14"/>
                  </a:lnTo>
                  <a:lnTo>
                    <a:pt x="4" y="14"/>
                  </a:lnTo>
                  <a:lnTo>
                    <a:pt x="3" y="14"/>
                  </a:lnTo>
                  <a:lnTo>
                    <a:pt x="3" y="15"/>
                  </a:lnTo>
                  <a:lnTo>
                    <a:pt x="3" y="16"/>
                  </a:lnTo>
                  <a:lnTo>
                    <a:pt x="2" y="16"/>
                  </a:lnTo>
                  <a:lnTo>
                    <a:pt x="2" y="16"/>
                  </a:lnTo>
                  <a:lnTo>
                    <a:pt x="2" y="17"/>
                  </a:lnTo>
                  <a:lnTo>
                    <a:pt x="1" y="17"/>
                  </a:lnTo>
                  <a:lnTo>
                    <a:pt x="1" y="17"/>
                  </a:lnTo>
                  <a:lnTo>
                    <a:pt x="0" y="18"/>
                  </a:lnTo>
                  <a:lnTo>
                    <a:pt x="0" y="19"/>
                  </a:lnTo>
                  <a:lnTo>
                    <a:pt x="0" y="19"/>
                  </a:lnTo>
                  <a:lnTo>
                    <a:pt x="2" y="19"/>
                  </a:lnTo>
                  <a:lnTo>
                    <a:pt x="1" y="19"/>
                  </a:lnTo>
                  <a:lnTo>
                    <a:pt x="3" y="20"/>
                  </a:lnTo>
                  <a:lnTo>
                    <a:pt x="3" y="20"/>
                  </a:lnTo>
                  <a:lnTo>
                    <a:pt x="3" y="20"/>
                  </a:lnTo>
                  <a:lnTo>
                    <a:pt x="3" y="20"/>
                  </a:lnTo>
                  <a:lnTo>
                    <a:pt x="3" y="21"/>
                  </a:lnTo>
                  <a:lnTo>
                    <a:pt x="4" y="22"/>
                  </a:lnTo>
                  <a:lnTo>
                    <a:pt x="5" y="22"/>
                  </a:lnTo>
                  <a:lnTo>
                    <a:pt x="5" y="22"/>
                  </a:lnTo>
                  <a:lnTo>
                    <a:pt x="6" y="25"/>
                  </a:lnTo>
                  <a:lnTo>
                    <a:pt x="9" y="29"/>
                  </a:lnTo>
                  <a:lnTo>
                    <a:pt x="12" y="33"/>
                  </a:lnTo>
                  <a:lnTo>
                    <a:pt x="14" y="35"/>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19" name="Freeform 63"/>
            <p:cNvSpPr>
              <a:spLocks/>
            </p:cNvSpPr>
            <p:nvPr/>
          </p:nvSpPr>
          <p:spPr bwMode="auto">
            <a:xfrm>
              <a:off x="3157" y="2016"/>
              <a:ext cx="4" cy="4"/>
            </a:xfrm>
            <a:custGeom>
              <a:avLst/>
              <a:gdLst>
                <a:gd name="T0" fmla="*/ 2 w 4"/>
                <a:gd name="T1" fmla="*/ 1 h 4"/>
                <a:gd name="T2" fmla="*/ 2 w 4"/>
                <a:gd name="T3" fmla="*/ 1 h 4"/>
                <a:gd name="T4" fmla="*/ 2 w 4"/>
                <a:gd name="T5" fmla="*/ 1 h 4"/>
                <a:gd name="T6" fmla="*/ 1 w 4"/>
                <a:gd name="T7" fmla="*/ 1 h 4"/>
                <a:gd name="T8" fmla="*/ 1 w 4"/>
                <a:gd name="T9" fmla="*/ 1 h 4"/>
                <a:gd name="T10" fmla="*/ 1 w 4"/>
                <a:gd name="T11" fmla="*/ 2 h 4"/>
                <a:gd name="T12" fmla="*/ 1 w 4"/>
                <a:gd name="T13" fmla="*/ 2 h 4"/>
                <a:gd name="T14" fmla="*/ 0 w 4"/>
                <a:gd name="T15" fmla="*/ 2 h 4"/>
                <a:gd name="T16" fmla="*/ 0 w 4"/>
                <a:gd name="T17" fmla="*/ 2 h 4"/>
                <a:gd name="T18" fmla="*/ 0 w 4"/>
                <a:gd name="T19" fmla="*/ 2 h 4"/>
                <a:gd name="T20" fmla="*/ 0 w 4"/>
                <a:gd name="T21" fmla="*/ 2 h 4"/>
                <a:gd name="T22" fmla="*/ 0 w 4"/>
                <a:gd name="T23" fmla="*/ 3 h 4"/>
                <a:gd name="T24" fmla="*/ 0 w 4"/>
                <a:gd name="T25" fmla="*/ 3 h 4"/>
                <a:gd name="T26" fmla="*/ 1 w 4"/>
                <a:gd name="T27" fmla="*/ 3 h 4"/>
                <a:gd name="T28" fmla="*/ 1 w 4"/>
                <a:gd name="T29" fmla="*/ 3 h 4"/>
                <a:gd name="T30" fmla="*/ 2 w 4"/>
                <a:gd name="T31" fmla="*/ 2 h 4"/>
                <a:gd name="T32" fmla="*/ 2 w 4"/>
                <a:gd name="T33" fmla="*/ 2 h 4"/>
                <a:gd name="T34" fmla="*/ 2 w 4"/>
                <a:gd name="T35" fmla="*/ 1 h 4"/>
                <a:gd name="T36" fmla="*/ 3 w 4"/>
                <a:gd name="T37" fmla="*/ 1 h 4"/>
                <a:gd name="T38" fmla="*/ 3 w 4"/>
                <a:gd name="T39" fmla="*/ 1 h 4"/>
                <a:gd name="T40" fmla="*/ 3 w 4"/>
                <a:gd name="T41" fmla="*/ 0 h 4"/>
                <a:gd name="T42" fmla="*/ 2 w 4"/>
                <a:gd name="T43" fmla="*/ 0 h 4"/>
                <a:gd name="T44" fmla="*/ 2 w 4"/>
                <a:gd name="T45" fmla="*/ 0 h 4"/>
                <a:gd name="T46" fmla="*/ 2 w 4"/>
                <a:gd name="T47" fmla="*/ 0 h 4"/>
                <a:gd name="T48" fmla="*/ 2 w 4"/>
                <a:gd name="T49" fmla="*/ 0 h 4"/>
                <a:gd name="T50" fmla="*/ 2 w 4"/>
                <a:gd name="T51" fmla="*/ 1 h 4"/>
                <a:gd name="T52" fmla="*/ 2 w 4"/>
                <a:gd name="T53" fmla="*/ 1 h 4"/>
                <a:gd name="T54" fmla="*/ 2 w 4"/>
                <a:gd name="T55" fmla="*/ 1 h 4"/>
                <a:gd name="T56" fmla="*/ 2 w 4"/>
                <a:gd name="T5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 h="4">
                  <a:moveTo>
                    <a:pt x="2" y="1"/>
                  </a:moveTo>
                  <a:lnTo>
                    <a:pt x="2" y="1"/>
                  </a:lnTo>
                  <a:lnTo>
                    <a:pt x="2" y="1"/>
                  </a:lnTo>
                  <a:lnTo>
                    <a:pt x="1" y="1"/>
                  </a:lnTo>
                  <a:lnTo>
                    <a:pt x="1" y="1"/>
                  </a:lnTo>
                  <a:lnTo>
                    <a:pt x="1" y="2"/>
                  </a:lnTo>
                  <a:lnTo>
                    <a:pt x="1" y="2"/>
                  </a:lnTo>
                  <a:lnTo>
                    <a:pt x="0" y="2"/>
                  </a:lnTo>
                  <a:lnTo>
                    <a:pt x="0" y="2"/>
                  </a:lnTo>
                  <a:lnTo>
                    <a:pt x="0" y="2"/>
                  </a:lnTo>
                  <a:lnTo>
                    <a:pt x="0" y="2"/>
                  </a:lnTo>
                  <a:lnTo>
                    <a:pt x="0" y="3"/>
                  </a:lnTo>
                  <a:lnTo>
                    <a:pt x="0" y="3"/>
                  </a:lnTo>
                  <a:lnTo>
                    <a:pt x="1" y="3"/>
                  </a:lnTo>
                  <a:lnTo>
                    <a:pt x="1" y="3"/>
                  </a:lnTo>
                  <a:lnTo>
                    <a:pt x="2" y="2"/>
                  </a:lnTo>
                  <a:lnTo>
                    <a:pt x="2" y="2"/>
                  </a:lnTo>
                  <a:lnTo>
                    <a:pt x="2" y="1"/>
                  </a:lnTo>
                  <a:lnTo>
                    <a:pt x="3" y="1"/>
                  </a:lnTo>
                  <a:lnTo>
                    <a:pt x="3" y="1"/>
                  </a:lnTo>
                  <a:lnTo>
                    <a:pt x="3" y="0"/>
                  </a:lnTo>
                  <a:lnTo>
                    <a:pt x="2" y="0"/>
                  </a:lnTo>
                  <a:lnTo>
                    <a:pt x="2" y="0"/>
                  </a:lnTo>
                  <a:lnTo>
                    <a:pt x="2" y="0"/>
                  </a:lnTo>
                  <a:lnTo>
                    <a:pt x="2" y="0"/>
                  </a:lnTo>
                  <a:lnTo>
                    <a:pt x="2" y="1"/>
                  </a:lnTo>
                  <a:lnTo>
                    <a:pt x="2" y="1"/>
                  </a:lnTo>
                  <a:lnTo>
                    <a:pt x="2" y="1"/>
                  </a:lnTo>
                  <a:lnTo>
                    <a:pt x="2" y="1"/>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0" name="Freeform 64"/>
            <p:cNvSpPr>
              <a:spLocks/>
            </p:cNvSpPr>
            <p:nvPr/>
          </p:nvSpPr>
          <p:spPr bwMode="auto">
            <a:xfrm>
              <a:off x="3136" y="2031"/>
              <a:ext cx="5" cy="4"/>
            </a:xfrm>
            <a:custGeom>
              <a:avLst/>
              <a:gdLst>
                <a:gd name="T0" fmla="*/ 2 w 5"/>
                <a:gd name="T1" fmla="*/ 1 h 4"/>
                <a:gd name="T2" fmla="*/ 2 w 5"/>
                <a:gd name="T3" fmla="*/ 2 h 4"/>
                <a:gd name="T4" fmla="*/ 2 w 5"/>
                <a:gd name="T5" fmla="*/ 2 h 4"/>
                <a:gd name="T6" fmla="*/ 1 w 5"/>
                <a:gd name="T7" fmla="*/ 2 h 4"/>
                <a:gd name="T8" fmla="*/ 0 w 5"/>
                <a:gd name="T9" fmla="*/ 2 h 4"/>
                <a:gd name="T10" fmla="*/ 0 w 5"/>
                <a:gd name="T11" fmla="*/ 2 h 4"/>
                <a:gd name="T12" fmla="*/ 0 w 5"/>
                <a:gd name="T13" fmla="*/ 2 h 4"/>
                <a:gd name="T14" fmla="*/ 0 w 5"/>
                <a:gd name="T15" fmla="*/ 2 h 4"/>
                <a:gd name="T16" fmla="*/ 0 w 5"/>
                <a:gd name="T17" fmla="*/ 2 h 4"/>
                <a:gd name="T18" fmla="*/ 0 w 5"/>
                <a:gd name="T19" fmla="*/ 2 h 4"/>
                <a:gd name="T20" fmla="*/ 0 w 5"/>
                <a:gd name="T21" fmla="*/ 3 h 4"/>
                <a:gd name="T22" fmla="*/ 0 w 5"/>
                <a:gd name="T23" fmla="*/ 3 h 4"/>
                <a:gd name="T24" fmla="*/ 1 w 5"/>
                <a:gd name="T25" fmla="*/ 3 h 4"/>
                <a:gd name="T26" fmla="*/ 2 w 5"/>
                <a:gd name="T27" fmla="*/ 3 h 4"/>
                <a:gd name="T28" fmla="*/ 2 w 5"/>
                <a:gd name="T29" fmla="*/ 3 h 4"/>
                <a:gd name="T30" fmla="*/ 2 w 5"/>
                <a:gd name="T31" fmla="*/ 2 h 4"/>
                <a:gd name="T32" fmla="*/ 2 w 5"/>
                <a:gd name="T33" fmla="*/ 2 h 4"/>
                <a:gd name="T34" fmla="*/ 3 w 5"/>
                <a:gd name="T35" fmla="*/ 2 h 4"/>
                <a:gd name="T36" fmla="*/ 3 w 5"/>
                <a:gd name="T37" fmla="*/ 2 h 4"/>
                <a:gd name="T38" fmla="*/ 3 w 5"/>
                <a:gd name="T39" fmla="*/ 2 h 4"/>
                <a:gd name="T40" fmla="*/ 3 w 5"/>
                <a:gd name="T41" fmla="*/ 2 h 4"/>
                <a:gd name="T42" fmla="*/ 4 w 5"/>
                <a:gd name="T43" fmla="*/ 1 h 4"/>
                <a:gd name="T44" fmla="*/ 4 w 5"/>
                <a:gd name="T45" fmla="*/ 1 h 4"/>
                <a:gd name="T46" fmla="*/ 4 w 5"/>
                <a:gd name="T47" fmla="*/ 0 h 4"/>
                <a:gd name="T48" fmla="*/ 4 w 5"/>
                <a:gd name="T49" fmla="*/ 0 h 4"/>
                <a:gd name="T50" fmla="*/ 4 w 5"/>
                <a:gd name="T51" fmla="*/ 0 h 4"/>
                <a:gd name="T52" fmla="*/ 4 w 5"/>
                <a:gd name="T53" fmla="*/ 0 h 4"/>
                <a:gd name="T54" fmla="*/ 3 w 5"/>
                <a:gd name="T55" fmla="*/ 0 h 4"/>
                <a:gd name="T56" fmla="*/ 3 w 5"/>
                <a:gd name="T57" fmla="*/ 0 h 4"/>
                <a:gd name="T58" fmla="*/ 3 w 5"/>
                <a:gd name="T59" fmla="*/ 1 h 4"/>
                <a:gd name="T60" fmla="*/ 3 w 5"/>
                <a:gd name="T61" fmla="*/ 1 h 4"/>
                <a:gd name="T62" fmla="*/ 2 w 5"/>
                <a:gd name="T63" fmla="*/ 1 h 4"/>
                <a:gd name="T64" fmla="*/ 2 w 5"/>
                <a:gd name="T6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 h="4">
                  <a:moveTo>
                    <a:pt x="2" y="1"/>
                  </a:moveTo>
                  <a:lnTo>
                    <a:pt x="2" y="2"/>
                  </a:lnTo>
                  <a:lnTo>
                    <a:pt x="2" y="2"/>
                  </a:lnTo>
                  <a:lnTo>
                    <a:pt x="1" y="2"/>
                  </a:lnTo>
                  <a:lnTo>
                    <a:pt x="0" y="2"/>
                  </a:lnTo>
                  <a:lnTo>
                    <a:pt x="0" y="2"/>
                  </a:lnTo>
                  <a:lnTo>
                    <a:pt x="0" y="2"/>
                  </a:lnTo>
                  <a:lnTo>
                    <a:pt x="0" y="2"/>
                  </a:lnTo>
                  <a:lnTo>
                    <a:pt x="0" y="2"/>
                  </a:lnTo>
                  <a:lnTo>
                    <a:pt x="0" y="2"/>
                  </a:lnTo>
                  <a:lnTo>
                    <a:pt x="0" y="3"/>
                  </a:lnTo>
                  <a:lnTo>
                    <a:pt x="0" y="3"/>
                  </a:lnTo>
                  <a:lnTo>
                    <a:pt x="1" y="3"/>
                  </a:lnTo>
                  <a:lnTo>
                    <a:pt x="2" y="3"/>
                  </a:lnTo>
                  <a:lnTo>
                    <a:pt x="2" y="3"/>
                  </a:lnTo>
                  <a:lnTo>
                    <a:pt x="2" y="2"/>
                  </a:lnTo>
                  <a:lnTo>
                    <a:pt x="2" y="2"/>
                  </a:lnTo>
                  <a:lnTo>
                    <a:pt x="3" y="2"/>
                  </a:lnTo>
                  <a:lnTo>
                    <a:pt x="3" y="2"/>
                  </a:lnTo>
                  <a:lnTo>
                    <a:pt x="3" y="2"/>
                  </a:lnTo>
                  <a:lnTo>
                    <a:pt x="3" y="2"/>
                  </a:lnTo>
                  <a:lnTo>
                    <a:pt x="4" y="1"/>
                  </a:lnTo>
                  <a:lnTo>
                    <a:pt x="4" y="1"/>
                  </a:lnTo>
                  <a:lnTo>
                    <a:pt x="4" y="0"/>
                  </a:lnTo>
                  <a:lnTo>
                    <a:pt x="4" y="0"/>
                  </a:lnTo>
                  <a:lnTo>
                    <a:pt x="4" y="0"/>
                  </a:lnTo>
                  <a:lnTo>
                    <a:pt x="4" y="0"/>
                  </a:lnTo>
                  <a:lnTo>
                    <a:pt x="3" y="0"/>
                  </a:lnTo>
                  <a:lnTo>
                    <a:pt x="3" y="0"/>
                  </a:lnTo>
                  <a:lnTo>
                    <a:pt x="3" y="1"/>
                  </a:lnTo>
                  <a:lnTo>
                    <a:pt x="3" y="1"/>
                  </a:lnTo>
                  <a:lnTo>
                    <a:pt x="2" y="1"/>
                  </a:lnTo>
                  <a:lnTo>
                    <a:pt x="2" y="1"/>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1" name="Freeform 65"/>
            <p:cNvSpPr>
              <a:spLocks/>
            </p:cNvSpPr>
            <p:nvPr/>
          </p:nvSpPr>
          <p:spPr bwMode="auto">
            <a:xfrm>
              <a:off x="3196" y="2091"/>
              <a:ext cx="19" cy="20"/>
            </a:xfrm>
            <a:custGeom>
              <a:avLst/>
              <a:gdLst>
                <a:gd name="T0" fmla="*/ 15 w 19"/>
                <a:gd name="T1" fmla="*/ 3 h 20"/>
                <a:gd name="T2" fmla="*/ 16 w 19"/>
                <a:gd name="T3" fmla="*/ 2 h 20"/>
                <a:gd name="T4" fmla="*/ 18 w 19"/>
                <a:gd name="T5" fmla="*/ 1 h 20"/>
                <a:gd name="T6" fmla="*/ 18 w 19"/>
                <a:gd name="T7" fmla="*/ 0 h 20"/>
                <a:gd name="T8" fmla="*/ 17 w 19"/>
                <a:gd name="T9" fmla="*/ 0 h 20"/>
                <a:gd name="T10" fmla="*/ 17 w 19"/>
                <a:gd name="T11" fmla="*/ 0 h 20"/>
                <a:gd name="T12" fmla="*/ 16 w 19"/>
                <a:gd name="T13" fmla="*/ 0 h 20"/>
                <a:gd name="T14" fmla="*/ 16 w 19"/>
                <a:gd name="T15" fmla="*/ 0 h 20"/>
                <a:gd name="T16" fmla="*/ 15 w 19"/>
                <a:gd name="T17" fmla="*/ 1 h 20"/>
                <a:gd name="T18" fmla="*/ 14 w 19"/>
                <a:gd name="T19" fmla="*/ 2 h 20"/>
                <a:gd name="T20" fmla="*/ 13 w 19"/>
                <a:gd name="T21" fmla="*/ 4 h 20"/>
                <a:gd name="T22" fmla="*/ 12 w 19"/>
                <a:gd name="T23" fmla="*/ 5 h 20"/>
                <a:gd name="T24" fmla="*/ 11 w 19"/>
                <a:gd name="T25" fmla="*/ 6 h 20"/>
                <a:gd name="T26" fmla="*/ 10 w 19"/>
                <a:gd name="T27" fmla="*/ 7 h 20"/>
                <a:gd name="T28" fmla="*/ 9 w 19"/>
                <a:gd name="T29" fmla="*/ 8 h 20"/>
                <a:gd name="T30" fmla="*/ 8 w 19"/>
                <a:gd name="T31" fmla="*/ 9 h 20"/>
                <a:gd name="T32" fmla="*/ 7 w 19"/>
                <a:gd name="T33" fmla="*/ 10 h 20"/>
                <a:gd name="T34" fmla="*/ 6 w 19"/>
                <a:gd name="T35" fmla="*/ 11 h 20"/>
                <a:gd name="T36" fmla="*/ 5 w 19"/>
                <a:gd name="T37" fmla="*/ 12 h 20"/>
                <a:gd name="T38" fmla="*/ 4 w 19"/>
                <a:gd name="T39" fmla="*/ 14 h 20"/>
                <a:gd name="T40" fmla="*/ 3 w 19"/>
                <a:gd name="T41" fmla="*/ 15 h 20"/>
                <a:gd name="T42" fmla="*/ 2 w 19"/>
                <a:gd name="T43" fmla="*/ 16 h 20"/>
                <a:gd name="T44" fmla="*/ 1 w 19"/>
                <a:gd name="T45" fmla="*/ 17 h 20"/>
                <a:gd name="T46" fmla="*/ 1 w 19"/>
                <a:gd name="T47" fmla="*/ 19 h 20"/>
                <a:gd name="T48" fmla="*/ 1 w 19"/>
                <a:gd name="T49" fmla="*/ 19 h 20"/>
                <a:gd name="T50" fmla="*/ 2 w 19"/>
                <a:gd name="T51" fmla="*/ 17 h 20"/>
                <a:gd name="T52" fmla="*/ 2 w 19"/>
                <a:gd name="T53" fmla="*/ 17 h 20"/>
                <a:gd name="T54" fmla="*/ 4 w 19"/>
                <a:gd name="T55" fmla="*/ 16 h 20"/>
                <a:gd name="T56" fmla="*/ 4 w 19"/>
                <a:gd name="T57" fmla="*/ 15 h 20"/>
                <a:gd name="T58" fmla="*/ 5 w 19"/>
                <a:gd name="T59" fmla="*/ 14 h 20"/>
                <a:gd name="T60" fmla="*/ 6 w 19"/>
                <a:gd name="T61" fmla="*/ 13 h 20"/>
                <a:gd name="T62" fmla="*/ 7 w 19"/>
                <a:gd name="T63" fmla="*/ 12 h 20"/>
                <a:gd name="T64" fmla="*/ 8 w 19"/>
                <a:gd name="T65" fmla="*/ 11 h 20"/>
                <a:gd name="T66" fmla="*/ 9 w 19"/>
                <a:gd name="T67" fmla="*/ 10 h 20"/>
                <a:gd name="T68" fmla="*/ 10 w 19"/>
                <a:gd name="T69" fmla="*/ 10 h 20"/>
                <a:gd name="T70" fmla="*/ 12 w 19"/>
                <a:gd name="T71" fmla="*/ 8 h 20"/>
                <a:gd name="T72" fmla="*/ 13 w 19"/>
                <a:gd name="T73" fmla="*/ 7 h 20"/>
                <a:gd name="T74" fmla="*/ 13 w 19"/>
                <a:gd name="T75" fmla="*/ 6 h 20"/>
                <a:gd name="T76" fmla="*/ 14 w 19"/>
                <a:gd name="T77" fmla="*/ 5 h 20"/>
                <a:gd name="T78" fmla="*/ 15 w 19"/>
                <a:gd name="T7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0">
                  <a:moveTo>
                    <a:pt x="15" y="3"/>
                  </a:moveTo>
                  <a:lnTo>
                    <a:pt x="15" y="3"/>
                  </a:lnTo>
                  <a:lnTo>
                    <a:pt x="16" y="2"/>
                  </a:lnTo>
                  <a:lnTo>
                    <a:pt x="16" y="2"/>
                  </a:lnTo>
                  <a:lnTo>
                    <a:pt x="18" y="1"/>
                  </a:lnTo>
                  <a:lnTo>
                    <a:pt x="18" y="1"/>
                  </a:lnTo>
                  <a:lnTo>
                    <a:pt x="17" y="1"/>
                  </a:lnTo>
                  <a:lnTo>
                    <a:pt x="18" y="0"/>
                  </a:lnTo>
                  <a:lnTo>
                    <a:pt x="18" y="0"/>
                  </a:lnTo>
                  <a:lnTo>
                    <a:pt x="17" y="0"/>
                  </a:lnTo>
                  <a:lnTo>
                    <a:pt x="17" y="0"/>
                  </a:lnTo>
                  <a:lnTo>
                    <a:pt x="17" y="0"/>
                  </a:lnTo>
                  <a:lnTo>
                    <a:pt x="16" y="0"/>
                  </a:lnTo>
                  <a:lnTo>
                    <a:pt x="16" y="0"/>
                  </a:lnTo>
                  <a:lnTo>
                    <a:pt x="16" y="0"/>
                  </a:lnTo>
                  <a:lnTo>
                    <a:pt x="16" y="0"/>
                  </a:lnTo>
                  <a:lnTo>
                    <a:pt x="16" y="0"/>
                  </a:lnTo>
                  <a:lnTo>
                    <a:pt x="15" y="1"/>
                  </a:lnTo>
                  <a:lnTo>
                    <a:pt x="15" y="2"/>
                  </a:lnTo>
                  <a:lnTo>
                    <a:pt x="14" y="2"/>
                  </a:lnTo>
                  <a:lnTo>
                    <a:pt x="14" y="3"/>
                  </a:lnTo>
                  <a:lnTo>
                    <a:pt x="13" y="4"/>
                  </a:lnTo>
                  <a:lnTo>
                    <a:pt x="12" y="5"/>
                  </a:lnTo>
                  <a:lnTo>
                    <a:pt x="12" y="5"/>
                  </a:lnTo>
                  <a:lnTo>
                    <a:pt x="11" y="5"/>
                  </a:lnTo>
                  <a:lnTo>
                    <a:pt x="11" y="6"/>
                  </a:lnTo>
                  <a:lnTo>
                    <a:pt x="10" y="6"/>
                  </a:lnTo>
                  <a:lnTo>
                    <a:pt x="10" y="7"/>
                  </a:lnTo>
                  <a:lnTo>
                    <a:pt x="9" y="7"/>
                  </a:lnTo>
                  <a:lnTo>
                    <a:pt x="9" y="8"/>
                  </a:lnTo>
                  <a:lnTo>
                    <a:pt x="8" y="8"/>
                  </a:lnTo>
                  <a:lnTo>
                    <a:pt x="8" y="9"/>
                  </a:lnTo>
                  <a:lnTo>
                    <a:pt x="8" y="10"/>
                  </a:lnTo>
                  <a:lnTo>
                    <a:pt x="7" y="10"/>
                  </a:lnTo>
                  <a:lnTo>
                    <a:pt x="6" y="11"/>
                  </a:lnTo>
                  <a:lnTo>
                    <a:pt x="6" y="11"/>
                  </a:lnTo>
                  <a:lnTo>
                    <a:pt x="6" y="11"/>
                  </a:lnTo>
                  <a:lnTo>
                    <a:pt x="5" y="12"/>
                  </a:lnTo>
                  <a:lnTo>
                    <a:pt x="4" y="13"/>
                  </a:lnTo>
                  <a:lnTo>
                    <a:pt x="4" y="14"/>
                  </a:lnTo>
                  <a:lnTo>
                    <a:pt x="3" y="14"/>
                  </a:lnTo>
                  <a:lnTo>
                    <a:pt x="3" y="15"/>
                  </a:lnTo>
                  <a:lnTo>
                    <a:pt x="3" y="15"/>
                  </a:lnTo>
                  <a:lnTo>
                    <a:pt x="2" y="16"/>
                  </a:lnTo>
                  <a:lnTo>
                    <a:pt x="2" y="17"/>
                  </a:lnTo>
                  <a:lnTo>
                    <a:pt x="1" y="17"/>
                  </a:lnTo>
                  <a:lnTo>
                    <a:pt x="1" y="18"/>
                  </a:lnTo>
                  <a:lnTo>
                    <a:pt x="1" y="19"/>
                  </a:lnTo>
                  <a:lnTo>
                    <a:pt x="0" y="19"/>
                  </a:lnTo>
                  <a:lnTo>
                    <a:pt x="1" y="19"/>
                  </a:lnTo>
                  <a:lnTo>
                    <a:pt x="1" y="18"/>
                  </a:lnTo>
                  <a:lnTo>
                    <a:pt x="2" y="17"/>
                  </a:lnTo>
                  <a:lnTo>
                    <a:pt x="2" y="17"/>
                  </a:lnTo>
                  <a:lnTo>
                    <a:pt x="2" y="17"/>
                  </a:lnTo>
                  <a:lnTo>
                    <a:pt x="3" y="16"/>
                  </a:lnTo>
                  <a:lnTo>
                    <a:pt x="4" y="16"/>
                  </a:lnTo>
                  <a:lnTo>
                    <a:pt x="4" y="15"/>
                  </a:lnTo>
                  <a:lnTo>
                    <a:pt x="4" y="15"/>
                  </a:lnTo>
                  <a:lnTo>
                    <a:pt x="5" y="15"/>
                  </a:lnTo>
                  <a:lnTo>
                    <a:pt x="5" y="14"/>
                  </a:lnTo>
                  <a:lnTo>
                    <a:pt x="6" y="13"/>
                  </a:lnTo>
                  <a:lnTo>
                    <a:pt x="6" y="13"/>
                  </a:lnTo>
                  <a:lnTo>
                    <a:pt x="7" y="12"/>
                  </a:lnTo>
                  <a:lnTo>
                    <a:pt x="7" y="12"/>
                  </a:lnTo>
                  <a:lnTo>
                    <a:pt x="8" y="11"/>
                  </a:lnTo>
                  <a:lnTo>
                    <a:pt x="8" y="11"/>
                  </a:lnTo>
                  <a:lnTo>
                    <a:pt x="9" y="10"/>
                  </a:lnTo>
                  <a:lnTo>
                    <a:pt x="9" y="10"/>
                  </a:lnTo>
                  <a:lnTo>
                    <a:pt x="10" y="9"/>
                  </a:lnTo>
                  <a:lnTo>
                    <a:pt x="10" y="10"/>
                  </a:lnTo>
                  <a:lnTo>
                    <a:pt x="10" y="8"/>
                  </a:lnTo>
                  <a:lnTo>
                    <a:pt x="12" y="8"/>
                  </a:lnTo>
                  <a:lnTo>
                    <a:pt x="12" y="7"/>
                  </a:lnTo>
                  <a:lnTo>
                    <a:pt x="13" y="7"/>
                  </a:lnTo>
                  <a:lnTo>
                    <a:pt x="13" y="6"/>
                  </a:lnTo>
                  <a:lnTo>
                    <a:pt x="13" y="6"/>
                  </a:lnTo>
                  <a:lnTo>
                    <a:pt x="13" y="6"/>
                  </a:lnTo>
                  <a:lnTo>
                    <a:pt x="14" y="5"/>
                  </a:lnTo>
                  <a:lnTo>
                    <a:pt x="14" y="5"/>
                  </a:lnTo>
                  <a:lnTo>
                    <a:pt x="15" y="4"/>
                  </a:lnTo>
                  <a:lnTo>
                    <a:pt x="15" y="3"/>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2" name="Freeform 66"/>
            <p:cNvSpPr>
              <a:spLocks/>
            </p:cNvSpPr>
            <p:nvPr/>
          </p:nvSpPr>
          <p:spPr bwMode="auto">
            <a:xfrm>
              <a:off x="3195" y="2089"/>
              <a:ext cx="17" cy="20"/>
            </a:xfrm>
            <a:custGeom>
              <a:avLst/>
              <a:gdLst>
                <a:gd name="T0" fmla="*/ 11 w 17"/>
                <a:gd name="T1" fmla="*/ 8 h 20"/>
                <a:gd name="T2" fmla="*/ 11 w 17"/>
                <a:gd name="T3" fmla="*/ 6 h 20"/>
                <a:gd name="T4" fmla="*/ 12 w 17"/>
                <a:gd name="T5" fmla="*/ 6 h 20"/>
                <a:gd name="T6" fmla="*/ 13 w 17"/>
                <a:gd name="T7" fmla="*/ 5 h 20"/>
                <a:gd name="T8" fmla="*/ 14 w 17"/>
                <a:gd name="T9" fmla="*/ 4 h 20"/>
                <a:gd name="T10" fmla="*/ 15 w 17"/>
                <a:gd name="T11" fmla="*/ 4 h 20"/>
                <a:gd name="T12" fmla="*/ 16 w 17"/>
                <a:gd name="T13" fmla="*/ 2 h 20"/>
                <a:gd name="T14" fmla="*/ 15 w 17"/>
                <a:gd name="T15" fmla="*/ 2 h 20"/>
                <a:gd name="T16" fmla="*/ 15 w 17"/>
                <a:gd name="T17" fmla="*/ 1 h 20"/>
                <a:gd name="T18" fmla="*/ 15 w 17"/>
                <a:gd name="T19" fmla="*/ 1 h 20"/>
                <a:gd name="T20" fmla="*/ 14 w 17"/>
                <a:gd name="T21" fmla="*/ 0 h 20"/>
                <a:gd name="T22" fmla="*/ 14 w 17"/>
                <a:gd name="T23" fmla="*/ 0 h 20"/>
                <a:gd name="T24" fmla="*/ 13 w 17"/>
                <a:gd name="T25" fmla="*/ 1 h 20"/>
                <a:gd name="T26" fmla="*/ 12 w 17"/>
                <a:gd name="T27" fmla="*/ 3 h 20"/>
                <a:gd name="T28" fmla="*/ 11 w 17"/>
                <a:gd name="T29" fmla="*/ 4 h 20"/>
                <a:gd name="T30" fmla="*/ 10 w 17"/>
                <a:gd name="T31" fmla="*/ 5 h 20"/>
                <a:gd name="T32" fmla="*/ 9 w 17"/>
                <a:gd name="T33" fmla="*/ 6 h 20"/>
                <a:gd name="T34" fmla="*/ 9 w 17"/>
                <a:gd name="T35" fmla="*/ 7 h 20"/>
                <a:gd name="T36" fmla="*/ 8 w 17"/>
                <a:gd name="T37" fmla="*/ 8 h 20"/>
                <a:gd name="T38" fmla="*/ 7 w 17"/>
                <a:gd name="T39" fmla="*/ 9 h 20"/>
                <a:gd name="T40" fmla="*/ 6 w 17"/>
                <a:gd name="T41" fmla="*/ 10 h 20"/>
                <a:gd name="T42" fmla="*/ 6 w 17"/>
                <a:gd name="T43" fmla="*/ 11 h 20"/>
                <a:gd name="T44" fmla="*/ 5 w 17"/>
                <a:gd name="T45" fmla="*/ 13 h 20"/>
                <a:gd name="T46" fmla="*/ 4 w 17"/>
                <a:gd name="T47" fmla="*/ 13 h 20"/>
                <a:gd name="T48" fmla="*/ 3 w 17"/>
                <a:gd name="T49" fmla="*/ 14 h 20"/>
                <a:gd name="T50" fmla="*/ 2 w 17"/>
                <a:gd name="T51" fmla="*/ 15 h 20"/>
                <a:gd name="T52" fmla="*/ 2 w 17"/>
                <a:gd name="T53" fmla="*/ 16 h 20"/>
                <a:gd name="T54" fmla="*/ 1 w 17"/>
                <a:gd name="T55" fmla="*/ 18 h 20"/>
                <a:gd name="T56" fmla="*/ 0 w 17"/>
                <a:gd name="T57" fmla="*/ 18 h 20"/>
                <a:gd name="T58" fmla="*/ 1 w 17"/>
                <a:gd name="T59" fmla="*/ 19 h 20"/>
                <a:gd name="T60" fmla="*/ 1 w 17"/>
                <a:gd name="T61" fmla="*/ 18 h 20"/>
                <a:gd name="T62" fmla="*/ 1 w 17"/>
                <a:gd name="T63" fmla="*/ 19 h 20"/>
                <a:gd name="T64" fmla="*/ 2 w 17"/>
                <a:gd name="T65" fmla="*/ 18 h 20"/>
                <a:gd name="T66" fmla="*/ 3 w 17"/>
                <a:gd name="T67" fmla="*/ 16 h 20"/>
                <a:gd name="T68" fmla="*/ 5 w 17"/>
                <a:gd name="T69" fmla="*/ 15 h 20"/>
                <a:gd name="T70" fmla="*/ 6 w 17"/>
                <a:gd name="T71" fmla="*/ 14 h 20"/>
                <a:gd name="T72" fmla="*/ 7 w 17"/>
                <a:gd name="T73" fmla="*/ 12 h 20"/>
                <a:gd name="T74" fmla="*/ 7 w 17"/>
                <a:gd name="T75" fmla="*/ 11 h 20"/>
                <a:gd name="T76" fmla="*/ 8 w 17"/>
                <a:gd name="T77" fmla="*/ 10 h 20"/>
                <a:gd name="T78" fmla="*/ 10 w 17"/>
                <a:gd name="T7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20">
                  <a:moveTo>
                    <a:pt x="10" y="8"/>
                  </a:moveTo>
                  <a:lnTo>
                    <a:pt x="11" y="8"/>
                  </a:lnTo>
                  <a:lnTo>
                    <a:pt x="11" y="8"/>
                  </a:lnTo>
                  <a:lnTo>
                    <a:pt x="11" y="6"/>
                  </a:lnTo>
                  <a:lnTo>
                    <a:pt x="11" y="6"/>
                  </a:lnTo>
                  <a:lnTo>
                    <a:pt x="12" y="6"/>
                  </a:lnTo>
                  <a:lnTo>
                    <a:pt x="13" y="6"/>
                  </a:lnTo>
                  <a:lnTo>
                    <a:pt x="13" y="5"/>
                  </a:lnTo>
                  <a:lnTo>
                    <a:pt x="13" y="5"/>
                  </a:lnTo>
                  <a:lnTo>
                    <a:pt x="14" y="4"/>
                  </a:lnTo>
                  <a:lnTo>
                    <a:pt x="14" y="4"/>
                  </a:lnTo>
                  <a:lnTo>
                    <a:pt x="15" y="4"/>
                  </a:lnTo>
                  <a:lnTo>
                    <a:pt x="15" y="3"/>
                  </a:lnTo>
                  <a:lnTo>
                    <a:pt x="16" y="2"/>
                  </a:lnTo>
                  <a:lnTo>
                    <a:pt x="16" y="2"/>
                  </a:lnTo>
                  <a:lnTo>
                    <a:pt x="15" y="2"/>
                  </a:lnTo>
                  <a:lnTo>
                    <a:pt x="16" y="1"/>
                  </a:lnTo>
                  <a:lnTo>
                    <a:pt x="15" y="1"/>
                  </a:lnTo>
                  <a:lnTo>
                    <a:pt x="15" y="1"/>
                  </a:lnTo>
                  <a:lnTo>
                    <a:pt x="15" y="1"/>
                  </a:lnTo>
                  <a:lnTo>
                    <a:pt x="14" y="0"/>
                  </a:lnTo>
                  <a:lnTo>
                    <a:pt x="14" y="0"/>
                  </a:lnTo>
                  <a:lnTo>
                    <a:pt x="14" y="0"/>
                  </a:lnTo>
                  <a:lnTo>
                    <a:pt x="14" y="0"/>
                  </a:lnTo>
                  <a:lnTo>
                    <a:pt x="14" y="0"/>
                  </a:lnTo>
                  <a:lnTo>
                    <a:pt x="13" y="1"/>
                  </a:lnTo>
                  <a:lnTo>
                    <a:pt x="13" y="2"/>
                  </a:lnTo>
                  <a:lnTo>
                    <a:pt x="12" y="3"/>
                  </a:lnTo>
                  <a:lnTo>
                    <a:pt x="11" y="3"/>
                  </a:lnTo>
                  <a:lnTo>
                    <a:pt x="11" y="4"/>
                  </a:lnTo>
                  <a:lnTo>
                    <a:pt x="11" y="5"/>
                  </a:lnTo>
                  <a:lnTo>
                    <a:pt x="10" y="5"/>
                  </a:lnTo>
                  <a:lnTo>
                    <a:pt x="10" y="6"/>
                  </a:lnTo>
                  <a:lnTo>
                    <a:pt x="9" y="6"/>
                  </a:lnTo>
                  <a:lnTo>
                    <a:pt x="9" y="6"/>
                  </a:lnTo>
                  <a:lnTo>
                    <a:pt x="9" y="7"/>
                  </a:lnTo>
                  <a:lnTo>
                    <a:pt x="8" y="8"/>
                  </a:lnTo>
                  <a:lnTo>
                    <a:pt x="8" y="8"/>
                  </a:lnTo>
                  <a:lnTo>
                    <a:pt x="8" y="9"/>
                  </a:lnTo>
                  <a:lnTo>
                    <a:pt x="7" y="9"/>
                  </a:lnTo>
                  <a:lnTo>
                    <a:pt x="7" y="10"/>
                  </a:lnTo>
                  <a:lnTo>
                    <a:pt x="6" y="10"/>
                  </a:lnTo>
                  <a:lnTo>
                    <a:pt x="6" y="10"/>
                  </a:lnTo>
                  <a:lnTo>
                    <a:pt x="6" y="11"/>
                  </a:lnTo>
                  <a:lnTo>
                    <a:pt x="5" y="11"/>
                  </a:lnTo>
                  <a:lnTo>
                    <a:pt x="5" y="13"/>
                  </a:lnTo>
                  <a:lnTo>
                    <a:pt x="4" y="13"/>
                  </a:lnTo>
                  <a:lnTo>
                    <a:pt x="4" y="13"/>
                  </a:lnTo>
                  <a:lnTo>
                    <a:pt x="3" y="14"/>
                  </a:lnTo>
                  <a:lnTo>
                    <a:pt x="3" y="14"/>
                  </a:lnTo>
                  <a:lnTo>
                    <a:pt x="2" y="14"/>
                  </a:lnTo>
                  <a:lnTo>
                    <a:pt x="2" y="15"/>
                  </a:lnTo>
                  <a:lnTo>
                    <a:pt x="2" y="16"/>
                  </a:lnTo>
                  <a:lnTo>
                    <a:pt x="2" y="16"/>
                  </a:lnTo>
                  <a:lnTo>
                    <a:pt x="1" y="17"/>
                  </a:lnTo>
                  <a:lnTo>
                    <a:pt x="1" y="18"/>
                  </a:lnTo>
                  <a:lnTo>
                    <a:pt x="0" y="18"/>
                  </a:lnTo>
                  <a:lnTo>
                    <a:pt x="0" y="18"/>
                  </a:lnTo>
                  <a:lnTo>
                    <a:pt x="0" y="19"/>
                  </a:lnTo>
                  <a:lnTo>
                    <a:pt x="1" y="19"/>
                  </a:lnTo>
                  <a:lnTo>
                    <a:pt x="1" y="18"/>
                  </a:lnTo>
                  <a:lnTo>
                    <a:pt x="1" y="18"/>
                  </a:lnTo>
                  <a:lnTo>
                    <a:pt x="1" y="19"/>
                  </a:lnTo>
                  <a:lnTo>
                    <a:pt x="1" y="19"/>
                  </a:lnTo>
                  <a:lnTo>
                    <a:pt x="2" y="19"/>
                  </a:lnTo>
                  <a:lnTo>
                    <a:pt x="2" y="18"/>
                  </a:lnTo>
                  <a:lnTo>
                    <a:pt x="3" y="17"/>
                  </a:lnTo>
                  <a:lnTo>
                    <a:pt x="3" y="16"/>
                  </a:lnTo>
                  <a:lnTo>
                    <a:pt x="5" y="15"/>
                  </a:lnTo>
                  <a:lnTo>
                    <a:pt x="5" y="15"/>
                  </a:lnTo>
                  <a:lnTo>
                    <a:pt x="5" y="15"/>
                  </a:lnTo>
                  <a:lnTo>
                    <a:pt x="6" y="14"/>
                  </a:lnTo>
                  <a:lnTo>
                    <a:pt x="7" y="13"/>
                  </a:lnTo>
                  <a:lnTo>
                    <a:pt x="7" y="12"/>
                  </a:lnTo>
                  <a:lnTo>
                    <a:pt x="7" y="12"/>
                  </a:lnTo>
                  <a:lnTo>
                    <a:pt x="7" y="11"/>
                  </a:lnTo>
                  <a:lnTo>
                    <a:pt x="8" y="11"/>
                  </a:lnTo>
                  <a:lnTo>
                    <a:pt x="8" y="10"/>
                  </a:lnTo>
                  <a:lnTo>
                    <a:pt x="9" y="9"/>
                  </a:lnTo>
                  <a:lnTo>
                    <a:pt x="10" y="9"/>
                  </a:lnTo>
                  <a:lnTo>
                    <a:pt x="10" y="8"/>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3" name="Freeform 67"/>
            <p:cNvSpPr>
              <a:spLocks/>
            </p:cNvSpPr>
            <p:nvPr/>
          </p:nvSpPr>
          <p:spPr bwMode="auto">
            <a:xfrm>
              <a:off x="3191" y="2089"/>
              <a:ext cx="18" cy="18"/>
            </a:xfrm>
            <a:custGeom>
              <a:avLst/>
              <a:gdLst>
                <a:gd name="T0" fmla="*/ 7 w 18"/>
                <a:gd name="T1" fmla="*/ 9 h 18"/>
                <a:gd name="T2" fmla="*/ 6 w 18"/>
                <a:gd name="T3" fmla="*/ 10 h 18"/>
                <a:gd name="T4" fmla="*/ 5 w 18"/>
                <a:gd name="T5" fmla="*/ 11 h 18"/>
                <a:gd name="T6" fmla="*/ 4 w 18"/>
                <a:gd name="T7" fmla="*/ 13 h 18"/>
                <a:gd name="T8" fmla="*/ 3 w 18"/>
                <a:gd name="T9" fmla="*/ 13 h 18"/>
                <a:gd name="T10" fmla="*/ 3 w 18"/>
                <a:gd name="T11" fmla="*/ 14 h 18"/>
                <a:gd name="T12" fmla="*/ 2 w 18"/>
                <a:gd name="T13" fmla="*/ 15 h 18"/>
                <a:gd name="T14" fmla="*/ 1 w 18"/>
                <a:gd name="T15" fmla="*/ 16 h 18"/>
                <a:gd name="T16" fmla="*/ 0 w 18"/>
                <a:gd name="T17" fmla="*/ 17 h 18"/>
                <a:gd name="T18" fmla="*/ 1 w 18"/>
                <a:gd name="T19" fmla="*/ 17 h 18"/>
                <a:gd name="T20" fmla="*/ 2 w 18"/>
                <a:gd name="T21" fmla="*/ 17 h 18"/>
                <a:gd name="T22" fmla="*/ 2 w 18"/>
                <a:gd name="T23" fmla="*/ 16 h 18"/>
                <a:gd name="T24" fmla="*/ 3 w 18"/>
                <a:gd name="T25" fmla="*/ 16 h 18"/>
                <a:gd name="T26" fmla="*/ 3 w 18"/>
                <a:gd name="T27" fmla="*/ 15 h 18"/>
                <a:gd name="T28" fmla="*/ 5 w 18"/>
                <a:gd name="T29" fmla="*/ 14 h 18"/>
                <a:gd name="T30" fmla="*/ 5 w 18"/>
                <a:gd name="T31" fmla="*/ 13 h 18"/>
                <a:gd name="T32" fmla="*/ 7 w 18"/>
                <a:gd name="T33" fmla="*/ 11 h 18"/>
                <a:gd name="T34" fmla="*/ 8 w 18"/>
                <a:gd name="T35" fmla="*/ 10 h 18"/>
                <a:gd name="T36" fmla="*/ 9 w 18"/>
                <a:gd name="T37" fmla="*/ 9 h 18"/>
                <a:gd name="T38" fmla="*/ 10 w 18"/>
                <a:gd name="T39" fmla="*/ 8 h 18"/>
                <a:gd name="T40" fmla="*/ 11 w 18"/>
                <a:gd name="T41" fmla="*/ 7 h 18"/>
                <a:gd name="T42" fmla="*/ 12 w 18"/>
                <a:gd name="T43" fmla="*/ 6 h 18"/>
                <a:gd name="T44" fmla="*/ 13 w 18"/>
                <a:gd name="T45" fmla="*/ 5 h 18"/>
                <a:gd name="T46" fmla="*/ 14 w 18"/>
                <a:gd name="T47" fmla="*/ 4 h 18"/>
                <a:gd name="T48" fmla="*/ 14 w 18"/>
                <a:gd name="T49" fmla="*/ 3 h 18"/>
                <a:gd name="T50" fmla="*/ 15 w 18"/>
                <a:gd name="T51" fmla="*/ 2 h 18"/>
                <a:gd name="T52" fmla="*/ 16 w 18"/>
                <a:gd name="T53" fmla="*/ 1 h 18"/>
                <a:gd name="T54" fmla="*/ 17 w 18"/>
                <a:gd name="T55" fmla="*/ 0 h 18"/>
                <a:gd name="T56" fmla="*/ 16 w 18"/>
                <a:gd name="T57" fmla="*/ 0 h 18"/>
                <a:gd name="T58" fmla="*/ 15 w 18"/>
                <a:gd name="T59" fmla="*/ 1 h 18"/>
                <a:gd name="T60" fmla="*/ 14 w 18"/>
                <a:gd name="T61" fmla="*/ 2 h 18"/>
                <a:gd name="T62" fmla="*/ 13 w 18"/>
                <a:gd name="T63" fmla="*/ 3 h 18"/>
                <a:gd name="T64" fmla="*/ 11 w 18"/>
                <a:gd name="T65" fmla="*/ 5 h 18"/>
                <a:gd name="T66" fmla="*/ 9 w 18"/>
                <a:gd name="T67" fmla="*/ 6 h 18"/>
                <a:gd name="T68" fmla="*/ 9 w 18"/>
                <a:gd name="T69" fmla="*/ 7 h 18"/>
                <a:gd name="T70" fmla="*/ 8 w 18"/>
                <a:gd name="T7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 h="18">
                  <a:moveTo>
                    <a:pt x="7" y="9"/>
                  </a:moveTo>
                  <a:lnTo>
                    <a:pt x="7" y="9"/>
                  </a:lnTo>
                  <a:lnTo>
                    <a:pt x="6" y="10"/>
                  </a:lnTo>
                  <a:lnTo>
                    <a:pt x="6" y="10"/>
                  </a:lnTo>
                  <a:lnTo>
                    <a:pt x="6" y="11"/>
                  </a:lnTo>
                  <a:lnTo>
                    <a:pt x="5" y="11"/>
                  </a:lnTo>
                  <a:lnTo>
                    <a:pt x="5" y="12"/>
                  </a:lnTo>
                  <a:lnTo>
                    <a:pt x="4" y="13"/>
                  </a:lnTo>
                  <a:lnTo>
                    <a:pt x="4" y="13"/>
                  </a:lnTo>
                  <a:lnTo>
                    <a:pt x="3" y="13"/>
                  </a:lnTo>
                  <a:lnTo>
                    <a:pt x="3" y="13"/>
                  </a:lnTo>
                  <a:lnTo>
                    <a:pt x="3" y="14"/>
                  </a:lnTo>
                  <a:lnTo>
                    <a:pt x="2" y="14"/>
                  </a:lnTo>
                  <a:lnTo>
                    <a:pt x="2" y="15"/>
                  </a:lnTo>
                  <a:lnTo>
                    <a:pt x="1" y="16"/>
                  </a:lnTo>
                  <a:lnTo>
                    <a:pt x="1" y="16"/>
                  </a:lnTo>
                  <a:lnTo>
                    <a:pt x="0" y="17"/>
                  </a:lnTo>
                  <a:lnTo>
                    <a:pt x="0" y="17"/>
                  </a:lnTo>
                  <a:lnTo>
                    <a:pt x="1" y="17"/>
                  </a:lnTo>
                  <a:lnTo>
                    <a:pt x="1" y="17"/>
                  </a:lnTo>
                  <a:lnTo>
                    <a:pt x="1" y="17"/>
                  </a:lnTo>
                  <a:lnTo>
                    <a:pt x="2" y="17"/>
                  </a:lnTo>
                  <a:lnTo>
                    <a:pt x="2" y="16"/>
                  </a:lnTo>
                  <a:lnTo>
                    <a:pt x="2" y="16"/>
                  </a:lnTo>
                  <a:lnTo>
                    <a:pt x="2" y="16"/>
                  </a:lnTo>
                  <a:lnTo>
                    <a:pt x="3" y="16"/>
                  </a:lnTo>
                  <a:lnTo>
                    <a:pt x="3" y="16"/>
                  </a:lnTo>
                  <a:lnTo>
                    <a:pt x="3" y="15"/>
                  </a:lnTo>
                  <a:lnTo>
                    <a:pt x="4" y="14"/>
                  </a:lnTo>
                  <a:lnTo>
                    <a:pt x="5" y="14"/>
                  </a:lnTo>
                  <a:lnTo>
                    <a:pt x="5" y="14"/>
                  </a:lnTo>
                  <a:lnTo>
                    <a:pt x="5" y="13"/>
                  </a:lnTo>
                  <a:lnTo>
                    <a:pt x="6" y="13"/>
                  </a:lnTo>
                  <a:lnTo>
                    <a:pt x="7" y="11"/>
                  </a:lnTo>
                  <a:lnTo>
                    <a:pt x="7" y="11"/>
                  </a:lnTo>
                  <a:lnTo>
                    <a:pt x="8" y="10"/>
                  </a:lnTo>
                  <a:lnTo>
                    <a:pt x="8" y="10"/>
                  </a:lnTo>
                  <a:lnTo>
                    <a:pt x="9" y="9"/>
                  </a:lnTo>
                  <a:lnTo>
                    <a:pt x="9" y="9"/>
                  </a:lnTo>
                  <a:lnTo>
                    <a:pt x="10" y="8"/>
                  </a:lnTo>
                  <a:lnTo>
                    <a:pt x="11" y="8"/>
                  </a:lnTo>
                  <a:lnTo>
                    <a:pt x="11" y="7"/>
                  </a:lnTo>
                  <a:lnTo>
                    <a:pt x="11" y="7"/>
                  </a:lnTo>
                  <a:lnTo>
                    <a:pt x="12" y="6"/>
                  </a:lnTo>
                  <a:lnTo>
                    <a:pt x="12" y="6"/>
                  </a:lnTo>
                  <a:lnTo>
                    <a:pt x="13" y="5"/>
                  </a:lnTo>
                  <a:lnTo>
                    <a:pt x="13" y="5"/>
                  </a:lnTo>
                  <a:lnTo>
                    <a:pt x="14" y="4"/>
                  </a:lnTo>
                  <a:lnTo>
                    <a:pt x="14" y="4"/>
                  </a:lnTo>
                  <a:lnTo>
                    <a:pt x="14" y="3"/>
                  </a:lnTo>
                  <a:lnTo>
                    <a:pt x="15" y="3"/>
                  </a:lnTo>
                  <a:lnTo>
                    <a:pt x="15" y="2"/>
                  </a:lnTo>
                  <a:lnTo>
                    <a:pt x="15" y="1"/>
                  </a:lnTo>
                  <a:lnTo>
                    <a:pt x="16" y="1"/>
                  </a:lnTo>
                  <a:lnTo>
                    <a:pt x="16" y="1"/>
                  </a:lnTo>
                  <a:lnTo>
                    <a:pt x="17" y="0"/>
                  </a:lnTo>
                  <a:lnTo>
                    <a:pt x="17" y="0"/>
                  </a:lnTo>
                  <a:lnTo>
                    <a:pt x="16" y="0"/>
                  </a:lnTo>
                  <a:lnTo>
                    <a:pt x="15" y="1"/>
                  </a:lnTo>
                  <a:lnTo>
                    <a:pt x="15" y="1"/>
                  </a:lnTo>
                  <a:lnTo>
                    <a:pt x="14" y="1"/>
                  </a:lnTo>
                  <a:lnTo>
                    <a:pt x="14" y="2"/>
                  </a:lnTo>
                  <a:lnTo>
                    <a:pt x="13" y="3"/>
                  </a:lnTo>
                  <a:lnTo>
                    <a:pt x="13" y="3"/>
                  </a:lnTo>
                  <a:lnTo>
                    <a:pt x="12" y="4"/>
                  </a:lnTo>
                  <a:lnTo>
                    <a:pt x="11" y="5"/>
                  </a:lnTo>
                  <a:lnTo>
                    <a:pt x="10" y="5"/>
                  </a:lnTo>
                  <a:lnTo>
                    <a:pt x="9" y="6"/>
                  </a:lnTo>
                  <a:lnTo>
                    <a:pt x="9" y="7"/>
                  </a:lnTo>
                  <a:lnTo>
                    <a:pt x="9" y="7"/>
                  </a:lnTo>
                  <a:lnTo>
                    <a:pt x="8" y="8"/>
                  </a:lnTo>
                  <a:lnTo>
                    <a:pt x="8" y="9"/>
                  </a:lnTo>
                  <a:lnTo>
                    <a:pt x="7" y="9"/>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4" name="Freeform 68"/>
            <p:cNvSpPr>
              <a:spLocks/>
            </p:cNvSpPr>
            <p:nvPr/>
          </p:nvSpPr>
          <p:spPr bwMode="auto">
            <a:xfrm>
              <a:off x="3202" y="2099"/>
              <a:ext cx="19" cy="18"/>
            </a:xfrm>
            <a:custGeom>
              <a:avLst/>
              <a:gdLst>
                <a:gd name="T0" fmla="*/ 16 w 19"/>
                <a:gd name="T1" fmla="*/ 2 h 18"/>
                <a:gd name="T2" fmla="*/ 17 w 19"/>
                <a:gd name="T3" fmla="*/ 1 h 18"/>
                <a:gd name="T4" fmla="*/ 18 w 19"/>
                <a:gd name="T5" fmla="*/ 1 h 18"/>
                <a:gd name="T6" fmla="*/ 18 w 19"/>
                <a:gd name="T7" fmla="*/ 1 h 18"/>
                <a:gd name="T8" fmla="*/ 18 w 19"/>
                <a:gd name="T9" fmla="*/ 0 h 18"/>
                <a:gd name="T10" fmla="*/ 17 w 19"/>
                <a:gd name="T11" fmla="*/ 0 h 18"/>
                <a:gd name="T12" fmla="*/ 16 w 19"/>
                <a:gd name="T13" fmla="*/ 0 h 18"/>
                <a:gd name="T14" fmla="*/ 16 w 19"/>
                <a:gd name="T15" fmla="*/ 0 h 18"/>
                <a:gd name="T16" fmla="*/ 16 w 19"/>
                <a:gd name="T17" fmla="*/ 0 h 18"/>
                <a:gd name="T18" fmla="*/ 14 w 19"/>
                <a:gd name="T19" fmla="*/ 2 h 18"/>
                <a:gd name="T20" fmla="*/ 13 w 19"/>
                <a:gd name="T21" fmla="*/ 3 h 18"/>
                <a:gd name="T22" fmla="*/ 12 w 19"/>
                <a:gd name="T23" fmla="*/ 4 h 18"/>
                <a:gd name="T24" fmla="*/ 11 w 19"/>
                <a:gd name="T25" fmla="*/ 5 h 18"/>
                <a:gd name="T26" fmla="*/ 10 w 19"/>
                <a:gd name="T27" fmla="*/ 6 h 18"/>
                <a:gd name="T28" fmla="*/ 9 w 19"/>
                <a:gd name="T29" fmla="*/ 7 h 18"/>
                <a:gd name="T30" fmla="*/ 8 w 19"/>
                <a:gd name="T31" fmla="*/ 8 h 18"/>
                <a:gd name="T32" fmla="*/ 7 w 19"/>
                <a:gd name="T33" fmla="*/ 9 h 18"/>
                <a:gd name="T34" fmla="*/ 6 w 19"/>
                <a:gd name="T35" fmla="*/ 10 h 18"/>
                <a:gd name="T36" fmla="*/ 6 w 19"/>
                <a:gd name="T37" fmla="*/ 11 h 18"/>
                <a:gd name="T38" fmla="*/ 4 w 19"/>
                <a:gd name="T39" fmla="*/ 12 h 18"/>
                <a:gd name="T40" fmla="*/ 3 w 19"/>
                <a:gd name="T41" fmla="*/ 13 h 18"/>
                <a:gd name="T42" fmla="*/ 2 w 19"/>
                <a:gd name="T43" fmla="*/ 14 h 18"/>
                <a:gd name="T44" fmla="*/ 1 w 19"/>
                <a:gd name="T45" fmla="*/ 16 h 18"/>
                <a:gd name="T46" fmla="*/ 1 w 19"/>
                <a:gd name="T47" fmla="*/ 16 h 18"/>
                <a:gd name="T48" fmla="*/ 1 w 19"/>
                <a:gd name="T49" fmla="*/ 16 h 18"/>
                <a:gd name="T50" fmla="*/ 1 w 19"/>
                <a:gd name="T51" fmla="*/ 16 h 18"/>
                <a:gd name="T52" fmla="*/ 3 w 19"/>
                <a:gd name="T53" fmla="*/ 15 h 18"/>
                <a:gd name="T54" fmla="*/ 4 w 19"/>
                <a:gd name="T55" fmla="*/ 14 h 18"/>
                <a:gd name="T56" fmla="*/ 4 w 19"/>
                <a:gd name="T57" fmla="*/ 14 h 18"/>
                <a:gd name="T58" fmla="*/ 6 w 19"/>
                <a:gd name="T59" fmla="*/ 13 h 18"/>
                <a:gd name="T60" fmla="*/ 7 w 19"/>
                <a:gd name="T61" fmla="*/ 11 h 18"/>
                <a:gd name="T62" fmla="*/ 8 w 19"/>
                <a:gd name="T63" fmla="*/ 11 h 18"/>
                <a:gd name="T64" fmla="*/ 9 w 19"/>
                <a:gd name="T65" fmla="*/ 10 h 18"/>
                <a:gd name="T66" fmla="*/ 9 w 19"/>
                <a:gd name="T67" fmla="*/ 9 h 18"/>
                <a:gd name="T68" fmla="*/ 10 w 19"/>
                <a:gd name="T69" fmla="*/ 8 h 18"/>
                <a:gd name="T70" fmla="*/ 12 w 19"/>
                <a:gd name="T71" fmla="*/ 7 h 18"/>
                <a:gd name="T72" fmla="*/ 13 w 19"/>
                <a:gd name="T73" fmla="*/ 6 h 18"/>
                <a:gd name="T74" fmla="*/ 13 w 19"/>
                <a:gd name="T75" fmla="*/ 5 h 18"/>
                <a:gd name="T76" fmla="*/ 14 w 19"/>
                <a:gd name="T77" fmla="*/ 4 h 18"/>
                <a:gd name="T78" fmla="*/ 15 w 19"/>
                <a:gd name="T7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18">
                  <a:moveTo>
                    <a:pt x="16" y="3"/>
                  </a:moveTo>
                  <a:lnTo>
                    <a:pt x="16" y="2"/>
                  </a:lnTo>
                  <a:lnTo>
                    <a:pt x="17" y="2"/>
                  </a:lnTo>
                  <a:lnTo>
                    <a:pt x="17" y="1"/>
                  </a:lnTo>
                  <a:lnTo>
                    <a:pt x="17" y="1"/>
                  </a:lnTo>
                  <a:lnTo>
                    <a:pt x="18" y="1"/>
                  </a:lnTo>
                  <a:lnTo>
                    <a:pt x="18" y="1"/>
                  </a:lnTo>
                  <a:lnTo>
                    <a:pt x="18" y="1"/>
                  </a:lnTo>
                  <a:lnTo>
                    <a:pt x="18" y="0"/>
                  </a:lnTo>
                  <a:lnTo>
                    <a:pt x="18" y="0"/>
                  </a:lnTo>
                  <a:lnTo>
                    <a:pt x="18" y="0"/>
                  </a:lnTo>
                  <a:lnTo>
                    <a:pt x="17" y="0"/>
                  </a:lnTo>
                  <a:lnTo>
                    <a:pt x="16" y="0"/>
                  </a:lnTo>
                  <a:lnTo>
                    <a:pt x="16" y="0"/>
                  </a:lnTo>
                  <a:lnTo>
                    <a:pt x="16" y="0"/>
                  </a:lnTo>
                  <a:lnTo>
                    <a:pt x="16" y="0"/>
                  </a:lnTo>
                  <a:lnTo>
                    <a:pt x="16" y="0"/>
                  </a:lnTo>
                  <a:lnTo>
                    <a:pt x="16" y="0"/>
                  </a:lnTo>
                  <a:lnTo>
                    <a:pt x="15" y="1"/>
                  </a:lnTo>
                  <a:lnTo>
                    <a:pt x="14" y="2"/>
                  </a:lnTo>
                  <a:lnTo>
                    <a:pt x="14" y="3"/>
                  </a:lnTo>
                  <a:lnTo>
                    <a:pt x="13" y="3"/>
                  </a:lnTo>
                  <a:lnTo>
                    <a:pt x="13" y="4"/>
                  </a:lnTo>
                  <a:lnTo>
                    <a:pt x="12" y="4"/>
                  </a:lnTo>
                  <a:lnTo>
                    <a:pt x="11" y="5"/>
                  </a:lnTo>
                  <a:lnTo>
                    <a:pt x="11" y="5"/>
                  </a:lnTo>
                  <a:lnTo>
                    <a:pt x="11" y="5"/>
                  </a:lnTo>
                  <a:lnTo>
                    <a:pt x="10" y="6"/>
                  </a:lnTo>
                  <a:lnTo>
                    <a:pt x="10" y="7"/>
                  </a:lnTo>
                  <a:lnTo>
                    <a:pt x="9" y="7"/>
                  </a:lnTo>
                  <a:lnTo>
                    <a:pt x="8" y="8"/>
                  </a:lnTo>
                  <a:lnTo>
                    <a:pt x="8" y="8"/>
                  </a:lnTo>
                  <a:lnTo>
                    <a:pt x="8" y="9"/>
                  </a:lnTo>
                  <a:lnTo>
                    <a:pt x="7" y="9"/>
                  </a:lnTo>
                  <a:lnTo>
                    <a:pt x="7" y="9"/>
                  </a:lnTo>
                  <a:lnTo>
                    <a:pt x="6" y="10"/>
                  </a:lnTo>
                  <a:lnTo>
                    <a:pt x="6" y="10"/>
                  </a:lnTo>
                  <a:lnTo>
                    <a:pt x="6" y="11"/>
                  </a:lnTo>
                  <a:lnTo>
                    <a:pt x="5" y="12"/>
                  </a:lnTo>
                  <a:lnTo>
                    <a:pt x="4" y="12"/>
                  </a:lnTo>
                  <a:lnTo>
                    <a:pt x="4" y="13"/>
                  </a:lnTo>
                  <a:lnTo>
                    <a:pt x="3" y="13"/>
                  </a:lnTo>
                  <a:lnTo>
                    <a:pt x="4" y="14"/>
                  </a:lnTo>
                  <a:lnTo>
                    <a:pt x="2" y="14"/>
                  </a:lnTo>
                  <a:lnTo>
                    <a:pt x="2" y="16"/>
                  </a:lnTo>
                  <a:lnTo>
                    <a:pt x="1" y="16"/>
                  </a:lnTo>
                  <a:lnTo>
                    <a:pt x="1" y="16"/>
                  </a:lnTo>
                  <a:lnTo>
                    <a:pt x="1" y="16"/>
                  </a:lnTo>
                  <a:lnTo>
                    <a:pt x="0" y="17"/>
                  </a:lnTo>
                  <a:lnTo>
                    <a:pt x="1" y="16"/>
                  </a:lnTo>
                  <a:lnTo>
                    <a:pt x="1" y="16"/>
                  </a:lnTo>
                  <a:lnTo>
                    <a:pt x="1" y="16"/>
                  </a:lnTo>
                  <a:lnTo>
                    <a:pt x="2" y="16"/>
                  </a:lnTo>
                  <a:lnTo>
                    <a:pt x="3" y="15"/>
                  </a:lnTo>
                  <a:lnTo>
                    <a:pt x="3" y="15"/>
                  </a:lnTo>
                  <a:lnTo>
                    <a:pt x="4" y="14"/>
                  </a:lnTo>
                  <a:lnTo>
                    <a:pt x="4" y="14"/>
                  </a:lnTo>
                  <a:lnTo>
                    <a:pt x="4" y="14"/>
                  </a:lnTo>
                  <a:lnTo>
                    <a:pt x="6" y="13"/>
                  </a:lnTo>
                  <a:lnTo>
                    <a:pt x="6" y="13"/>
                  </a:lnTo>
                  <a:lnTo>
                    <a:pt x="7" y="12"/>
                  </a:lnTo>
                  <a:lnTo>
                    <a:pt x="7" y="11"/>
                  </a:lnTo>
                  <a:lnTo>
                    <a:pt x="8" y="11"/>
                  </a:lnTo>
                  <a:lnTo>
                    <a:pt x="8" y="11"/>
                  </a:lnTo>
                  <a:lnTo>
                    <a:pt x="8" y="10"/>
                  </a:lnTo>
                  <a:lnTo>
                    <a:pt x="9" y="10"/>
                  </a:lnTo>
                  <a:lnTo>
                    <a:pt x="9" y="10"/>
                  </a:lnTo>
                  <a:lnTo>
                    <a:pt x="9" y="9"/>
                  </a:lnTo>
                  <a:lnTo>
                    <a:pt x="10" y="8"/>
                  </a:lnTo>
                  <a:lnTo>
                    <a:pt x="10" y="8"/>
                  </a:lnTo>
                  <a:lnTo>
                    <a:pt x="11" y="7"/>
                  </a:lnTo>
                  <a:lnTo>
                    <a:pt x="12" y="7"/>
                  </a:lnTo>
                  <a:lnTo>
                    <a:pt x="12" y="6"/>
                  </a:lnTo>
                  <a:lnTo>
                    <a:pt x="13" y="6"/>
                  </a:lnTo>
                  <a:lnTo>
                    <a:pt x="13" y="6"/>
                  </a:lnTo>
                  <a:lnTo>
                    <a:pt x="13" y="5"/>
                  </a:lnTo>
                  <a:lnTo>
                    <a:pt x="14" y="5"/>
                  </a:lnTo>
                  <a:lnTo>
                    <a:pt x="14" y="4"/>
                  </a:lnTo>
                  <a:lnTo>
                    <a:pt x="15" y="4"/>
                  </a:lnTo>
                  <a:lnTo>
                    <a:pt x="15" y="3"/>
                  </a:lnTo>
                  <a:lnTo>
                    <a:pt x="16" y="3"/>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5" name="Freeform 69"/>
            <p:cNvSpPr>
              <a:spLocks/>
            </p:cNvSpPr>
            <p:nvPr/>
          </p:nvSpPr>
          <p:spPr bwMode="auto">
            <a:xfrm>
              <a:off x="3200" y="2097"/>
              <a:ext cx="17" cy="20"/>
            </a:xfrm>
            <a:custGeom>
              <a:avLst/>
              <a:gdLst>
                <a:gd name="T0" fmla="*/ 11 w 17"/>
                <a:gd name="T1" fmla="*/ 7 h 20"/>
                <a:gd name="T2" fmla="*/ 11 w 17"/>
                <a:gd name="T3" fmla="*/ 7 h 20"/>
                <a:gd name="T4" fmla="*/ 13 w 17"/>
                <a:gd name="T5" fmla="*/ 6 h 20"/>
                <a:gd name="T6" fmla="*/ 13 w 17"/>
                <a:gd name="T7" fmla="*/ 5 h 20"/>
                <a:gd name="T8" fmla="*/ 14 w 17"/>
                <a:gd name="T9" fmla="*/ 4 h 20"/>
                <a:gd name="T10" fmla="*/ 14 w 17"/>
                <a:gd name="T11" fmla="*/ 3 h 20"/>
                <a:gd name="T12" fmla="*/ 15 w 17"/>
                <a:gd name="T13" fmla="*/ 2 h 20"/>
                <a:gd name="T14" fmla="*/ 16 w 17"/>
                <a:gd name="T15" fmla="*/ 1 h 20"/>
                <a:gd name="T16" fmla="*/ 16 w 17"/>
                <a:gd name="T17" fmla="*/ 1 h 20"/>
                <a:gd name="T18" fmla="*/ 15 w 17"/>
                <a:gd name="T19" fmla="*/ 0 h 20"/>
                <a:gd name="T20" fmla="*/ 15 w 17"/>
                <a:gd name="T21" fmla="*/ 0 h 20"/>
                <a:gd name="T22" fmla="*/ 14 w 17"/>
                <a:gd name="T23" fmla="*/ 0 h 20"/>
                <a:gd name="T24" fmla="*/ 14 w 17"/>
                <a:gd name="T25" fmla="*/ 1 h 20"/>
                <a:gd name="T26" fmla="*/ 13 w 17"/>
                <a:gd name="T27" fmla="*/ 2 h 20"/>
                <a:gd name="T28" fmla="*/ 12 w 17"/>
                <a:gd name="T29" fmla="*/ 3 h 20"/>
                <a:gd name="T30" fmla="*/ 10 w 17"/>
                <a:gd name="T31" fmla="*/ 5 h 20"/>
                <a:gd name="T32" fmla="*/ 10 w 17"/>
                <a:gd name="T33" fmla="*/ 6 h 20"/>
                <a:gd name="T34" fmla="*/ 8 w 17"/>
                <a:gd name="T35" fmla="*/ 6 h 20"/>
                <a:gd name="T36" fmla="*/ 8 w 17"/>
                <a:gd name="T37" fmla="*/ 8 h 20"/>
                <a:gd name="T38" fmla="*/ 6 w 17"/>
                <a:gd name="T39" fmla="*/ 9 h 20"/>
                <a:gd name="T40" fmla="*/ 6 w 17"/>
                <a:gd name="T41" fmla="*/ 10 h 20"/>
                <a:gd name="T42" fmla="*/ 5 w 17"/>
                <a:gd name="T43" fmla="*/ 11 h 20"/>
                <a:gd name="T44" fmla="*/ 5 w 17"/>
                <a:gd name="T45" fmla="*/ 12 h 20"/>
                <a:gd name="T46" fmla="*/ 4 w 17"/>
                <a:gd name="T47" fmla="*/ 13 h 20"/>
                <a:gd name="T48" fmla="*/ 3 w 17"/>
                <a:gd name="T49" fmla="*/ 14 h 20"/>
                <a:gd name="T50" fmla="*/ 2 w 17"/>
                <a:gd name="T51" fmla="*/ 16 h 20"/>
                <a:gd name="T52" fmla="*/ 2 w 17"/>
                <a:gd name="T53" fmla="*/ 17 h 20"/>
                <a:gd name="T54" fmla="*/ 1 w 17"/>
                <a:gd name="T55" fmla="*/ 17 h 20"/>
                <a:gd name="T56" fmla="*/ 0 w 17"/>
                <a:gd name="T57" fmla="*/ 18 h 20"/>
                <a:gd name="T58" fmla="*/ 1 w 17"/>
                <a:gd name="T59" fmla="*/ 19 h 20"/>
                <a:gd name="T60" fmla="*/ 1 w 17"/>
                <a:gd name="T61" fmla="*/ 18 h 20"/>
                <a:gd name="T62" fmla="*/ 2 w 17"/>
                <a:gd name="T63" fmla="*/ 19 h 20"/>
                <a:gd name="T64" fmla="*/ 2 w 17"/>
                <a:gd name="T65" fmla="*/ 18 h 20"/>
                <a:gd name="T66" fmla="*/ 3 w 17"/>
                <a:gd name="T67" fmla="*/ 16 h 20"/>
                <a:gd name="T68" fmla="*/ 4 w 17"/>
                <a:gd name="T69" fmla="*/ 15 h 20"/>
                <a:gd name="T70" fmla="*/ 6 w 17"/>
                <a:gd name="T71" fmla="*/ 14 h 20"/>
                <a:gd name="T72" fmla="*/ 6 w 17"/>
                <a:gd name="T73" fmla="*/ 12 h 20"/>
                <a:gd name="T74" fmla="*/ 8 w 17"/>
                <a:gd name="T75" fmla="*/ 11 h 20"/>
                <a:gd name="T76" fmla="*/ 8 w 17"/>
                <a:gd name="T77" fmla="*/ 10 h 20"/>
                <a:gd name="T78" fmla="*/ 10 w 17"/>
                <a:gd name="T7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20">
                  <a:moveTo>
                    <a:pt x="11" y="8"/>
                  </a:moveTo>
                  <a:lnTo>
                    <a:pt x="11" y="7"/>
                  </a:lnTo>
                  <a:lnTo>
                    <a:pt x="11" y="7"/>
                  </a:lnTo>
                  <a:lnTo>
                    <a:pt x="11" y="7"/>
                  </a:lnTo>
                  <a:lnTo>
                    <a:pt x="11" y="7"/>
                  </a:lnTo>
                  <a:lnTo>
                    <a:pt x="13" y="6"/>
                  </a:lnTo>
                  <a:lnTo>
                    <a:pt x="13" y="6"/>
                  </a:lnTo>
                  <a:lnTo>
                    <a:pt x="13" y="5"/>
                  </a:lnTo>
                  <a:lnTo>
                    <a:pt x="14" y="5"/>
                  </a:lnTo>
                  <a:lnTo>
                    <a:pt x="14" y="4"/>
                  </a:lnTo>
                  <a:lnTo>
                    <a:pt x="14" y="3"/>
                  </a:lnTo>
                  <a:lnTo>
                    <a:pt x="14" y="3"/>
                  </a:lnTo>
                  <a:lnTo>
                    <a:pt x="14" y="3"/>
                  </a:lnTo>
                  <a:lnTo>
                    <a:pt x="15" y="2"/>
                  </a:lnTo>
                  <a:lnTo>
                    <a:pt x="16" y="2"/>
                  </a:lnTo>
                  <a:lnTo>
                    <a:pt x="16" y="1"/>
                  </a:lnTo>
                  <a:lnTo>
                    <a:pt x="16" y="1"/>
                  </a:lnTo>
                  <a:lnTo>
                    <a:pt x="16" y="1"/>
                  </a:lnTo>
                  <a:lnTo>
                    <a:pt x="15" y="1"/>
                  </a:lnTo>
                  <a:lnTo>
                    <a:pt x="15" y="0"/>
                  </a:lnTo>
                  <a:lnTo>
                    <a:pt x="15" y="0"/>
                  </a:lnTo>
                  <a:lnTo>
                    <a:pt x="15" y="0"/>
                  </a:lnTo>
                  <a:lnTo>
                    <a:pt x="14" y="0"/>
                  </a:lnTo>
                  <a:lnTo>
                    <a:pt x="14" y="0"/>
                  </a:lnTo>
                  <a:lnTo>
                    <a:pt x="14" y="0"/>
                  </a:lnTo>
                  <a:lnTo>
                    <a:pt x="14" y="1"/>
                  </a:lnTo>
                  <a:lnTo>
                    <a:pt x="13" y="2"/>
                  </a:lnTo>
                  <a:lnTo>
                    <a:pt x="13" y="2"/>
                  </a:lnTo>
                  <a:lnTo>
                    <a:pt x="12" y="3"/>
                  </a:lnTo>
                  <a:lnTo>
                    <a:pt x="12" y="3"/>
                  </a:lnTo>
                  <a:lnTo>
                    <a:pt x="11" y="5"/>
                  </a:lnTo>
                  <a:lnTo>
                    <a:pt x="10" y="5"/>
                  </a:lnTo>
                  <a:lnTo>
                    <a:pt x="10" y="5"/>
                  </a:lnTo>
                  <a:lnTo>
                    <a:pt x="10" y="6"/>
                  </a:lnTo>
                  <a:lnTo>
                    <a:pt x="9" y="6"/>
                  </a:lnTo>
                  <a:lnTo>
                    <a:pt x="8" y="6"/>
                  </a:lnTo>
                  <a:lnTo>
                    <a:pt x="8" y="7"/>
                  </a:lnTo>
                  <a:lnTo>
                    <a:pt x="8" y="8"/>
                  </a:lnTo>
                  <a:lnTo>
                    <a:pt x="7" y="8"/>
                  </a:lnTo>
                  <a:lnTo>
                    <a:pt x="6" y="9"/>
                  </a:lnTo>
                  <a:lnTo>
                    <a:pt x="6" y="10"/>
                  </a:lnTo>
                  <a:lnTo>
                    <a:pt x="6" y="10"/>
                  </a:lnTo>
                  <a:lnTo>
                    <a:pt x="6" y="11"/>
                  </a:lnTo>
                  <a:lnTo>
                    <a:pt x="5" y="11"/>
                  </a:lnTo>
                  <a:lnTo>
                    <a:pt x="5" y="11"/>
                  </a:lnTo>
                  <a:lnTo>
                    <a:pt x="5" y="12"/>
                  </a:lnTo>
                  <a:lnTo>
                    <a:pt x="4" y="13"/>
                  </a:lnTo>
                  <a:lnTo>
                    <a:pt x="4" y="13"/>
                  </a:lnTo>
                  <a:lnTo>
                    <a:pt x="3" y="14"/>
                  </a:lnTo>
                  <a:lnTo>
                    <a:pt x="3" y="14"/>
                  </a:lnTo>
                  <a:lnTo>
                    <a:pt x="3" y="15"/>
                  </a:lnTo>
                  <a:lnTo>
                    <a:pt x="2" y="16"/>
                  </a:lnTo>
                  <a:lnTo>
                    <a:pt x="1" y="16"/>
                  </a:lnTo>
                  <a:lnTo>
                    <a:pt x="2" y="17"/>
                  </a:lnTo>
                  <a:lnTo>
                    <a:pt x="1" y="17"/>
                  </a:lnTo>
                  <a:lnTo>
                    <a:pt x="1" y="17"/>
                  </a:lnTo>
                  <a:lnTo>
                    <a:pt x="0" y="18"/>
                  </a:lnTo>
                  <a:lnTo>
                    <a:pt x="0" y="18"/>
                  </a:lnTo>
                  <a:lnTo>
                    <a:pt x="0" y="18"/>
                  </a:lnTo>
                  <a:lnTo>
                    <a:pt x="1" y="19"/>
                  </a:lnTo>
                  <a:lnTo>
                    <a:pt x="1" y="18"/>
                  </a:lnTo>
                  <a:lnTo>
                    <a:pt x="1" y="18"/>
                  </a:lnTo>
                  <a:lnTo>
                    <a:pt x="1" y="18"/>
                  </a:lnTo>
                  <a:lnTo>
                    <a:pt x="2" y="19"/>
                  </a:lnTo>
                  <a:lnTo>
                    <a:pt x="2" y="19"/>
                  </a:lnTo>
                  <a:lnTo>
                    <a:pt x="2" y="18"/>
                  </a:lnTo>
                  <a:lnTo>
                    <a:pt x="3" y="17"/>
                  </a:lnTo>
                  <a:lnTo>
                    <a:pt x="3" y="16"/>
                  </a:lnTo>
                  <a:lnTo>
                    <a:pt x="3" y="16"/>
                  </a:lnTo>
                  <a:lnTo>
                    <a:pt x="4" y="15"/>
                  </a:lnTo>
                  <a:lnTo>
                    <a:pt x="5" y="14"/>
                  </a:lnTo>
                  <a:lnTo>
                    <a:pt x="6" y="14"/>
                  </a:lnTo>
                  <a:lnTo>
                    <a:pt x="6" y="13"/>
                  </a:lnTo>
                  <a:lnTo>
                    <a:pt x="6" y="12"/>
                  </a:lnTo>
                  <a:lnTo>
                    <a:pt x="7" y="11"/>
                  </a:lnTo>
                  <a:lnTo>
                    <a:pt x="8" y="11"/>
                  </a:lnTo>
                  <a:lnTo>
                    <a:pt x="8" y="11"/>
                  </a:lnTo>
                  <a:lnTo>
                    <a:pt x="8" y="10"/>
                  </a:lnTo>
                  <a:lnTo>
                    <a:pt x="9" y="9"/>
                  </a:lnTo>
                  <a:lnTo>
                    <a:pt x="10" y="8"/>
                  </a:lnTo>
                  <a:lnTo>
                    <a:pt x="11" y="8"/>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6" name="Freeform 70"/>
            <p:cNvSpPr>
              <a:spLocks/>
            </p:cNvSpPr>
            <p:nvPr/>
          </p:nvSpPr>
          <p:spPr bwMode="auto">
            <a:xfrm>
              <a:off x="3196" y="2095"/>
              <a:ext cx="18" cy="20"/>
            </a:xfrm>
            <a:custGeom>
              <a:avLst/>
              <a:gdLst>
                <a:gd name="T0" fmla="*/ 7 w 18"/>
                <a:gd name="T1" fmla="*/ 11 h 20"/>
                <a:gd name="T2" fmla="*/ 6 w 18"/>
                <a:gd name="T3" fmla="*/ 12 h 20"/>
                <a:gd name="T4" fmla="*/ 5 w 18"/>
                <a:gd name="T5" fmla="*/ 13 h 20"/>
                <a:gd name="T6" fmla="*/ 4 w 18"/>
                <a:gd name="T7" fmla="*/ 14 h 20"/>
                <a:gd name="T8" fmla="*/ 3 w 18"/>
                <a:gd name="T9" fmla="*/ 16 h 20"/>
                <a:gd name="T10" fmla="*/ 2 w 18"/>
                <a:gd name="T11" fmla="*/ 17 h 20"/>
                <a:gd name="T12" fmla="*/ 1 w 18"/>
                <a:gd name="T13" fmla="*/ 17 h 20"/>
                <a:gd name="T14" fmla="*/ 1 w 18"/>
                <a:gd name="T15" fmla="*/ 18 h 20"/>
                <a:gd name="T16" fmla="*/ 0 w 18"/>
                <a:gd name="T17" fmla="*/ 19 h 20"/>
                <a:gd name="T18" fmla="*/ 0 w 18"/>
                <a:gd name="T19" fmla="*/ 19 h 20"/>
                <a:gd name="T20" fmla="*/ 2 w 18"/>
                <a:gd name="T21" fmla="*/ 19 h 20"/>
                <a:gd name="T22" fmla="*/ 2 w 18"/>
                <a:gd name="T23" fmla="*/ 19 h 20"/>
                <a:gd name="T24" fmla="*/ 2 w 18"/>
                <a:gd name="T25" fmla="*/ 18 h 20"/>
                <a:gd name="T26" fmla="*/ 3 w 18"/>
                <a:gd name="T27" fmla="*/ 17 h 20"/>
                <a:gd name="T28" fmla="*/ 5 w 18"/>
                <a:gd name="T29" fmla="*/ 17 h 20"/>
                <a:gd name="T30" fmla="*/ 5 w 18"/>
                <a:gd name="T31" fmla="*/ 15 h 20"/>
                <a:gd name="T32" fmla="*/ 7 w 18"/>
                <a:gd name="T33" fmla="*/ 13 h 20"/>
                <a:gd name="T34" fmla="*/ 8 w 18"/>
                <a:gd name="T35" fmla="*/ 12 h 20"/>
                <a:gd name="T36" fmla="*/ 9 w 18"/>
                <a:gd name="T37" fmla="*/ 12 h 20"/>
                <a:gd name="T38" fmla="*/ 10 w 18"/>
                <a:gd name="T39" fmla="*/ 10 h 20"/>
                <a:gd name="T40" fmla="*/ 10 w 18"/>
                <a:gd name="T41" fmla="*/ 8 h 20"/>
                <a:gd name="T42" fmla="*/ 11 w 18"/>
                <a:gd name="T43" fmla="*/ 7 h 20"/>
                <a:gd name="T44" fmla="*/ 13 w 18"/>
                <a:gd name="T45" fmla="*/ 7 h 20"/>
                <a:gd name="T46" fmla="*/ 14 w 18"/>
                <a:gd name="T47" fmla="*/ 5 h 20"/>
                <a:gd name="T48" fmla="*/ 15 w 18"/>
                <a:gd name="T49" fmla="*/ 4 h 20"/>
                <a:gd name="T50" fmla="*/ 15 w 18"/>
                <a:gd name="T51" fmla="*/ 3 h 20"/>
                <a:gd name="T52" fmla="*/ 16 w 18"/>
                <a:gd name="T53" fmla="*/ 2 h 20"/>
                <a:gd name="T54" fmla="*/ 17 w 18"/>
                <a:gd name="T55" fmla="*/ 1 h 20"/>
                <a:gd name="T56" fmla="*/ 17 w 18"/>
                <a:gd name="T57" fmla="*/ 1 h 20"/>
                <a:gd name="T58" fmla="*/ 15 w 18"/>
                <a:gd name="T59" fmla="*/ 2 h 20"/>
                <a:gd name="T60" fmla="*/ 14 w 18"/>
                <a:gd name="T61" fmla="*/ 2 h 20"/>
                <a:gd name="T62" fmla="*/ 13 w 18"/>
                <a:gd name="T63" fmla="*/ 5 h 20"/>
                <a:gd name="T64" fmla="*/ 11 w 18"/>
                <a:gd name="T65" fmla="*/ 6 h 20"/>
                <a:gd name="T66" fmla="*/ 10 w 18"/>
                <a:gd name="T67" fmla="*/ 7 h 20"/>
                <a:gd name="T68" fmla="*/ 9 w 18"/>
                <a:gd name="T69" fmla="*/ 9 h 20"/>
                <a:gd name="T70" fmla="*/ 8 w 18"/>
                <a:gd name="T7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 h="20">
                  <a:moveTo>
                    <a:pt x="7" y="11"/>
                  </a:moveTo>
                  <a:lnTo>
                    <a:pt x="7" y="11"/>
                  </a:lnTo>
                  <a:lnTo>
                    <a:pt x="7" y="12"/>
                  </a:lnTo>
                  <a:lnTo>
                    <a:pt x="6" y="12"/>
                  </a:lnTo>
                  <a:lnTo>
                    <a:pt x="6" y="12"/>
                  </a:lnTo>
                  <a:lnTo>
                    <a:pt x="5" y="13"/>
                  </a:lnTo>
                  <a:lnTo>
                    <a:pt x="5" y="14"/>
                  </a:lnTo>
                  <a:lnTo>
                    <a:pt x="4" y="14"/>
                  </a:lnTo>
                  <a:lnTo>
                    <a:pt x="3" y="15"/>
                  </a:lnTo>
                  <a:lnTo>
                    <a:pt x="3" y="16"/>
                  </a:lnTo>
                  <a:lnTo>
                    <a:pt x="3" y="16"/>
                  </a:lnTo>
                  <a:lnTo>
                    <a:pt x="2" y="17"/>
                  </a:lnTo>
                  <a:lnTo>
                    <a:pt x="2" y="17"/>
                  </a:lnTo>
                  <a:lnTo>
                    <a:pt x="1" y="17"/>
                  </a:lnTo>
                  <a:lnTo>
                    <a:pt x="1" y="18"/>
                  </a:lnTo>
                  <a:lnTo>
                    <a:pt x="1" y="18"/>
                  </a:lnTo>
                  <a:lnTo>
                    <a:pt x="0" y="19"/>
                  </a:lnTo>
                  <a:lnTo>
                    <a:pt x="0" y="19"/>
                  </a:lnTo>
                  <a:lnTo>
                    <a:pt x="0" y="19"/>
                  </a:lnTo>
                  <a:lnTo>
                    <a:pt x="0" y="19"/>
                  </a:lnTo>
                  <a:lnTo>
                    <a:pt x="1" y="19"/>
                  </a:lnTo>
                  <a:lnTo>
                    <a:pt x="2" y="19"/>
                  </a:lnTo>
                  <a:lnTo>
                    <a:pt x="2" y="19"/>
                  </a:lnTo>
                  <a:lnTo>
                    <a:pt x="2" y="19"/>
                  </a:lnTo>
                  <a:lnTo>
                    <a:pt x="2" y="19"/>
                  </a:lnTo>
                  <a:lnTo>
                    <a:pt x="2" y="18"/>
                  </a:lnTo>
                  <a:lnTo>
                    <a:pt x="3" y="17"/>
                  </a:lnTo>
                  <a:lnTo>
                    <a:pt x="3" y="17"/>
                  </a:lnTo>
                  <a:lnTo>
                    <a:pt x="4" y="17"/>
                  </a:lnTo>
                  <a:lnTo>
                    <a:pt x="5" y="17"/>
                  </a:lnTo>
                  <a:lnTo>
                    <a:pt x="4" y="16"/>
                  </a:lnTo>
                  <a:lnTo>
                    <a:pt x="5" y="15"/>
                  </a:lnTo>
                  <a:lnTo>
                    <a:pt x="6" y="14"/>
                  </a:lnTo>
                  <a:lnTo>
                    <a:pt x="7" y="13"/>
                  </a:lnTo>
                  <a:lnTo>
                    <a:pt x="7" y="12"/>
                  </a:lnTo>
                  <a:lnTo>
                    <a:pt x="8" y="12"/>
                  </a:lnTo>
                  <a:lnTo>
                    <a:pt x="9" y="12"/>
                  </a:lnTo>
                  <a:lnTo>
                    <a:pt x="9" y="12"/>
                  </a:lnTo>
                  <a:lnTo>
                    <a:pt x="9" y="11"/>
                  </a:lnTo>
                  <a:lnTo>
                    <a:pt x="10" y="10"/>
                  </a:lnTo>
                  <a:lnTo>
                    <a:pt x="10" y="10"/>
                  </a:lnTo>
                  <a:lnTo>
                    <a:pt x="10" y="8"/>
                  </a:lnTo>
                  <a:lnTo>
                    <a:pt x="12" y="8"/>
                  </a:lnTo>
                  <a:lnTo>
                    <a:pt x="11" y="7"/>
                  </a:lnTo>
                  <a:lnTo>
                    <a:pt x="12" y="7"/>
                  </a:lnTo>
                  <a:lnTo>
                    <a:pt x="13" y="7"/>
                  </a:lnTo>
                  <a:lnTo>
                    <a:pt x="13" y="6"/>
                  </a:lnTo>
                  <a:lnTo>
                    <a:pt x="14" y="5"/>
                  </a:lnTo>
                  <a:lnTo>
                    <a:pt x="14" y="5"/>
                  </a:lnTo>
                  <a:lnTo>
                    <a:pt x="15" y="4"/>
                  </a:lnTo>
                  <a:lnTo>
                    <a:pt x="15" y="4"/>
                  </a:lnTo>
                  <a:lnTo>
                    <a:pt x="15" y="3"/>
                  </a:lnTo>
                  <a:lnTo>
                    <a:pt x="16" y="2"/>
                  </a:lnTo>
                  <a:lnTo>
                    <a:pt x="16" y="2"/>
                  </a:lnTo>
                  <a:lnTo>
                    <a:pt x="17" y="2"/>
                  </a:lnTo>
                  <a:lnTo>
                    <a:pt x="17" y="1"/>
                  </a:lnTo>
                  <a:lnTo>
                    <a:pt x="17" y="0"/>
                  </a:lnTo>
                  <a:lnTo>
                    <a:pt x="17" y="1"/>
                  </a:lnTo>
                  <a:lnTo>
                    <a:pt x="16" y="1"/>
                  </a:lnTo>
                  <a:lnTo>
                    <a:pt x="15" y="2"/>
                  </a:lnTo>
                  <a:lnTo>
                    <a:pt x="14" y="2"/>
                  </a:lnTo>
                  <a:lnTo>
                    <a:pt x="14" y="2"/>
                  </a:lnTo>
                  <a:lnTo>
                    <a:pt x="13" y="4"/>
                  </a:lnTo>
                  <a:lnTo>
                    <a:pt x="13" y="5"/>
                  </a:lnTo>
                  <a:lnTo>
                    <a:pt x="12" y="5"/>
                  </a:lnTo>
                  <a:lnTo>
                    <a:pt x="11" y="6"/>
                  </a:lnTo>
                  <a:lnTo>
                    <a:pt x="11" y="7"/>
                  </a:lnTo>
                  <a:lnTo>
                    <a:pt x="10" y="7"/>
                  </a:lnTo>
                  <a:lnTo>
                    <a:pt x="10" y="8"/>
                  </a:lnTo>
                  <a:lnTo>
                    <a:pt x="9" y="9"/>
                  </a:lnTo>
                  <a:lnTo>
                    <a:pt x="9" y="10"/>
                  </a:lnTo>
                  <a:lnTo>
                    <a:pt x="8" y="10"/>
                  </a:lnTo>
                  <a:lnTo>
                    <a:pt x="7" y="11"/>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7" name="Freeform 71"/>
            <p:cNvSpPr>
              <a:spLocks/>
            </p:cNvSpPr>
            <p:nvPr/>
          </p:nvSpPr>
          <p:spPr bwMode="auto">
            <a:xfrm>
              <a:off x="3214" y="2114"/>
              <a:ext cx="17" cy="18"/>
            </a:xfrm>
            <a:custGeom>
              <a:avLst/>
              <a:gdLst>
                <a:gd name="T0" fmla="*/ 14 w 17"/>
                <a:gd name="T1" fmla="*/ 2 h 18"/>
                <a:gd name="T2" fmla="*/ 15 w 17"/>
                <a:gd name="T3" fmla="*/ 2 h 18"/>
                <a:gd name="T4" fmla="*/ 15 w 17"/>
                <a:gd name="T5" fmla="*/ 1 h 18"/>
                <a:gd name="T6" fmla="*/ 16 w 17"/>
                <a:gd name="T7" fmla="*/ 1 h 18"/>
                <a:gd name="T8" fmla="*/ 16 w 17"/>
                <a:gd name="T9" fmla="*/ 0 h 18"/>
                <a:gd name="T10" fmla="*/ 15 w 17"/>
                <a:gd name="T11" fmla="*/ 0 h 18"/>
                <a:gd name="T12" fmla="*/ 15 w 17"/>
                <a:gd name="T13" fmla="*/ 0 h 18"/>
                <a:gd name="T14" fmla="*/ 14 w 17"/>
                <a:gd name="T15" fmla="*/ 1 h 18"/>
                <a:gd name="T16" fmla="*/ 14 w 17"/>
                <a:gd name="T17" fmla="*/ 1 h 18"/>
                <a:gd name="T18" fmla="*/ 13 w 17"/>
                <a:gd name="T19" fmla="*/ 2 h 18"/>
                <a:gd name="T20" fmla="*/ 12 w 17"/>
                <a:gd name="T21" fmla="*/ 3 h 18"/>
                <a:gd name="T22" fmla="*/ 11 w 17"/>
                <a:gd name="T23" fmla="*/ 4 h 18"/>
                <a:gd name="T24" fmla="*/ 10 w 17"/>
                <a:gd name="T25" fmla="*/ 5 h 18"/>
                <a:gd name="T26" fmla="*/ 9 w 17"/>
                <a:gd name="T27" fmla="*/ 6 h 18"/>
                <a:gd name="T28" fmla="*/ 8 w 17"/>
                <a:gd name="T29" fmla="*/ 7 h 18"/>
                <a:gd name="T30" fmla="*/ 7 w 17"/>
                <a:gd name="T31" fmla="*/ 8 h 18"/>
                <a:gd name="T32" fmla="*/ 6 w 17"/>
                <a:gd name="T33" fmla="*/ 10 h 18"/>
                <a:gd name="T34" fmla="*/ 5 w 17"/>
                <a:gd name="T35" fmla="*/ 10 h 18"/>
                <a:gd name="T36" fmla="*/ 4 w 17"/>
                <a:gd name="T37" fmla="*/ 10 h 18"/>
                <a:gd name="T38" fmla="*/ 3 w 17"/>
                <a:gd name="T39" fmla="*/ 12 h 18"/>
                <a:gd name="T40" fmla="*/ 2 w 17"/>
                <a:gd name="T41" fmla="*/ 13 h 18"/>
                <a:gd name="T42" fmla="*/ 1 w 17"/>
                <a:gd name="T43" fmla="*/ 14 h 18"/>
                <a:gd name="T44" fmla="*/ 1 w 17"/>
                <a:gd name="T45" fmla="*/ 15 h 18"/>
                <a:gd name="T46" fmla="*/ 0 w 17"/>
                <a:gd name="T47" fmla="*/ 16 h 18"/>
                <a:gd name="T48" fmla="*/ 0 w 17"/>
                <a:gd name="T49" fmla="*/ 16 h 18"/>
                <a:gd name="T50" fmla="*/ 1 w 17"/>
                <a:gd name="T51" fmla="*/ 15 h 18"/>
                <a:gd name="T52" fmla="*/ 1 w 17"/>
                <a:gd name="T53" fmla="*/ 15 h 18"/>
                <a:gd name="T54" fmla="*/ 3 w 17"/>
                <a:gd name="T55" fmla="*/ 14 h 18"/>
                <a:gd name="T56" fmla="*/ 4 w 17"/>
                <a:gd name="T57" fmla="*/ 13 h 18"/>
                <a:gd name="T58" fmla="*/ 5 w 17"/>
                <a:gd name="T59" fmla="*/ 12 h 18"/>
                <a:gd name="T60" fmla="*/ 6 w 17"/>
                <a:gd name="T61" fmla="*/ 11 h 18"/>
                <a:gd name="T62" fmla="*/ 6 w 17"/>
                <a:gd name="T63" fmla="*/ 10 h 18"/>
                <a:gd name="T64" fmla="*/ 7 w 17"/>
                <a:gd name="T65" fmla="*/ 10 h 18"/>
                <a:gd name="T66" fmla="*/ 8 w 17"/>
                <a:gd name="T67" fmla="*/ 9 h 18"/>
                <a:gd name="T68" fmla="*/ 9 w 17"/>
                <a:gd name="T69" fmla="*/ 8 h 18"/>
                <a:gd name="T70" fmla="*/ 10 w 17"/>
                <a:gd name="T71" fmla="*/ 7 h 18"/>
                <a:gd name="T72" fmla="*/ 11 w 17"/>
                <a:gd name="T73" fmla="*/ 6 h 18"/>
                <a:gd name="T74" fmla="*/ 11 w 17"/>
                <a:gd name="T75" fmla="*/ 5 h 18"/>
                <a:gd name="T76" fmla="*/ 12 w 17"/>
                <a:gd name="T77" fmla="*/ 4 h 18"/>
                <a:gd name="T78" fmla="*/ 13 w 17"/>
                <a:gd name="T7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18">
                  <a:moveTo>
                    <a:pt x="14" y="2"/>
                  </a:moveTo>
                  <a:lnTo>
                    <a:pt x="14" y="2"/>
                  </a:lnTo>
                  <a:lnTo>
                    <a:pt x="15" y="2"/>
                  </a:lnTo>
                  <a:lnTo>
                    <a:pt x="15" y="2"/>
                  </a:lnTo>
                  <a:lnTo>
                    <a:pt x="15" y="1"/>
                  </a:lnTo>
                  <a:lnTo>
                    <a:pt x="15" y="1"/>
                  </a:lnTo>
                  <a:lnTo>
                    <a:pt x="15" y="1"/>
                  </a:lnTo>
                  <a:lnTo>
                    <a:pt x="16" y="1"/>
                  </a:lnTo>
                  <a:lnTo>
                    <a:pt x="16" y="0"/>
                  </a:lnTo>
                  <a:lnTo>
                    <a:pt x="16" y="0"/>
                  </a:lnTo>
                  <a:lnTo>
                    <a:pt x="16" y="0"/>
                  </a:lnTo>
                  <a:lnTo>
                    <a:pt x="15" y="0"/>
                  </a:lnTo>
                  <a:lnTo>
                    <a:pt x="15" y="0"/>
                  </a:lnTo>
                  <a:lnTo>
                    <a:pt x="15" y="0"/>
                  </a:lnTo>
                  <a:lnTo>
                    <a:pt x="15" y="0"/>
                  </a:lnTo>
                  <a:lnTo>
                    <a:pt x="14" y="1"/>
                  </a:lnTo>
                  <a:lnTo>
                    <a:pt x="14" y="1"/>
                  </a:lnTo>
                  <a:lnTo>
                    <a:pt x="14" y="1"/>
                  </a:lnTo>
                  <a:lnTo>
                    <a:pt x="13" y="1"/>
                  </a:lnTo>
                  <a:lnTo>
                    <a:pt x="13" y="2"/>
                  </a:lnTo>
                  <a:lnTo>
                    <a:pt x="12" y="2"/>
                  </a:lnTo>
                  <a:lnTo>
                    <a:pt x="12" y="3"/>
                  </a:lnTo>
                  <a:lnTo>
                    <a:pt x="11" y="3"/>
                  </a:lnTo>
                  <a:lnTo>
                    <a:pt x="11" y="4"/>
                  </a:lnTo>
                  <a:lnTo>
                    <a:pt x="10" y="4"/>
                  </a:lnTo>
                  <a:lnTo>
                    <a:pt x="10" y="5"/>
                  </a:lnTo>
                  <a:lnTo>
                    <a:pt x="9" y="5"/>
                  </a:lnTo>
                  <a:lnTo>
                    <a:pt x="9" y="6"/>
                  </a:lnTo>
                  <a:lnTo>
                    <a:pt x="8" y="7"/>
                  </a:lnTo>
                  <a:lnTo>
                    <a:pt x="8" y="7"/>
                  </a:lnTo>
                  <a:lnTo>
                    <a:pt x="7" y="8"/>
                  </a:lnTo>
                  <a:lnTo>
                    <a:pt x="7" y="8"/>
                  </a:lnTo>
                  <a:lnTo>
                    <a:pt x="6" y="9"/>
                  </a:lnTo>
                  <a:lnTo>
                    <a:pt x="6" y="10"/>
                  </a:lnTo>
                  <a:lnTo>
                    <a:pt x="5" y="10"/>
                  </a:lnTo>
                  <a:lnTo>
                    <a:pt x="5" y="10"/>
                  </a:lnTo>
                  <a:lnTo>
                    <a:pt x="5" y="10"/>
                  </a:lnTo>
                  <a:lnTo>
                    <a:pt x="4" y="10"/>
                  </a:lnTo>
                  <a:lnTo>
                    <a:pt x="4" y="11"/>
                  </a:lnTo>
                  <a:lnTo>
                    <a:pt x="3" y="12"/>
                  </a:lnTo>
                  <a:lnTo>
                    <a:pt x="3" y="13"/>
                  </a:lnTo>
                  <a:lnTo>
                    <a:pt x="2" y="13"/>
                  </a:lnTo>
                  <a:lnTo>
                    <a:pt x="2" y="14"/>
                  </a:lnTo>
                  <a:lnTo>
                    <a:pt x="1" y="14"/>
                  </a:lnTo>
                  <a:lnTo>
                    <a:pt x="1" y="14"/>
                  </a:lnTo>
                  <a:lnTo>
                    <a:pt x="1" y="15"/>
                  </a:lnTo>
                  <a:lnTo>
                    <a:pt x="0" y="16"/>
                  </a:lnTo>
                  <a:lnTo>
                    <a:pt x="0" y="16"/>
                  </a:lnTo>
                  <a:lnTo>
                    <a:pt x="0" y="17"/>
                  </a:lnTo>
                  <a:lnTo>
                    <a:pt x="0" y="16"/>
                  </a:lnTo>
                  <a:lnTo>
                    <a:pt x="1" y="16"/>
                  </a:lnTo>
                  <a:lnTo>
                    <a:pt x="1" y="15"/>
                  </a:lnTo>
                  <a:lnTo>
                    <a:pt x="1" y="16"/>
                  </a:lnTo>
                  <a:lnTo>
                    <a:pt x="1" y="15"/>
                  </a:lnTo>
                  <a:lnTo>
                    <a:pt x="3" y="15"/>
                  </a:lnTo>
                  <a:lnTo>
                    <a:pt x="3" y="14"/>
                  </a:lnTo>
                  <a:lnTo>
                    <a:pt x="3" y="13"/>
                  </a:lnTo>
                  <a:lnTo>
                    <a:pt x="4" y="13"/>
                  </a:lnTo>
                  <a:lnTo>
                    <a:pt x="4" y="13"/>
                  </a:lnTo>
                  <a:lnTo>
                    <a:pt x="5" y="12"/>
                  </a:lnTo>
                  <a:lnTo>
                    <a:pt x="5" y="12"/>
                  </a:lnTo>
                  <a:lnTo>
                    <a:pt x="6" y="11"/>
                  </a:lnTo>
                  <a:lnTo>
                    <a:pt x="6" y="11"/>
                  </a:lnTo>
                  <a:lnTo>
                    <a:pt x="6" y="10"/>
                  </a:lnTo>
                  <a:lnTo>
                    <a:pt x="7" y="10"/>
                  </a:lnTo>
                  <a:lnTo>
                    <a:pt x="7" y="10"/>
                  </a:lnTo>
                  <a:lnTo>
                    <a:pt x="7" y="10"/>
                  </a:lnTo>
                  <a:lnTo>
                    <a:pt x="8" y="9"/>
                  </a:lnTo>
                  <a:lnTo>
                    <a:pt x="9" y="8"/>
                  </a:lnTo>
                  <a:lnTo>
                    <a:pt x="9" y="8"/>
                  </a:lnTo>
                  <a:lnTo>
                    <a:pt x="9" y="7"/>
                  </a:lnTo>
                  <a:lnTo>
                    <a:pt x="10" y="7"/>
                  </a:lnTo>
                  <a:lnTo>
                    <a:pt x="10" y="6"/>
                  </a:lnTo>
                  <a:lnTo>
                    <a:pt x="11" y="6"/>
                  </a:lnTo>
                  <a:lnTo>
                    <a:pt x="11" y="6"/>
                  </a:lnTo>
                  <a:lnTo>
                    <a:pt x="11" y="5"/>
                  </a:lnTo>
                  <a:lnTo>
                    <a:pt x="12" y="5"/>
                  </a:lnTo>
                  <a:lnTo>
                    <a:pt x="12" y="4"/>
                  </a:lnTo>
                  <a:lnTo>
                    <a:pt x="13" y="3"/>
                  </a:lnTo>
                  <a:lnTo>
                    <a:pt x="13" y="3"/>
                  </a:lnTo>
                  <a:lnTo>
                    <a:pt x="14" y="2"/>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8" name="Freeform 72"/>
            <p:cNvSpPr>
              <a:spLocks/>
            </p:cNvSpPr>
            <p:nvPr/>
          </p:nvSpPr>
          <p:spPr bwMode="auto">
            <a:xfrm>
              <a:off x="3211" y="2111"/>
              <a:ext cx="17" cy="20"/>
            </a:xfrm>
            <a:custGeom>
              <a:avLst/>
              <a:gdLst>
                <a:gd name="T0" fmla="*/ 11 w 17"/>
                <a:gd name="T1" fmla="*/ 8 h 20"/>
                <a:gd name="T2" fmla="*/ 12 w 17"/>
                <a:gd name="T3" fmla="*/ 7 h 20"/>
                <a:gd name="T4" fmla="*/ 12 w 17"/>
                <a:gd name="T5" fmla="*/ 7 h 20"/>
                <a:gd name="T6" fmla="*/ 13 w 17"/>
                <a:gd name="T7" fmla="*/ 5 h 20"/>
                <a:gd name="T8" fmla="*/ 14 w 17"/>
                <a:gd name="T9" fmla="*/ 5 h 20"/>
                <a:gd name="T10" fmla="*/ 15 w 17"/>
                <a:gd name="T11" fmla="*/ 4 h 20"/>
                <a:gd name="T12" fmla="*/ 15 w 17"/>
                <a:gd name="T13" fmla="*/ 3 h 20"/>
                <a:gd name="T14" fmla="*/ 16 w 17"/>
                <a:gd name="T15" fmla="*/ 2 h 20"/>
                <a:gd name="T16" fmla="*/ 15 w 17"/>
                <a:gd name="T17" fmla="*/ 2 h 20"/>
                <a:gd name="T18" fmla="*/ 15 w 17"/>
                <a:gd name="T19" fmla="*/ 1 h 20"/>
                <a:gd name="T20" fmla="*/ 15 w 17"/>
                <a:gd name="T21" fmla="*/ 1 h 20"/>
                <a:gd name="T22" fmla="*/ 14 w 17"/>
                <a:gd name="T23" fmla="*/ 0 h 20"/>
                <a:gd name="T24" fmla="*/ 13 w 17"/>
                <a:gd name="T25" fmla="*/ 1 h 20"/>
                <a:gd name="T26" fmla="*/ 12 w 17"/>
                <a:gd name="T27" fmla="*/ 3 h 20"/>
                <a:gd name="T28" fmla="*/ 11 w 17"/>
                <a:gd name="T29" fmla="*/ 4 h 20"/>
                <a:gd name="T30" fmla="*/ 10 w 17"/>
                <a:gd name="T31" fmla="*/ 5 h 20"/>
                <a:gd name="T32" fmla="*/ 9 w 17"/>
                <a:gd name="T33" fmla="*/ 6 h 20"/>
                <a:gd name="T34" fmla="*/ 8 w 17"/>
                <a:gd name="T35" fmla="*/ 7 h 20"/>
                <a:gd name="T36" fmla="*/ 8 w 17"/>
                <a:gd name="T37" fmla="*/ 8 h 20"/>
                <a:gd name="T38" fmla="*/ 7 w 17"/>
                <a:gd name="T39" fmla="*/ 10 h 20"/>
                <a:gd name="T40" fmla="*/ 6 w 17"/>
                <a:gd name="T41" fmla="*/ 11 h 20"/>
                <a:gd name="T42" fmla="*/ 5 w 17"/>
                <a:gd name="T43" fmla="*/ 11 h 20"/>
                <a:gd name="T44" fmla="*/ 4 w 17"/>
                <a:gd name="T45" fmla="*/ 13 h 20"/>
                <a:gd name="T46" fmla="*/ 4 w 17"/>
                <a:gd name="T47" fmla="*/ 13 h 20"/>
                <a:gd name="T48" fmla="*/ 3 w 17"/>
                <a:gd name="T49" fmla="*/ 15 h 20"/>
                <a:gd name="T50" fmla="*/ 2 w 17"/>
                <a:gd name="T51" fmla="*/ 15 h 20"/>
                <a:gd name="T52" fmla="*/ 1 w 17"/>
                <a:gd name="T53" fmla="*/ 16 h 20"/>
                <a:gd name="T54" fmla="*/ 0 w 17"/>
                <a:gd name="T55" fmla="*/ 17 h 20"/>
                <a:gd name="T56" fmla="*/ 0 w 17"/>
                <a:gd name="T57" fmla="*/ 18 h 20"/>
                <a:gd name="T58" fmla="*/ 0 w 17"/>
                <a:gd name="T59" fmla="*/ 18 h 20"/>
                <a:gd name="T60" fmla="*/ 1 w 17"/>
                <a:gd name="T61" fmla="*/ 19 h 20"/>
                <a:gd name="T62" fmla="*/ 1 w 17"/>
                <a:gd name="T63" fmla="*/ 19 h 20"/>
                <a:gd name="T64" fmla="*/ 2 w 17"/>
                <a:gd name="T65" fmla="*/ 18 h 20"/>
                <a:gd name="T66" fmla="*/ 3 w 17"/>
                <a:gd name="T67" fmla="*/ 17 h 20"/>
                <a:gd name="T68" fmla="*/ 4 w 17"/>
                <a:gd name="T69" fmla="*/ 15 h 20"/>
                <a:gd name="T70" fmla="*/ 5 w 17"/>
                <a:gd name="T71" fmla="*/ 14 h 20"/>
                <a:gd name="T72" fmla="*/ 6 w 17"/>
                <a:gd name="T73" fmla="*/ 13 h 20"/>
                <a:gd name="T74" fmla="*/ 7 w 17"/>
                <a:gd name="T75" fmla="*/ 12 h 20"/>
                <a:gd name="T76" fmla="*/ 8 w 17"/>
                <a:gd name="T77" fmla="*/ 10 h 20"/>
                <a:gd name="T78" fmla="*/ 10 w 17"/>
                <a:gd name="T7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20">
                  <a:moveTo>
                    <a:pt x="11" y="8"/>
                  </a:moveTo>
                  <a:lnTo>
                    <a:pt x="11" y="8"/>
                  </a:lnTo>
                  <a:lnTo>
                    <a:pt x="11" y="8"/>
                  </a:lnTo>
                  <a:lnTo>
                    <a:pt x="12" y="7"/>
                  </a:lnTo>
                  <a:lnTo>
                    <a:pt x="12" y="7"/>
                  </a:lnTo>
                  <a:lnTo>
                    <a:pt x="12" y="7"/>
                  </a:lnTo>
                  <a:lnTo>
                    <a:pt x="13" y="6"/>
                  </a:lnTo>
                  <a:lnTo>
                    <a:pt x="13" y="5"/>
                  </a:lnTo>
                  <a:lnTo>
                    <a:pt x="13" y="5"/>
                  </a:lnTo>
                  <a:lnTo>
                    <a:pt x="14" y="5"/>
                  </a:lnTo>
                  <a:lnTo>
                    <a:pt x="14" y="4"/>
                  </a:lnTo>
                  <a:lnTo>
                    <a:pt x="15" y="4"/>
                  </a:lnTo>
                  <a:lnTo>
                    <a:pt x="15" y="4"/>
                  </a:lnTo>
                  <a:lnTo>
                    <a:pt x="15" y="3"/>
                  </a:lnTo>
                  <a:lnTo>
                    <a:pt x="16" y="3"/>
                  </a:lnTo>
                  <a:lnTo>
                    <a:pt x="16" y="2"/>
                  </a:lnTo>
                  <a:lnTo>
                    <a:pt x="16" y="2"/>
                  </a:lnTo>
                  <a:lnTo>
                    <a:pt x="15" y="2"/>
                  </a:lnTo>
                  <a:lnTo>
                    <a:pt x="15" y="1"/>
                  </a:lnTo>
                  <a:lnTo>
                    <a:pt x="15" y="1"/>
                  </a:lnTo>
                  <a:lnTo>
                    <a:pt x="15" y="1"/>
                  </a:lnTo>
                  <a:lnTo>
                    <a:pt x="15" y="1"/>
                  </a:lnTo>
                  <a:lnTo>
                    <a:pt x="14" y="0"/>
                  </a:lnTo>
                  <a:lnTo>
                    <a:pt x="14" y="0"/>
                  </a:lnTo>
                  <a:lnTo>
                    <a:pt x="14" y="0"/>
                  </a:lnTo>
                  <a:lnTo>
                    <a:pt x="13" y="1"/>
                  </a:lnTo>
                  <a:lnTo>
                    <a:pt x="13" y="2"/>
                  </a:lnTo>
                  <a:lnTo>
                    <a:pt x="12" y="3"/>
                  </a:lnTo>
                  <a:lnTo>
                    <a:pt x="12" y="3"/>
                  </a:lnTo>
                  <a:lnTo>
                    <a:pt x="11" y="4"/>
                  </a:lnTo>
                  <a:lnTo>
                    <a:pt x="11" y="4"/>
                  </a:lnTo>
                  <a:lnTo>
                    <a:pt x="10" y="5"/>
                  </a:lnTo>
                  <a:lnTo>
                    <a:pt x="10" y="5"/>
                  </a:lnTo>
                  <a:lnTo>
                    <a:pt x="9" y="6"/>
                  </a:lnTo>
                  <a:lnTo>
                    <a:pt x="9" y="7"/>
                  </a:lnTo>
                  <a:lnTo>
                    <a:pt x="8" y="7"/>
                  </a:lnTo>
                  <a:lnTo>
                    <a:pt x="8" y="8"/>
                  </a:lnTo>
                  <a:lnTo>
                    <a:pt x="8" y="8"/>
                  </a:lnTo>
                  <a:lnTo>
                    <a:pt x="7" y="9"/>
                  </a:lnTo>
                  <a:lnTo>
                    <a:pt x="7" y="10"/>
                  </a:lnTo>
                  <a:lnTo>
                    <a:pt x="6" y="10"/>
                  </a:lnTo>
                  <a:lnTo>
                    <a:pt x="6" y="11"/>
                  </a:lnTo>
                  <a:lnTo>
                    <a:pt x="5" y="11"/>
                  </a:lnTo>
                  <a:lnTo>
                    <a:pt x="5" y="11"/>
                  </a:lnTo>
                  <a:lnTo>
                    <a:pt x="5" y="12"/>
                  </a:lnTo>
                  <a:lnTo>
                    <a:pt x="4" y="13"/>
                  </a:lnTo>
                  <a:lnTo>
                    <a:pt x="4" y="13"/>
                  </a:lnTo>
                  <a:lnTo>
                    <a:pt x="4" y="13"/>
                  </a:lnTo>
                  <a:lnTo>
                    <a:pt x="3" y="14"/>
                  </a:lnTo>
                  <a:lnTo>
                    <a:pt x="3" y="15"/>
                  </a:lnTo>
                  <a:lnTo>
                    <a:pt x="2" y="15"/>
                  </a:lnTo>
                  <a:lnTo>
                    <a:pt x="2" y="15"/>
                  </a:lnTo>
                  <a:lnTo>
                    <a:pt x="2" y="16"/>
                  </a:lnTo>
                  <a:lnTo>
                    <a:pt x="1" y="16"/>
                  </a:lnTo>
                  <a:lnTo>
                    <a:pt x="1" y="17"/>
                  </a:lnTo>
                  <a:lnTo>
                    <a:pt x="0" y="17"/>
                  </a:lnTo>
                  <a:lnTo>
                    <a:pt x="0" y="18"/>
                  </a:lnTo>
                  <a:lnTo>
                    <a:pt x="0" y="18"/>
                  </a:lnTo>
                  <a:lnTo>
                    <a:pt x="0" y="18"/>
                  </a:lnTo>
                  <a:lnTo>
                    <a:pt x="0" y="18"/>
                  </a:lnTo>
                  <a:lnTo>
                    <a:pt x="0" y="19"/>
                  </a:lnTo>
                  <a:lnTo>
                    <a:pt x="1" y="19"/>
                  </a:lnTo>
                  <a:lnTo>
                    <a:pt x="1" y="19"/>
                  </a:lnTo>
                  <a:lnTo>
                    <a:pt x="1" y="19"/>
                  </a:lnTo>
                  <a:lnTo>
                    <a:pt x="2" y="18"/>
                  </a:lnTo>
                  <a:lnTo>
                    <a:pt x="2" y="18"/>
                  </a:lnTo>
                  <a:lnTo>
                    <a:pt x="3" y="18"/>
                  </a:lnTo>
                  <a:lnTo>
                    <a:pt x="3" y="17"/>
                  </a:lnTo>
                  <a:lnTo>
                    <a:pt x="4" y="16"/>
                  </a:lnTo>
                  <a:lnTo>
                    <a:pt x="4" y="15"/>
                  </a:lnTo>
                  <a:lnTo>
                    <a:pt x="5" y="15"/>
                  </a:lnTo>
                  <a:lnTo>
                    <a:pt x="5" y="14"/>
                  </a:lnTo>
                  <a:lnTo>
                    <a:pt x="6" y="14"/>
                  </a:lnTo>
                  <a:lnTo>
                    <a:pt x="6" y="13"/>
                  </a:lnTo>
                  <a:lnTo>
                    <a:pt x="7" y="13"/>
                  </a:lnTo>
                  <a:lnTo>
                    <a:pt x="7" y="12"/>
                  </a:lnTo>
                  <a:lnTo>
                    <a:pt x="8" y="11"/>
                  </a:lnTo>
                  <a:lnTo>
                    <a:pt x="8" y="10"/>
                  </a:lnTo>
                  <a:lnTo>
                    <a:pt x="9" y="10"/>
                  </a:lnTo>
                  <a:lnTo>
                    <a:pt x="10" y="9"/>
                  </a:lnTo>
                  <a:lnTo>
                    <a:pt x="11" y="8"/>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29" name="Freeform 73"/>
            <p:cNvSpPr>
              <a:spLocks/>
            </p:cNvSpPr>
            <p:nvPr/>
          </p:nvSpPr>
          <p:spPr bwMode="auto">
            <a:xfrm>
              <a:off x="3208" y="2111"/>
              <a:ext cx="17" cy="18"/>
            </a:xfrm>
            <a:custGeom>
              <a:avLst/>
              <a:gdLst>
                <a:gd name="T0" fmla="*/ 6 w 17"/>
                <a:gd name="T1" fmla="*/ 10 h 18"/>
                <a:gd name="T2" fmla="*/ 6 w 17"/>
                <a:gd name="T3" fmla="*/ 11 h 18"/>
                <a:gd name="T4" fmla="*/ 4 w 17"/>
                <a:gd name="T5" fmla="*/ 12 h 18"/>
                <a:gd name="T6" fmla="*/ 4 w 17"/>
                <a:gd name="T7" fmla="*/ 13 h 18"/>
                <a:gd name="T8" fmla="*/ 3 w 17"/>
                <a:gd name="T9" fmla="*/ 13 h 18"/>
                <a:gd name="T10" fmla="*/ 2 w 17"/>
                <a:gd name="T11" fmla="*/ 14 h 18"/>
                <a:gd name="T12" fmla="*/ 2 w 17"/>
                <a:gd name="T13" fmla="*/ 15 h 18"/>
                <a:gd name="T14" fmla="*/ 1 w 17"/>
                <a:gd name="T15" fmla="*/ 16 h 18"/>
                <a:gd name="T16" fmla="*/ 0 w 17"/>
                <a:gd name="T17" fmla="*/ 17 h 18"/>
                <a:gd name="T18" fmla="*/ 1 w 17"/>
                <a:gd name="T19" fmla="*/ 17 h 18"/>
                <a:gd name="T20" fmla="*/ 1 w 17"/>
                <a:gd name="T21" fmla="*/ 17 h 18"/>
                <a:gd name="T22" fmla="*/ 2 w 17"/>
                <a:gd name="T23" fmla="*/ 17 h 18"/>
                <a:gd name="T24" fmla="*/ 2 w 17"/>
                <a:gd name="T25" fmla="*/ 16 h 18"/>
                <a:gd name="T26" fmla="*/ 3 w 17"/>
                <a:gd name="T27" fmla="*/ 15 h 18"/>
                <a:gd name="T28" fmla="*/ 4 w 17"/>
                <a:gd name="T29" fmla="*/ 14 h 18"/>
                <a:gd name="T30" fmla="*/ 5 w 17"/>
                <a:gd name="T31" fmla="*/ 13 h 18"/>
                <a:gd name="T32" fmla="*/ 6 w 17"/>
                <a:gd name="T33" fmla="*/ 12 h 18"/>
                <a:gd name="T34" fmla="*/ 7 w 17"/>
                <a:gd name="T35" fmla="*/ 11 h 18"/>
                <a:gd name="T36" fmla="*/ 8 w 17"/>
                <a:gd name="T37" fmla="*/ 10 h 18"/>
                <a:gd name="T38" fmla="*/ 9 w 17"/>
                <a:gd name="T39" fmla="*/ 9 h 18"/>
                <a:gd name="T40" fmla="*/ 10 w 17"/>
                <a:gd name="T41" fmla="*/ 7 h 18"/>
                <a:gd name="T42" fmla="*/ 10 w 17"/>
                <a:gd name="T43" fmla="*/ 7 h 18"/>
                <a:gd name="T44" fmla="*/ 12 w 17"/>
                <a:gd name="T45" fmla="*/ 5 h 18"/>
                <a:gd name="T46" fmla="*/ 13 w 17"/>
                <a:gd name="T47" fmla="*/ 4 h 18"/>
                <a:gd name="T48" fmla="*/ 13 w 17"/>
                <a:gd name="T49" fmla="*/ 3 h 18"/>
                <a:gd name="T50" fmla="*/ 14 w 17"/>
                <a:gd name="T51" fmla="*/ 3 h 18"/>
                <a:gd name="T52" fmla="*/ 15 w 17"/>
                <a:gd name="T53" fmla="*/ 2 h 18"/>
                <a:gd name="T54" fmla="*/ 16 w 17"/>
                <a:gd name="T55" fmla="*/ 1 h 18"/>
                <a:gd name="T56" fmla="*/ 15 w 17"/>
                <a:gd name="T57" fmla="*/ 0 h 18"/>
                <a:gd name="T58" fmla="*/ 14 w 17"/>
                <a:gd name="T59" fmla="*/ 1 h 18"/>
                <a:gd name="T60" fmla="*/ 13 w 17"/>
                <a:gd name="T61" fmla="*/ 3 h 18"/>
                <a:gd name="T62" fmla="*/ 12 w 17"/>
                <a:gd name="T63" fmla="*/ 4 h 18"/>
                <a:gd name="T64" fmla="*/ 11 w 17"/>
                <a:gd name="T65" fmla="*/ 5 h 18"/>
                <a:gd name="T66" fmla="*/ 9 w 17"/>
                <a:gd name="T67" fmla="*/ 7 h 18"/>
                <a:gd name="T68" fmla="*/ 8 w 17"/>
                <a:gd name="T69" fmla="*/ 8 h 18"/>
                <a:gd name="T70" fmla="*/ 7 w 17"/>
                <a:gd name="T7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18">
                  <a:moveTo>
                    <a:pt x="7" y="9"/>
                  </a:moveTo>
                  <a:lnTo>
                    <a:pt x="6" y="10"/>
                  </a:lnTo>
                  <a:lnTo>
                    <a:pt x="6" y="10"/>
                  </a:lnTo>
                  <a:lnTo>
                    <a:pt x="6" y="11"/>
                  </a:lnTo>
                  <a:lnTo>
                    <a:pt x="5" y="11"/>
                  </a:lnTo>
                  <a:lnTo>
                    <a:pt x="4" y="12"/>
                  </a:lnTo>
                  <a:lnTo>
                    <a:pt x="4" y="12"/>
                  </a:lnTo>
                  <a:lnTo>
                    <a:pt x="4" y="13"/>
                  </a:lnTo>
                  <a:lnTo>
                    <a:pt x="3" y="13"/>
                  </a:lnTo>
                  <a:lnTo>
                    <a:pt x="3" y="13"/>
                  </a:lnTo>
                  <a:lnTo>
                    <a:pt x="3" y="14"/>
                  </a:lnTo>
                  <a:lnTo>
                    <a:pt x="2" y="14"/>
                  </a:lnTo>
                  <a:lnTo>
                    <a:pt x="2" y="14"/>
                  </a:lnTo>
                  <a:lnTo>
                    <a:pt x="2" y="15"/>
                  </a:lnTo>
                  <a:lnTo>
                    <a:pt x="1" y="16"/>
                  </a:lnTo>
                  <a:lnTo>
                    <a:pt x="1" y="16"/>
                  </a:lnTo>
                  <a:lnTo>
                    <a:pt x="0" y="17"/>
                  </a:lnTo>
                  <a:lnTo>
                    <a:pt x="0" y="17"/>
                  </a:lnTo>
                  <a:lnTo>
                    <a:pt x="1" y="17"/>
                  </a:lnTo>
                  <a:lnTo>
                    <a:pt x="1" y="17"/>
                  </a:lnTo>
                  <a:lnTo>
                    <a:pt x="1" y="17"/>
                  </a:lnTo>
                  <a:lnTo>
                    <a:pt x="1" y="17"/>
                  </a:lnTo>
                  <a:lnTo>
                    <a:pt x="2" y="17"/>
                  </a:lnTo>
                  <a:lnTo>
                    <a:pt x="2" y="17"/>
                  </a:lnTo>
                  <a:lnTo>
                    <a:pt x="2" y="17"/>
                  </a:lnTo>
                  <a:lnTo>
                    <a:pt x="2" y="16"/>
                  </a:lnTo>
                  <a:lnTo>
                    <a:pt x="3" y="16"/>
                  </a:lnTo>
                  <a:lnTo>
                    <a:pt x="3" y="15"/>
                  </a:lnTo>
                  <a:lnTo>
                    <a:pt x="3" y="14"/>
                  </a:lnTo>
                  <a:lnTo>
                    <a:pt x="4" y="14"/>
                  </a:lnTo>
                  <a:lnTo>
                    <a:pt x="4" y="13"/>
                  </a:lnTo>
                  <a:lnTo>
                    <a:pt x="5" y="13"/>
                  </a:lnTo>
                  <a:lnTo>
                    <a:pt x="6" y="12"/>
                  </a:lnTo>
                  <a:lnTo>
                    <a:pt x="6" y="12"/>
                  </a:lnTo>
                  <a:lnTo>
                    <a:pt x="7" y="12"/>
                  </a:lnTo>
                  <a:lnTo>
                    <a:pt x="7" y="11"/>
                  </a:lnTo>
                  <a:lnTo>
                    <a:pt x="7" y="10"/>
                  </a:lnTo>
                  <a:lnTo>
                    <a:pt x="8" y="10"/>
                  </a:lnTo>
                  <a:lnTo>
                    <a:pt x="8" y="9"/>
                  </a:lnTo>
                  <a:lnTo>
                    <a:pt x="9" y="9"/>
                  </a:lnTo>
                  <a:lnTo>
                    <a:pt x="10" y="8"/>
                  </a:lnTo>
                  <a:lnTo>
                    <a:pt x="10" y="7"/>
                  </a:lnTo>
                  <a:lnTo>
                    <a:pt x="11" y="7"/>
                  </a:lnTo>
                  <a:lnTo>
                    <a:pt x="10" y="7"/>
                  </a:lnTo>
                  <a:lnTo>
                    <a:pt x="12" y="6"/>
                  </a:lnTo>
                  <a:lnTo>
                    <a:pt x="12" y="5"/>
                  </a:lnTo>
                  <a:lnTo>
                    <a:pt x="12" y="5"/>
                  </a:lnTo>
                  <a:lnTo>
                    <a:pt x="13" y="4"/>
                  </a:lnTo>
                  <a:lnTo>
                    <a:pt x="13" y="4"/>
                  </a:lnTo>
                  <a:lnTo>
                    <a:pt x="13" y="3"/>
                  </a:lnTo>
                  <a:lnTo>
                    <a:pt x="14" y="3"/>
                  </a:lnTo>
                  <a:lnTo>
                    <a:pt x="14" y="3"/>
                  </a:lnTo>
                  <a:lnTo>
                    <a:pt x="15" y="2"/>
                  </a:lnTo>
                  <a:lnTo>
                    <a:pt x="15" y="2"/>
                  </a:lnTo>
                  <a:lnTo>
                    <a:pt x="15" y="2"/>
                  </a:lnTo>
                  <a:lnTo>
                    <a:pt x="16" y="1"/>
                  </a:lnTo>
                  <a:lnTo>
                    <a:pt x="16" y="0"/>
                  </a:lnTo>
                  <a:lnTo>
                    <a:pt x="15" y="0"/>
                  </a:lnTo>
                  <a:lnTo>
                    <a:pt x="15" y="1"/>
                  </a:lnTo>
                  <a:lnTo>
                    <a:pt x="14" y="1"/>
                  </a:lnTo>
                  <a:lnTo>
                    <a:pt x="13" y="2"/>
                  </a:lnTo>
                  <a:lnTo>
                    <a:pt x="13" y="3"/>
                  </a:lnTo>
                  <a:lnTo>
                    <a:pt x="12" y="3"/>
                  </a:lnTo>
                  <a:lnTo>
                    <a:pt x="12" y="4"/>
                  </a:lnTo>
                  <a:lnTo>
                    <a:pt x="12" y="4"/>
                  </a:lnTo>
                  <a:lnTo>
                    <a:pt x="11" y="5"/>
                  </a:lnTo>
                  <a:lnTo>
                    <a:pt x="10" y="5"/>
                  </a:lnTo>
                  <a:lnTo>
                    <a:pt x="9" y="7"/>
                  </a:lnTo>
                  <a:lnTo>
                    <a:pt x="9" y="7"/>
                  </a:lnTo>
                  <a:lnTo>
                    <a:pt x="8" y="8"/>
                  </a:lnTo>
                  <a:lnTo>
                    <a:pt x="7" y="8"/>
                  </a:lnTo>
                  <a:lnTo>
                    <a:pt x="7" y="9"/>
                  </a:lnTo>
                  <a:lnTo>
                    <a:pt x="7" y="9"/>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0" name="Freeform 74"/>
            <p:cNvSpPr>
              <a:spLocks/>
            </p:cNvSpPr>
            <p:nvPr/>
          </p:nvSpPr>
          <p:spPr bwMode="auto">
            <a:xfrm>
              <a:off x="3207" y="2107"/>
              <a:ext cx="18" cy="18"/>
            </a:xfrm>
            <a:custGeom>
              <a:avLst/>
              <a:gdLst>
                <a:gd name="T0" fmla="*/ 15 w 18"/>
                <a:gd name="T1" fmla="*/ 2 h 18"/>
                <a:gd name="T2" fmla="*/ 16 w 18"/>
                <a:gd name="T3" fmla="*/ 1 h 18"/>
                <a:gd name="T4" fmla="*/ 16 w 18"/>
                <a:gd name="T5" fmla="*/ 1 h 18"/>
                <a:gd name="T6" fmla="*/ 17 w 18"/>
                <a:gd name="T7" fmla="*/ 0 h 18"/>
                <a:gd name="T8" fmla="*/ 17 w 18"/>
                <a:gd name="T9" fmla="*/ 0 h 18"/>
                <a:gd name="T10" fmla="*/ 16 w 18"/>
                <a:gd name="T11" fmla="*/ 0 h 18"/>
                <a:gd name="T12" fmla="*/ 16 w 18"/>
                <a:gd name="T13" fmla="*/ 0 h 18"/>
                <a:gd name="T14" fmla="*/ 15 w 18"/>
                <a:gd name="T15" fmla="*/ 0 h 18"/>
                <a:gd name="T16" fmla="*/ 15 w 18"/>
                <a:gd name="T17" fmla="*/ 1 h 18"/>
                <a:gd name="T18" fmla="*/ 14 w 18"/>
                <a:gd name="T19" fmla="*/ 2 h 18"/>
                <a:gd name="T20" fmla="*/ 12 w 18"/>
                <a:gd name="T21" fmla="*/ 3 h 18"/>
                <a:gd name="T22" fmla="*/ 12 w 18"/>
                <a:gd name="T23" fmla="*/ 4 h 18"/>
                <a:gd name="T24" fmla="*/ 11 w 18"/>
                <a:gd name="T25" fmla="*/ 5 h 18"/>
                <a:gd name="T26" fmla="*/ 10 w 18"/>
                <a:gd name="T27" fmla="*/ 6 h 18"/>
                <a:gd name="T28" fmla="*/ 9 w 18"/>
                <a:gd name="T29" fmla="*/ 7 h 18"/>
                <a:gd name="T30" fmla="*/ 8 w 18"/>
                <a:gd name="T31" fmla="*/ 8 h 18"/>
                <a:gd name="T32" fmla="*/ 7 w 18"/>
                <a:gd name="T33" fmla="*/ 9 h 18"/>
                <a:gd name="T34" fmla="*/ 6 w 18"/>
                <a:gd name="T35" fmla="*/ 10 h 18"/>
                <a:gd name="T36" fmla="*/ 5 w 18"/>
                <a:gd name="T37" fmla="*/ 11 h 18"/>
                <a:gd name="T38" fmla="*/ 4 w 18"/>
                <a:gd name="T39" fmla="*/ 12 h 18"/>
                <a:gd name="T40" fmla="*/ 3 w 18"/>
                <a:gd name="T41" fmla="*/ 14 h 18"/>
                <a:gd name="T42" fmla="*/ 3 w 18"/>
                <a:gd name="T43" fmla="*/ 14 h 18"/>
                <a:gd name="T44" fmla="*/ 2 w 18"/>
                <a:gd name="T45" fmla="*/ 15 h 18"/>
                <a:gd name="T46" fmla="*/ 1 w 18"/>
                <a:gd name="T47" fmla="*/ 16 h 18"/>
                <a:gd name="T48" fmla="*/ 1 w 18"/>
                <a:gd name="T49" fmla="*/ 16 h 18"/>
                <a:gd name="T50" fmla="*/ 2 w 18"/>
                <a:gd name="T51" fmla="*/ 16 h 18"/>
                <a:gd name="T52" fmla="*/ 3 w 18"/>
                <a:gd name="T53" fmla="*/ 14 h 18"/>
                <a:gd name="T54" fmla="*/ 4 w 18"/>
                <a:gd name="T55" fmla="*/ 14 h 18"/>
                <a:gd name="T56" fmla="*/ 5 w 18"/>
                <a:gd name="T57" fmla="*/ 13 h 18"/>
                <a:gd name="T58" fmla="*/ 5 w 18"/>
                <a:gd name="T59" fmla="*/ 12 h 18"/>
                <a:gd name="T60" fmla="*/ 6 w 18"/>
                <a:gd name="T61" fmla="*/ 11 h 18"/>
                <a:gd name="T62" fmla="*/ 7 w 18"/>
                <a:gd name="T63" fmla="*/ 11 h 18"/>
                <a:gd name="T64" fmla="*/ 8 w 18"/>
                <a:gd name="T65" fmla="*/ 10 h 18"/>
                <a:gd name="T66" fmla="*/ 9 w 18"/>
                <a:gd name="T67" fmla="*/ 9 h 18"/>
                <a:gd name="T68" fmla="*/ 10 w 18"/>
                <a:gd name="T69" fmla="*/ 7 h 18"/>
                <a:gd name="T70" fmla="*/ 11 w 18"/>
                <a:gd name="T71" fmla="*/ 6 h 18"/>
                <a:gd name="T72" fmla="*/ 12 w 18"/>
                <a:gd name="T73" fmla="*/ 6 h 18"/>
                <a:gd name="T74" fmla="*/ 12 w 18"/>
                <a:gd name="T75" fmla="*/ 6 h 18"/>
                <a:gd name="T76" fmla="*/ 14 w 18"/>
                <a:gd name="T77" fmla="*/ 4 h 18"/>
                <a:gd name="T78" fmla="*/ 15 w 18"/>
                <a:gd name="T7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8">
                  <a:moveTo>
                    <a:pt x="15" y="3"/>
                  </a:moveTo>
                  <a:lnTo>
                    <a:pt x="15" y="2"/>
                  </a:lnTo>
                  <a:lnTo>
                    <a:pt x="15" y="1"/>
                  </a:lnTo>
                  <a:lnTo>
                    <a:pt x="16" y="1"/>
                  </a:lnTo>
                  <a:lnTo>
                    <a:pt x="16" y="1"/>
                  </a:lnTo>
                  <a:lnTo>
                    <a:pt x="16" y="1"/>
                  </a:lnTo>
                  <a:lnTo>
                    <a:pt x="16" y="0"/>
                  </a:lnTo>
                  <a:lnTo>
                    <a:pt x="17" y="0"/>
                  </a:lnTo>
                  <a:lnTo>
                    <a:pt x="17" y="0"/>
                  </a:lnTo>
                  <a:lnTo>
                    <a:pt x="17" y="0"/>
                  </a:lnTo>
                  <a:lnTo>
                    <a:pt x="17" y="0"/>
                  </a:lnTo>
                  <a:lnTo>
                    <a:pt x="16" y="0"/>
                  </a:lnTo>
                  <a:lnTo>
                    <a:pt x="16" y="0"/>
                  </a:lnTo>
                  <a:lnTo>
                    <a:pt x="16" y="0"/>
                  </a:lnTo>
                  <a:lnTo>
                    <a:pt x="16" y="0"/>
                  </a:lnTo>
                  <a:lnTo>
                    <a:pt x="15" y="0"/>
                  </a:lnTo>
                  <a:lnTo>
                    <a:pt x="15" y="0"/>
                  </a:lnTo>
                  <a:lnTo>
                    <a:pt x="15" y="1"/>
                  </a:lnTo>
                  <a:lnTo>
                    <a:pt x="14" y="1"/>
                  </a:lnTo>
                  <a:lnTo>
                    <a:pt x="14" y="2"/>
                  </a:lnTo>
                  <a:lnTo>
                    <a:pt x="13" y="2"/>
                  </a:lnTo>
                  <a:lnTo>
                    <a:pt x="12" y="3"/>
                  </a:lnTo>
                  <a:lnTo>
                    <a:pt x="12" y="3"/>
                  </a:lnTo>
                  <a:lnTo>
                    <a:pt x="12" y="4"/>
                  </a:lnTo>
                  <a:lnTo>
                    <a:pt x="11" y="4"/>
                  </a:lnTo>
                  <a:lnTo>
                    <a:pt x="11" y="5"/>
                  </a:lnTo>
                  <a:lnTo>
                    <a:pt x="10" y="5"/>
                  </a:lnTo>
                  <a:lnTo>
                    <a:pt x="10" y="6"/>
                  </a:lnTo>
                  <a:lnTo>
                    <a:pt x="9" y="6"/>
                  </a:lnTo>
                  <a:lnTo>
                    <a:pt x="9" y="7"/>
                  </a:lnTo>
                  <a:lnTo>
                    <a:pt x="9" y="8"/>
                  </a:lnTo>
                  <a:lnTo>
                    <a:pt x="8" y="8"/>
                  </a:lnTo>
                  <a:lnTo>
                    <a:pt x="8" y="8"/>
                  </a:lnTo>
                  <a:lnTo>
                    <a:pt x="7" y="9"/>
                  </a:lnTo>
                  <a:lnTo>
                    <a:pt x="6" y="10"/>
                  </a:lnTo>
                  <a:lnTo>
                    <a:pt x="6" y="10"/>
                  </a:lnTo>
                  <a:lnTo>
                    <a:pt x="6" y="10"/>
                  </a:lnTo>
                  <a:lnTo>
                    <a:pt x="5" y="11"/>
                  </a:lnTo>
                  <a:lnTo>
                    <a:pt x="5" y="11"/>
                  </a:lnTo>
                  <a:lnTo>
                    <a:pt x="4" y="12"/>
                  </a:lnTo>
                  <a:lnTo>
                    <a:pt x="4" y="13"/>
                  </a:lnTo>
                  <a:lnTo>
                    <a:pt x="3" y="14"/>
                  </a:lnTo>
                  <a:lnTo>
                    <a:pt x="3" y="14"/>
                  </a:lnTo>
                  <a:lnTo>
                    <a:pt x="3" y="14"/>
                  </a:lnTo>
                  <a:lnTo>
                    <a:pt x="2" y="15"/>
                  </a:lnTo>
                  <a:lnTo>
                    <a:pt x="2" y="15"/>
                  </a:lnTo>
                  <a:lnTo>
                    <a:pt x="1" y="16"/>
                  </a:lnTo>
                  <a:lnTo>
                    <a:pt x="1" y="16"/>
                  </a:lnTo>
                  <a:lnTo>
                    <a:pt x="0" y="17"/>
                  </a:lnTo>
                  <a:lnTo>
                    <a:pt x="1" y="16"/>
                  </a:lnTo>
                  <a:lnTo>
                    <a:pt x="1" y="16"/>
                  </a:lnTo>
                  <a:lnTo>
                    <a:pt x="2" y="16"/>
                  </a:lnTo>
                  <a:lnTo>
                    <a:pt x="3" y="15"/>
                  </a:lnTo>
                  <a:lnTo>
                    <a:pt x="3" y="14"/>
                  </a:lnTo>
                  <a:lnTo>
                    <a:pt x="4" y="14"/>
                  </a:lnTo>
                  <a:lnTo>
                    <a:pt x="4" y="14"/>
                  </a:lnTo>
                  <a:lnTo>
                    <a:pt x="5" y="13"/>
                  </a:lnTo>
                  <a:lnTo>
                    <a:pt x="5" y="13"/>
                  </a:lnTo>
                  <a:lnTo>
                    <a:pt x="5" y="13"/>
                  </a:lnTo>
                  <a:lnTo>
                    <a:pt x="5" y="12"/>
                  </a:lnTo>
                  <a:lnTo>
                    <a:pt x="6" y="12"/>
                  </a:lnTo>
                  <a:lnTo>
                    <a:pt x="6" y="11"/>
                  </a:lnTo>
                  <a:lnTo>
                    <a:pt x="7" y="11"/>
                  </a:lnTo>
                  <a:lnTo>
                    <a:pt x="7" y="11"/>
                  </a:lnTo>
                  <a:lnTo>
                    <a:pt x="7" y="10"/>
                  </a:lnTo>
                  <a:lnTo>
                    <a:pt x="8" y="10"/>
                  </a:lnTo>
                  <a:lnTo>
                    <a:pt x="8" y="9"/>
                  </a:lnTo>
                  <a:lnTo>
                    <a:pt x="9" y="9"/>
                  </a:lnTo>
                  <a:lnTo>
                    <a:pt x="9" y="8"/>
                  </a:lnTo>
                  <a:lnTo>
                    <a:pt x="10" y="7"/>
                  </a:lnTo>
                  <a:lnTo>
                    <a:pt x="10" y="7"/>
                  </a:lnTo>
                  <a:lnTo>
                    <a:pt x="11" y="6"/>
                  </a:lnTo>
                  <a:lnTo>
                    <a:pt x="11" y="6"/>
                  </a:lnTo>
                  <a:lnTo>
                    <a:pt x="12" y="6"/>
                  </a:lnTo>
                  <a:lnTo>
                    <a:pt x="12" y="6"/>
                  </a:lnTo>
                  <a:lnTo>
                    <a:pt x="12" y="6"/>
                  </a:lnTo>
                  <a:lnTo>
                    <a:pt x="14" y="5"/>
                  </a:lnTo>
                  <a:lnTo>
                    <a:pt x="14" y="4"/>
                  </a:lnTo>
                  <a:lnTo>
                    <a:pt x="14" y="4"/>
                  </a:lnTo>
                  <a:lnTo>
                    <a:pt x="15" y="3"/>
                  </a:lnTo>
                  <a:lnTo>
                    <a:pt x="15" y="3"/>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1" name="Freeform 75"/>
            <p:cNvSpPr>
              <a:spLocks/>
            </p:cNvSpPr>
            <p:nvPr/>
          </p:nvSpPr>
          <p:spPr bwMode="auto">
            <a:xfrm>
              <a:off x="3205" y="2103"/>
              <a:ext cx="18" cy="21"/>
            </a:xfrm>
            <a:custGeom>
              <a:avLst/>
              <a:gdLst>
                <a:gd name="T0" fmla="*/ 12 w 18"/>
                <a:gd name="T1" fmla="*/ 9 h 21"/>
                <a:gd name="T2" fmla="*/ 13 w 18"/>
                <a:gd name="T3" fmla="*/ 7 h 21"/>
                <a:gd name="T4" fmla="*/ 13 w 18"/>
                <a:gd name="T5" fmla="*/ 7 h 21"/>
                <a:gd name="T6" fmla="*/ 14 w 18"/>
                <a:gd name="T7" fmla="*/ 6 h 21"/>
                <a:gd name="T8" fmla="*/ 15 w 18"/>
                <a:gd name="T9" fmla="*/ 5 h 21"/>
                <a:gd name="T10" fmla="*/ 16 w 18"/>
                <a:gd name="T11" fmla="*/ 4 h 21"/>
                <a:gd name="T12" fmla="*/ 17 w 18"/>
                <a:gd name="T13" fmla="*/ 3 h 21"/>
                <a:gd name="T14" fmla="*/ 17 w 18"/>
                <a:gd name="T15" fmla="*/ 2 h 21"/>
                <a:gd name="T16" fmla="*/ 16 w 18"/>
                <a:gd name="T17" fmla="*/ 2 h 21"/>
                <a:gd name="T18" fmla="*/ 16 w 18"/>
                <a:gd name="T19" fmla="*/ 1 h 21"/>
                <a:gd name="T20" fmla="*/ 16 w 18"/>
                <a:gd name="T21" fmla="*/ 0 h 21"/>
                <a:gd name="T22" fmla="*/ 15 w 18"/>
                <a:gd name="T23" fmla="*/ 0 h 21"/>
                <a:gd name="T24" fmla="*/ 14 w 18"/>
                <a:gd name="T25" fmla="*/ 1 h 21"/>
                <a:gd name="T26" fmla="*/ 13 w 18"/>
                <a:gd name="T27" fmla="*/ 3 h 21"/>
                <a:gd name="T28" fmla="*/ 12 w 18"/>
                <a:gd name="T29" fmla="*/ 4 h 21"/>
                <a:gd name="T30" fmla="*/ 11 w 18"/>
                <a:gd name="T31" fmla="*/ 5 h 21"/>
                <a:gd name="T32" fmla="*/ 10 w 18"/>
                <a:gd name="T33" fmla="*/ 7 h 21"/>
                <a:gd name="T34" fmla="*/ 9 w 18"/>
                <a:gd name="T35" fmla="*/ 7 h 21"/>
                <a:gd name="T36" fmla="*/ 8 w 18"/>
                <a:gd name="T37" fmla="*/ 8 h 21"/>
                <a:gd name="T38" fmla="*/ 7 w 18"/>
                <a:gd name="T39" fmla="*/ 10 h 21"/>
                <a:gd name="T40" fmla="*/ 6 w 18"/>
                <a:gd name="T41" fmla="*/ 11 h 21"/>
                <a:gd name="T42" fmla="*/ 6 w 18"/>
                <a:gd name="T43" fmla="*/ 12 h 21"/>
                <a:gd name="T44" fmla="*/ 4 w 18"/>
                <a:gd name="T45" fmla="*/ 13 h 21"/>
                <a:gd name="T46" fmla="*/ 4 w 18"/>
                <a:gd name="T47" fmla="*/ 15 h 21"/>
                <a:gd name="T48" fmla="*/ 2 w 18"/>
                <a:gd name="T49" fmla="*/ 16 h 21"/>
                <a:gd name="T50" fmla="*/ 2 w 18"/>
                <a:gd name="T51" fmla="*/ 16 h 21"/>
                <a:gd name="T52" fmla="*/ 2 w 18"/>
                <a:gd name="T53" fmla="*/ 17 h 21"/>
                <a:gd name="T54" fmla="*/ 0 w 18"/>
                <a:gd name="T55" fmla="*/ 18 h 21"/>
                <a:gd name="T56" fmla="*/ 0 w 18"/>
                <a:gd name="T57" fmla="*/ 19 h 21"/>
                <a:gd name="T58" fmla="*/ 0 w 18"/>
                <a:gd name="T59" fmla="*/ 20 h 21"/>
                <a:gd name="T60" fmla="*/ 0 w 18"/>
                <a:gd name="T61" fmla="*/ 20 h 21"/>
                <a:gd name="T62" fmla="*/ 1 w 18"/>
                <a:gd name="T63" fmla="*/ 20 h 21"/>
                <a:gd name="T64" fmla="*/ 2 w 18"/>
                <a:gd name="T65" fmla="*/ 19 h 21"/>
                <a:gd name="T66" fmla="*/ 4 w 18"/>
                <a:gd name="T67" fmla="*/ 18 h 21"/>
                <a:gd name="T68" fmla="*/ 5 w 18"/>
                <a:gd name="T69" fmla="*/ 16 h 21"/>
                <a:gd name="T70" fmla="*/ 6 w 18"/>
                <a:gd name="T71" fmla="*/ 15 h 21"/>
                <a:gd name="T72" fmla="*/ 8 w 18"/>
                <a:gd name="T73" fmla="*/ 14 h 21"/>
                <a:gd name="T74" fmla="*/ 9 w 18"/>
                <a:gd name="T75" fmla="*/ 13 h 21"/>
                <a:gd name="T76" fmla="*/ 9 w 18"/>
                <a:gd name="T77" fmla="*/ 11 h 21"/>
                <a:gd name="T78" fmla="*/ 10 w 18"/>
                <a:gd name="T79"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21">
                  <a:moveTo>
                    <a:pt x="11" y="8"/>
                  </a:moveTo>
                  <a:lnTo>
                    <a:pt x="12" y="9"/>
                  </a:lnTo>
                  <a:lnTo>
                    <a:pt x="11" y="7"/>
                  </a:lnTo>
                  <a:lnTo>
                    <a:pt x="13" y="7"/>
                  </a:lnTo>
                  <a:lnTo>
                    <a:pt x="13" y="7"/>
                  </a:lnTo>
                  <a:lnTo>
                    <a:pt x="13" y="7"/>
                  </a:lnTo>
                  <a:lnTo>
                    <a:pt x="13" y="6"/>
                  </a:lnTo>
                  <a:lnTo>
                    <a:pt x="14" y="6"/>
                  </a:lnTo>
                  <a:lnTo>
                    <a:pt x="14" y="5"/>
                  </a:lnTo>
                  <a:lnTo>
                    <a:pt x="15" y="5"/>
                  </a:lnTo>
                  <a:lnTo>
                    <a:pt x="15" y="4"/>
                  </a:lnTo>
                  <a:lnTo>
                    <a:pt x="16" y="4"/>
                  </a:lnTo>
                  <a:lnTo>
                    <a:pt x="16" y="4"/>
                  </a:lnTo>
                  <a:lnTo>
                    <a:pt x="17" y="3"/>
                  </a:lnTo>
                  <a:lnTo>
                    <a:pt x="17" y="2"/>
                  </a:lnTo>
                  <a:lnTo>
                    <a:pt x="17" y="2"/>
                  </a:lnTo>
                  <a:lnTo>
                    <a:pt x="17" y="2"/>
                  </a:lnTo>
                  <a:lnTo>
                    <a:pt x="16" y="2"/>
                  </a:lnTo>
                  <a:lnTo>
                    <a:pt x="16" y="1"/>
                  </a:lnTo>
                  <a:lnTo>
                    <a:pt x="16" y="1"/>
                  </a:lnTo>
                  <a:lnTo>
                    <a:pt x="16" y="1"/>
                  </a:lnTo>
                  <a:lnTo>
                    <a:pt x="16" y="0"/>
                  </a:lnTo>
                  <a:lnTo>
                    <a:pt x="15" y="0"/>
                  </a:lnTo>
                  <a:lnTo>
                    <a:pt x="15" y="0"/>
                  </a:lnTo>
                  <a:lnTo>
                    <a:pt x="15" y="0"/>
                  </a:lnTo>
                  <a:lnTo>
                    <a:pt x="14" y="1"/>
                  </a:lnTo>
                  <a:lnTo>
                    <a:pt x="14" y="2"/>
                  </a:lnTo>
                  <a:lnTo>
                    <a:pt x="13" y="3"/>
                  </a:lnTo>
                  <a:lnTo>
                    <a:pt x="13" y="4"/>
                  </a:lnTo>
                  <a:lnTo>
                    <a:pt x="12" y="4"/>
                  </a:lnTo>
                  <a:lnTo>
                    <a:pt x="12" y="5"/>
                  </a:lnTo>
                  <a:lnTo>
                    <a:pt x="11" y="5"/>
                  </a:lnTo>
                  <a:lnTo>
                    <a:pt x="11" y="6"/>
                  </a:lnTo>
                  <a:lnTo>
                    <a:pt x="10" y="7"/>
                  </a:lnTo>
                  <a:lnTo>
                    <a:pt x="9" y="7"/>
                  </a:lnTo>
                  <a:lnTo>
                    <a:pt x="9" y="7"/>
                  </a:lnTo>
                  <a:lnTo>
                    <a:pt x="9" y="8"/>
                  </a:lnTo>
                  <a:lnTo>
                    <a:pt x="8" y="8"/>
                  </a:lnTo>
                  <a:lnTo>
                    <a:pt x="8" y="9"/>
                  </a:lnTo>
                  <a:lnTo>
                    <a:pt x="7" y="10"/>
                  </a:lnTo>
                  <a:lnTo>
                    <a:pt x="7" y="11"/>
                  </a:lnTo>
                  <a:lnTo>
                    <a:pt x="6" y="11"/>
                  </a:lnTo>
                  <a:lnTo>
                    <a:pt x="6" y="11"/>
                  </a:lnTo>
                  <a:lnTo>
                    <a:pt x="6" y="12"/>
                  </a:lnTo>
                  <a:lnTo>
                    <a:pt x="5" y="12"/>
                  </a:lnTo>
                  <a:lnTo>
                    <a:pt x="4" y="13"/>
                  </a:lnTo>
                  <a:lnTo>
                    <a:pt x="4" y="14"/>
                  </a:lnTo>
                  <a:lnTo>
                    <a:pt x="4" y="15"/>
                  </a:lnTo>
                  <a:lnTo>
                    <a:pt x="3" y="15"/>
                  </a:lnTo>
                  <a:lnTo>
                    <a:pt x="2" y="16"/>
                  </a:lnTo>
                  <a:lnTo>
                    <a:pt x="2" y="16"/>
                  </a:lnTo>
                  <a:lnTo>
                    <a:pt x="2" y="16"/>
                  </a:lnTo>
                  <a:lnTo>
                    <a:pt x="2" y="17"/>
                  </a:lnTo>
                  <a:lnTo>
                    <a:pt x="2" y="17"/>
                  </a:lnTo>
                  <a:lnTo>
                    <a:pt x="1" y="18"/>
                  </a:lnTo>
                  <a:lnTo>
                    <a:pt x="0" y="18"/>
                  </a:lnTo>
                  <a:lnTo>
                    <a:pt x="0" y="19"/>
                  </a:lnTo>
                  <a:lnTo>
                    <a:pt x="0" y="19"/>
                  </a:lnTo>
                  <a:lnTo>
                    <a:pt x="0" y="20"/>
                  </a:lnTo>
                  <a:lnTo>
                    <a:pt x="0" y="20"/>
                  </a:lnTo>
                  <a:lnTo>
                    <a:pt x="0" y="20"/>
                  </a:lnTo>
                  <a:lnTo>
                    <a:pt x="0" y="20"/>
                  </a:lnTo>
                  <a:lnTo>
                    <a:pt x="1" y="20"/>
                  </a:lnTo>
                  <a:lnTo>
                    <a:pt x="1" y="20"/>
                  </a:lnTo>
                  <a:lnTo>
                    <a:pt x="2" y="20"/>
                  </a:lnTo>
                  <a:lnTo>
                    <a:pt x="2" y="19"/>
                  </a:lnTo>
                  <a:lnTo>
                    <a:pt x="2" y="18"/>
                  </a:lnTo>
                  <a:lnTo>
                    <a:pt x="4" y="18"/>
                  </a:lnTo>
                  <a:lnTo>
                    <a:pt x="4" y="17"/>
                  </a:lnTo>
                  <a:lnTo>
                    <a:pt x="5" y="16"/>
                  </a:lnTo>
                  <a:lnTo>
                    <a:pt x="5" y="15"/>
                  </a:lnTo>
                  <a:lnTo>
                    <a:pt x="6" y="15"/>
                  </a:lnTo>
                  <a:lnTo>
                    <a:pt x="7" y="14"/>
                  </a:lnTo>
                  <a:lnTo>
                    <a:pt x="8" y="14"/>
                  </a:lnTo>
                  <a:lnTo>
                    <a:pt x="8" y="13"/>
                  </a:lnTo>
                  <a:lnTo>
                    <a:pt x="9" y="13"/>
                  </a:lnTo>
                  <a:lnTo>
                    <a:pt x="9" y="12"/>
                  </a:lnTo>
                  <a:lnTo>
                    <a:pt x="9" y="11"/>
                  </a:lnTo>
                  <a:lnTo>
                    <a:pt x="10" y="10"/>
                  </a:lnTo>
                  <a:lnTo>
                    <a:pt x="10" y="9"/>
                  </a:lnTo>
                  <a:lnTo>
                    <a:pt x="11" y="8"/>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2" name="Freeform 76"/>
            <p:cNvSpPr>
              <a:spLocks/>
            </p:cNvSpPr>
            <p:nvPr/>
          </p:nvSpPr>
          <p:spPr bwMode="auto">
            <a:xfrm>
              <a:off x="3201" y="2103"/>
              <a:ext cx="19" cy="18"/>
            </a:xfrm>
            <a:custGeom>
              <a:avLst/>
              <a:gdLst>
                <a:gd name="T0" fmla="*/ 7 w 19"/>
                <a:gd name="T1" fmla="*/ 10 h 18"/>
                <a:gd name="T2" fmla="*/ 6 w 19"/>
                <a:gd name="T3" fmla="*/ 11 h 18"/>
                <a:gd name="T4" fmla="*/ 5 w 19"/>
                <a:gd name="T5" fmla="*/ 12 h 18"/>
                <a:gd name="T6" fmla="*/ 4 w 19"/>
                <a:gd name="T7" fmla="*/ 13 h 18"/>
                <a:gd name="T8" fmla="*/ 3 w 19"/>
                <a:gd name="T9" fmla="*/ 14 h 18"/>
                <a:gd name="T10" fmla="*/ 2 w 19"/>
                <a:gd name="T11" fmla="*/ 14 h 18"/>
                <a:gd name="T12" fmla="*/ 2 w 19"/>
                <a:gd name="T13" fmla="*/ 15 h 18"/>
                <a:gd name="T14" fmla="*/ 1 w 19"/>
                <a:gd name="T15" fmla="*/ 16 h 18"/>
                <a:gd name="T16" fmla="*/ 0 w 19"/>
                <a:gd name="T17" fmla="*/ 17 h 18"/>
                <a:gd name="T18" fmla="*/ 1 w 19"/>
                <a:gd name="T19" fmla="*/ 17 h 18"/>
                <a:gd name="T20" fmla="*/ 2 w 19"/>
                <a:gd name="T21" fmla="*/ 17 h 18"/>
                <a:gd name="T22" fmla="*/ 2 w 19"/>
                <a:gd name="T23" fmla="*/ 17 h 18"/>
                <a:gd name="T24" fmla="*/ 2 w 19"/>
                <a:gd name="T25" fmla="*/ 16 h 18"/>
                <a:gd name="T26" fmla="*/ 3 w 19"/>
                <a:gd name="T27" fmla="*/ 15 h 18"/>
                <a:gd name="T28" fmla="*/ 4 w 19"/>
                <a:gd name="T29" fmla="*/ 14 h 18"/>
                <a:gd name="T30" fmla="*/ 6 w 19"/>
                <a:gd name="T31" fmla="*/ 13 h 18"/>
                <a:gd name="T32" fmla="*/ 7 w 19"/>
                <a:gd name="T33" fmla="*/ 12 h 18"/>
                <a:gd name="T34" fmla="*/ 8 w 19"/>
                <a:gd name="T35" fmla="*/ 11 h 18"/>
                <a:gd name="T36" fmla="*/ 9 w 19"/>
                <a:gd name="T37" fmla="*/ 10 h 18"/>
                <a:gd name="T38" fmla="*/ 10 w 19"/>
                <a:gd name="T39" fmla="*/ 9 h 18"/>
                <a:gd name="T40" fmla="*/ 11 w 19"/>
                <a:gd name="T41" fmla="*/ 7 h 18"/>
                <a:gd name="T42" fmla="*/ 12 w 19"/>
                <a:gd name="T43" fmla="*/ 7 h 18"/>
                <a:gd name="T44" fmla="*/ 13 w 19"/>
                <a:gd name="T45" fmla="*/ 6 h 18"/>
                <a:gd name="T46" fmla="*/ 14 w 19"/>
                <a:gd name="T47" fmla="*/ 4 h 18"/>
                <a:gd name="T48" fmla="*/ 15 w 19"/>
                <a:gd name="T49" fmla="*/ 4 h 18"/>
                <a:gd name="T50" fmla="*/ 16 w 19"/>
                <a:gd name="T51" fmla="*/ 3 h 18"/>
                <a:gd name="T52" fmla="*/ 17 w 19"/>
                <a:gd name="T53" fmla="*/ 2 h 18"/>
                <a:gd name="T54" fmla="*/ 18 w 19"/>
                <a:gd name="T55" fmla="*/ 1 h 18"/>
                <a:gd name="T56" fmla="*/ 18 w 19"/>
                <a:gd name="T57" fmla="*/ 1 h 18"/>
                <a:gd name="T58" fmla="*/ 16 w 19"/>
                <a:gd name="T59" fmla="*/ 2 h 18"/>
                <a:gd name="T60" fmla="*/ 14 w 19"/>
                <a:gd name="T61" fmla="*/ 3 h 18"/>
                <a:gd name="T62" fmla="*/ 14 w 19"/>
                <a:gd name="T63" fmla="*/ 4 h 18"/>
                <a:gd name="T64" fmla="*/ 12 w 19"/>
                <a:gd name="T65" fmla="*/ 5 h 18"/>
                <a:gd name="T66" fmla="*/ 10 w 19"/>
                <a:gd name="T67" fmla="*/ 6 h 18"/>
                <a:gd name="T68" fmla="*/ 9 w 19"/>
                <a:gd name="T69" fmla="*/ 8 h 18"/>
                <a:gd name="T70" fmla="*/ 8 w 19"/>
                <a:gd name="T7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 h="18">
                  <a:moveTo>
                    <a:pt x="8" y="10"/>
                  </a:moveTo>
                  <a:lnTo>
                    <a:pt x="7" y="10"/>
                  </a:lnTo>
                  <a:lnTo>
                    <a:pt x="7" y="11"/>
                  </a:lnTo>
                  <a:lnTo>
                    <a:pt x="6" y="11"/>
                  </a:lnTo>
                  <a:lnTo>
                    <a:pt x="6" y="11"/>
                  </a:lnTo>
                  <a:lnTo>
                    <a:pt x="5" y="12"/>
                  </a:lnTo>
                  <a:lnTo>
                    <a:pt x="5" y="12"/>
                  </a:lnTo>
                  <a:lnTo>
                    <a:pt x="4" y="13"/>
                  </a:lnTo>
                  <a:lnTo>
                    <a:pt x="4" y="13"/>
                  </a:lnTo>
                  <a:lnTo>
                    <a:pt x="3" y="14"/>
                  </a:lnTo>
                  <a:lnTo>
                    <a:pt x="3" y="14"/>
                  </a:lnTo>
                  <a:lnTo>
                    <a:pt x="2" y="14"/>
                  </a:lnTo>
                  <a:lnTo>
                    <a:pt x="2" y="15"/>
                  </a:lnTo>
                  <a:lnTo>
                    <a:pt x="2" y="15"/>
                  </a:lnTo>
                  <a:lnTo>
                    <a:pt x="1" y="16"/>
                  </a:lnTo>
                  <a:lnTo>
                    <a:pt x="1" y="16"/>
                  </a:lnTo>
                  <a:lnTo>
                    <a:pt x="0" y="17"/>
                  </a:lnTo>
                  <a:lnTo>
                    <a:pt x="0" y="17"/>
                  </a:lnTo>
                  <a:lnTo>
                    <a:pt x="1" y="17"/>
                  </a:lnTo>
                  <a:lnTo>
                    <a:pt x="1" y="17"/>
                  </a:lnTo>
                  <a:lnTo>
                    <a:pt x="1" y="17"/>
                  </a:lnTo>
                  <a:lnTo>
                    <a:pt x="2" y="17"/>
                  </a:lnTo>
                  <a:lnTo>
                    <a:pt x="2" y="17"/>
                  </a:lnTo>
                  <a:lnTo>
                    <a:pt x="2" y="17"/>
                  </a:lnTo>
                  <a:lnTo>
                    <a:pt x="2" y="17"/>
                  </a:lnTo>
                  <a:lnTo>
                    <a:pt x="2" y="16"/>
                  </a:lnTo>
                  <a:lnTo>
                    <a:pt x="3" y="16"/>
                  </a:lnTo>
                  <a:lnTo>
                    <a:pt x="3" y="15"/>
                  </a:lnTo>
                  <a:lnTo>
                    <a:pt x="4" y="15"/>
                  </a:lnTo>
                  <a:lnTo>
                    <a:pt x="4" y="14"/>
                  </a:lnTo>
                  <a:lnTo>
                    <a:pt x="5" y="14"/>
                  </a:lnTo>
                  <a:lnTo>
                    <a:pt x="6" y="13"/>
                  </a:lnTo>
                  <a:lnTo>
                    <a:pt x="7" y="13"/>
                  </a:lnTo>
                  <a:lnTo>
                    <a:pt x="7" y="12"/>
                  </a:lnTo>
                  <a:lnTo>
                    <a:pt x="7" y="11"/>
                  </a:lnTo>
                  <a:lnTo>
                    <a:pt x="8" y="11"/>
                  </a:lnTo>
                  <a:lnTo>
                    <a:pt x="8" y="10"/>
                  </a:lnTo>
                  <a:lnTo>
                    <a:pt x="9" y="10"/>
                  </a:lnTo>
                  <a:lnTo>
                    <a:pt x="9" y="9"/>
                  </a:lnTo>
                  <a:lnTo>
                    <a:pt x="10" y="9"/>
                  </a:lnTo>
                  <a:lnTo>
                    <a:pt x="11" y="8"/>
                  </a:lnTo>
                  <a:lnTo>
                    <a:pt x="11" y="7"/>
                  </a:lnTo>
                  <a:lnTo>
                    <a:pt x="12" y="7"/>
                  </a:lnTo>
                  <a:lnTo>
                    <a:pt x="12" y="7"/>
                  </a:lnTo>
                  <a:lnTo>
                    <a:pt x="12" y="6"/>
                  </a:lnTo>
                  <a:lnTo>
                    <a:pt x="13" y="6"/>
                  </a:lnTo>
                  <a:lnTo>
                    <a:pt x="14" y="4"/>
                  </a:lnTo>
                  <a:lnTo>
                    <a:pt x="14" y="4"/>
                  </a:lnTo>
                  <a:lnTo>
                    <a:pt x="14" y="4"/>
                  </a:lnTo>
                  <a:lnTo>
                    <a:pt x="15" y="4"/>
                  </a:lnTo>
                  <a:lnTo>
                    <a:pt x="16" y="3"/>
                  </a:lnTo>
                  <a:lnTo>
                    <a:pt x="16" y="3"/>
                  </a:lnTo>
                  <a:lnTo>
                    <a:pt x="17" y="3"/>
                  </a:lnTo>
                  <a:lnTo>
                    <a:pt x="17" y="2"/>
                  </a:lnTo>
                  <a:lnTo>
                    <a:pt x="18" y="1"/>
                  </a:lnTo>
                  <a:lnTo>
                    <a:pt x="18" y="1"/>
                  </a:lnTo>
                  <a:lnTo>
                    <a:pt x="18" y="0"/>
                  </a:lnTo>
                  <a:lnTo>
                    <a:pt x="18" y="1"/>
                  </a:lnTo>
                  <a:lnTo>
                    <a:pt x="17" y="1"/>
                  </a:lnTo>
                  <a:lnTo>
                    <a:pt x="16" y="2"/>
                  </a:lnTo>
                  <a:lnTo>
                    <a:pt x="16" y="2"/>
                  </a:lnTo>
                  <a:lnTo>
                    <a:pt x="14" y="3"/>
                  </a:lnTo>
                  <a:lnTo>
                    <a:pt x="14" y="3"/>
                  </a:lnTo>
                  <a:lnTo>
                    <a:pt x="14" y="4"/>
                  </a:lnTo>
                  <a:lnTo>
                    <a:pt x="13" y="4"/>
                  </a:lnTo>
                  <a:lnTo>
                    <a:pt x="12" y="5"/>
                  </a:lnTo>
                  <a:lnTo>
                    <a:pt x="11" y="6"/>
                  </a:lnTo>
                  <a:lnTo>
                    <a:pt x="10" y="6"/>
                  </a:lnTo>
                  <a:lnTo>
                    <a:pt x="10" y="7"/>
                  </a:lnTo>
                  <a:lnTo>
                    <a:pt x="9" y="8"/>
                  </a:lnTo>
                  <a:lnTo>
                    <a:pt x="8" y="8"/>
                  </a:lnTo>
                  <a:lnTo>
                    <a:pt x="8" y="9"/>
                  </a:lnTo>
                  <a:lnTo>
                    <a:pt x="8" y="10"/>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3" name="Freeform 77"/>
            <p:cNvSpPr>
              <a:spLocks/>
            </p:cNvSpPr>
            <p:nvPr/>
          </p:nvSpPr>
          <p:spPr bwMode="auto">
            <a:xfrm>
              <a:off x="3219" y="2120"/>
              <a:ext cx="17" cy="19"/>
            </a:xfrm>
            <a:custGeom>
              <a:avLst/>
              <a:gdLst>
                <a:gd name="T0" fmla="*/ 14 w 17"/>
                <a:gd name="T1" fmla="*/ 3 h 19"/>
                <a:gd name="T2" fmla="*/ 15 w 17"/>
                <a:gd name="T3" fmla="*/ 2 h 19"/>
                <a:gd name="T4" fmla="*/ 15 w 17"/>
                <a:gd name="T5" fmla="*/ 2 h 19"/>
                <a:gd name="T6" fmla="*/ 16 w 17"/>
                <a:gd name="T7" fmla="*/ 1 h 19"/>
                <a:gd name="T8" fmla="*/ 16 w 17"/>
                <a:gd name="T9" fmla="*/ 0 h 19"/>
                <a:gd name="T10" fmla="*/ 15 w 17"/>
                <a:gd name="T11" fmla="*/ 0 h 19"/>
                <a:gd name="T12" fmla="*/ 15 w 17"/>
                <a:gd name="T13" fmla="*/ 0 h 19"/>
                <a:gd name="T14" fmla="*/ 14 w 17"/>
                <a:gd name="T15" fmla="*/ 1 h 19"/>
                <a:gd name="T16" fmla="*/ 14 w 17"/>
                <a:gd name="T17" fmla="*/ 2 h 19"/>
                <a:gd name="T18" fmla="*/ 12 w 17"/>
                <a:gd name="T19" fmla="*/ 3 h 19"/>
                <a:gd name="T20" fmla="*/ 11 w 17"/>
                <a:gd name="T21" fmla="*/ 3 h 19"/>
                <a:gd name="T22" fmla="*/ 10 w 17"/>
                <a:gd name="T23" fmla="*/ 5 h 19"/>
                <a:gd name="T24" fmla="*/ 10 w 17"/>
                <a:gd name="T25" fmla="*/ 6 h 19"/>
                <a:gd name="T26" fmla="*/ 9 w 17"/>
                <a:gd name="T27" fmla="*/ 7 h 19"/>
                <a:gd name="T28" fmla="*/ 8 w 17"/>
                <a:gd name="T29" fmla="*/ 8 h 19"/>
                <a:gd name="T30" fmla="*/ 7 w 17"/>
                <a:gd name="T31" fmla="*/ 9 h 19"/>
                <a:gd name="T32" fmla="*/ 6 w 17"/>
                <a:gd name="T33" fmla="*/ 11 h 19"/>
                <a:gd name="T34" fmla="*/ 5 w 17"/>
                <a:gd name="T35" fmla="*/ 11 h 19"/>
                <a:gd name="T36" fmla="*/ 5 w 17"/>
                <a:gd name="T37" fmla="*/ 12 h 19"/>
                <a:gd name="T38" fmla="*/ 4 w 17"/>
                <a:gd name="T39" fmla="*/ 13 h 19"/>
                <a:gd name="T40" fmla="*/ 3 w 17"/>
                <a:gd name="T41" fmla="*/ 14 h 19"/>
                <a:gd name="T42" fmla="*/ 2 w 17"/>
                <a:gd name="T43" fmla="*/ 15 h 19"/>
                <a:gd name="T44" fmla="*/ 1 w 17"/>
                <a:gd name="T45" fmla="*/ 17 h 19"/>
                <a:gd name="T46" fmla="*/ 1 w 17"/>
                <a:gd name="T47" fmla="*/ 17 h 19"/>
                <a:gd name="T48" fmla="*/ 1 w 17"/>
                <a:gd name="T49" fmla="*/ 17 h 19"/>
                <a:gd name="T50" fmla="*/ 2 w 17"/>
                <a:gd name="T51" fmla="*/ 17 h 19"/>
                <a:gd name="T52" fmla="*/ 3 w 17"/>
                <a:gd name="T53" fmla="*/ 17 h 19"/>
                <a:gd name="T54" fmla="*/ 3 w 17"/>
                <a:gd name="T55" fmla="*/ 15 h 19"/>
                <a:gd name="T56" fmla="*/ 4 w 17"/>
                <a:gd name="T57" fmla="*/ 14 h 19"/>
                <a:gd name="T58" fmla="*/ 5 w 17"/>
                <a:gd name="T59" fmla="*/ 13 h 19"/>
                <a:gd name="T60" fmla="*/ 6 w 17"/>
                <a:gd name="T61" fmla="*/ 12 h 19"/>
                <a:gd name="T62" fmla="*/ 6 w 17"/>
                <a:gd name="T63" fmla="*/ 11 h 19"/>
                <a:gd name="T64" fmla="*/ 7 w 17"/>
                <a:gd name="T65" fmla="*/ 11 h 19"/>
                <a:gd name="T66" fmla="*/ 8 w 17"/>
                <a:gd name="T67" fmla="*/ 9 h 19"/>
                <a:gd name="T68" fmla="*/ 9 w 17"/>
                <a:gd name="T69" fmla="*/ 9 h 19"/>
                <a:gd name="T70" fmla="*/ 10 w 17"/>
                <a:gd name="T71" fmla="*/ 8 h 19"/>
                <a:gd name="T72" fmla="*/ 11 w 17"/>
                <a:gd name="T73" fmla="*/ 7 h 19"/>
                <a:gd name="T74" fmla="*/ 11 w 17"/>
                <a:gd name="T75" fmla="*/ 6 h 19"/>
                <a:gd name="T76" fmla="*/ 12 w 17"/>
                <a:gd name="T77" fmla="*/ 5 h 19"/>
                <a:gd name="T78" fmla="*/ 14 w 17"/>
                <a:gd name="T79"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19">
                  <a:moveTo>
                    <a:pt x="14" y="3"/>
                  </a:moveTo>
                  <a:lnTo>
                    <a:pt x="14" y="3"/>
                  </a:lnTo>
                  <a:lnTo>
                    <a:pt x="15" y="3"/>
                  </a:lnTo>
                  <a:lnTo>
                    <a:pt x="15" y="2"/>
                  </a:lnTo>
                  <a:lnTo>
                    <a:pt x="15" y="2"/>
                  </a:lnTo>
                  <a:lnTo>
                    <a:pt x="15" y="2"/>
                  </a:lnTo>
                  <a:lnTo>
                    <a:pt x="16" y="1"/>
                  </a:lnTo>
                  <a:lnTo>
                    <a:pt x="16" y="1"/>
                  </a:lnTo>
                  <a:lnTo>
                    <a:pt x="16" y="0"/>
                  </a:lnTo>
                  <a:lnTo>
                    <a:pt x="16" y="0"/>
                  </a:lnTo>
                  <a:lnTo>
                    <a:pt x="16" y="0"/>
                  </a:lnTo>
                  <a:lnTo>
                    <a:pt x="15" y="0"/>
                  </a:lnTo>
                  <a:lnTo>
                    <a:pt x="15" y="1"/>
                  </a:lnTo>
                  <a:lnTo>
                    <a:pt x="15" y="0"/>
                  </a:lnTo>
                  <a:lnTo>
                    <a:pt x="15" y="0"/>
                  </a:lnTo>
                  <a:lnTo>
                    <a:pt x="14" y="1"/>
                  </a:lnTo>
                  <a:lnTo>
                    <a:pt x="14" y="1"/>
                  </a:lnTo>
                  <a:lnTo>
                    <a:pt x="14" y="2"/>
                  </a:lnTo>
                  <a:lnTo>
                    <a:pt x="13" y="2"/>
                  </a:lnTo>
                  <a:lnTo>
                    <a:pt x="12" y="3"/>
                  </a:lnTo>
                  <a:lnTo>
                    <a:pt x="12" y="3"/>
                  </a:lnTo>
                  <a:lnTo>
                    <a:pt x="11" y="3"/>
                  </a:lnTo>
                  <a:lnTo>
                    <a:pt x="11" y="4"/>
                  </a:lnTo>
                  <a:lnTo>
                    <a:pt x="10" y="5"/>
                  </a:lnTo>
                  <a:lnTo>
                    <a:pt x="10" y="5"/>
                  </a:lnTo>
                  <a:lnTo>
                    <a:pt x="10" y="6"/>
                  </a:lnTo>
                  <a:lnTo>
                    <a:pt x="9" y="6"/>
                  </a:lnTo>
                  <a:lnTo>
                    <a:pt x="9" y="7"/>
                  </a:lnTo>
                  <a:lnTo>
                    <a:pt x="9" y="7"/>
                  </a:lnTo>
                  <a:lnTo>
                    <a:pt x="8" y="8"/>
                  </a:lnTo>
                  <a:lnTo>
                    <a:pt x="7" y="8"/>
                  </a:lnTo>
                  <a:lnTo>
                    <a:pt x="7" y="9"/>
                  </a:lnTo>
                  <a:lnTo>
                    <a:pt x="7" y="9"/>
                  </a:lnTo>
                  <a:lnTo>
                    <a:pt x="6" y="11"/>
                  </a:lnTo>
                  <a:lnTo>
                    <a:pt x="6" y="11"/>
                  </a:lnTo>
                  <a:lnTo>
                    <a:pt x="5" y="11"/>
                  </a:lnTo>
                  <a:lnTo>
                    <a:pt x="5" y="11"/>
                  </a:lnTo>
                  <a:lnTo>
                    <a:pt x="5" y="12"/>
                  </a:lnTo>
                  <a:lnTo>
                    <a:pt x="5" y="12"/>
                  </a:lnTo>
                  <a:lnTo>
                    <a:pt x="4" y="13"/>
                  </a:lnTo>
                  <a:lnTo>
                    <a:pt x="4" y="14"/>
                  </a:lnTo>
                  <a:lnTo>
                    <a:pt x="3" y="14"/>
                  </a:lnTo>
                  <a:lnTo>
                    <a:pt x="3" y="15"/>
                  </a:lnTo>
                  <a:lnTo>
                    <a:pt x="2" y="15"/>
                  </a:lnTo>
                  <a:lnTo>
                    <a:pt x="2" y="17"/>
                  </a:lnTo>
                  <a:lnTo>
                    <a:pt x="1" y="17"/>
                  </a:lnTo>
                  <a:lnTo>
                    <a:pt x="1" y="17"/>
                  </a:lnTo>
                  <a:lnTo>
                    <a:pt x="1" y="17"/>
                  </a:lnTo>
                  <a:lnTo>
                    <a:pt x="0" y="18"/>
                  </a:lnTo>
                  <a:lnTo>
                    <a:pt x="1" y="17"/>
                  </a:lnTo>
                  <a:lnTo>
                    <a:pt x="1" y="17"/>
                  </a:lnTo>
                  <a:lnTo>
                    <a:pt x="2" y="17"/>
                  </a:lnTo>
                  <a:lnTo>
                    <a:pt x="2" y="17"/>
                  </a:lnTo>
                  <a:lnTo>
                    <a:pt x="3" y="17"/>
                  </a:lnTo>
                  <a:lnTo>
                    <a:pt x="3" y="16"/>
                  </a:lnTo>
                  <a:lnTo>
                    <a:pt x="3" y="15"/>
                  </a:lnTo>
                  <a:lnTo>
                    <a:pt x="4" y="14"/>
                  </a:lnTo>
                  <a:lnTo>
                    <a:pt x="4" y="14"/>
                  </a:lnTo>
                  <a:lnTo>
                    <a:pt x="5" y="14"/>
                  </a:lnTo>
                  <a:lnTo>
                    <a:pt x="5" y="13"/>
                  </a:lnTo>
                  <a:lnTo>
                    <a:pt x="5" y="12"/>
                  </a:lnTo>
                  <a:lnTo>
                    <a:pt x="6" y="12"/>
                  </a:lnTo>
                  <a:lnTo>
                    <a:pt x="6" y="12"/>
                  </a:lnTo>
                  <a:lnTo>
                    <a:pt x="6" y="11"/>
                  </a:lnTo>
                  <a:lnTo>
                    <a:pt x="7" y="11"/>
                  </a:lnTo>
                  <a:lnTo>
                    <a:pt x="7" y="11"/>
                  </a:lnTo>
                  <a:lnTo>
                    <a:pt x="7" y="11"/>
                  </a:lnTo>
                  <a:lnTo>
                    <a:pt x="8" y="9"/>
                  </a:lnTo>
                  <a:lnTo>
                    <a:pt x="9" y="9"/>
                  </a:lnTo>
                  <a:lnTo>
                    <a:pt x="9" y="9"/>
                  </a:lnTo>
                  <a:lnTo>
                    <a:pt x="9" y="8"/>
                  </a:lnTo>
                  <a:lnTo>
                    <a:pt x="10" y="8"/>
                  </a:lnTo>
                  <a:lnTo>
                    <a:pt x="10" y="8"/>
                  </a:lnTo>
                  <a:lnTo>
                    <a:pt x="11" y="7"/>
                  </a:lnTo>
                  <a:lnTo>
                    <a:pt x="11" y="6"/>
                  </a:lnTo>
                  <a:lnTo>
                    <a:pt x="11" y="6"/>
                  </a:lnTo>
                  <a:lnTo>
                    <a:pt x="12" y="6"/>
                  </a:lnTo>
                  <a:lnTo>
                    <a:pt x="12" y="5"/>
                  </a:lnTo>
                  <a:lnTo>
                    <a:pt x="13" y="4"/>
                  </a:lnTo>
                  <a:lnTo>
                    <a:pt x="14" y="3"/>
                  </a:lnTo>
                  <a:lnTo>
                    <a:pt x="14" y="3"/>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4" name="Freeform 78"/>
            <p:cNvSpPr>
              <a:spLocks/>
            </p:cNvSpPr>
            <p:nvPr/>
          </p:nvSpPr>
          <p:spPr bwMode="auto">
            <a:xfrm>
              <a:off x="3216" y="2117"/>
              <a:ext cx="18" cy="22"/>
            </a:xfrm>
            <a:custGeom>
              <a:avLst/>
              <a:gdLst>
                <a:gd name="T0" fmla="*/ 12 w 18"/>
                <a:gd name="T1" fmla="*/ 8 h 22"/>
                <a:gd name="T2" fmla="*/ 13 w 18"/>
                <a:gd name="T3" fmla="*/ 7 h 22"/>
                <a:gd name="T4" fmla="*/ 13 w 18"/>
                <a:gd name="T5" fmla="*/ 7 h 22"/>
                <a:gd name="T6" fmla="*/ 14 w 18"/>
                <a:gd name="T7" fmla="*/ 6 h 22"/>
                <a:gd name="T8" fmla="*/ 15 w 18"/>
                <a:gd name="T9" fmla="*/ 5 h 22"/>
                <a:gd name="T10" fmla="*/ 15 w 18"/>
                <a:gd name="T11" fmla="*/ 4 h 22"/>
                <a:gd name="T12" fmla="*/ 16 w 18"/>
                <a:gd name="T13" fmla="*/ 3 h 22"/>
                <a:gd name="T14" fmla="*/ 17 w 18"/>
                <a:gd name="T15" fmla="*/ 2 h 22"/>
                <a:gd name="T16" fmla="*/ 17 w 18"/>
                <a:gd name="T17" fmla="*/ 2 h 22"/>
                <a:gd name="T18" fmla="*/ 16 w 18"/>
                <a:gd name="T19" fmla="*/ 1 h 22"/>
                <a:gd name="T20" fmla="*/ 15 w 18"/>
                <a:gd name="T21" fmla="*/ 0 h 22"/>
                <a:gd name="T22" fmla="*/ 15 w 18"/>
                <a:gd name="T23" fmla="*/ 0 h 22"/>
                <a:gd name="T24" fmla="*/ 15 w 18"/>
                <a:gd name="T25" fmla="*/ 2 h 22"/>
                <a:gd name="T26" fmla="*/ 14 w 18"/>
                <a:gd name="T27" fmla="*/ 3 h 22"/>
                <a:gd name="T28" fmla="*/ 12 w 18"/>
                <a:gd name="T29" fmla="*/ 4 h 22"/>
                <a:gd name="T30" fmla="*/ 11 w 18"/>
                <a:gd name="T31" fmla="*/ 5 h 22"/>
                <a:gd name="T32" fmla="*/ 10 w 18"/>
                <a:gd name="T33" fmla="*/ 7 h 22"/>
                <a:gd name="T34" fmla="*/ 9 w 18"/>
                <a:gd name="T35" fmla="*/ 8 h 22"/>
                <a:gd name="T36" fmla="*/ 8 w 18"/>
                <a:gd name="T37" fmla="*/ 9 h 22"/>
                <a:gd name="T38" fmla="*/ 7 w 18"/>
                <a:gd name="T39" fmla="*/ 11 h 22"/>
                <a:gd name="T40" fmla="*/ 6 w 18"/>
                <a:gd name="T41" fmla="*/ 12 h 22"/>
                <a:gd name="T42" fmla="*/ 5 w 18"/>
                <a:gd name="T43" fmla="*/ 12 h 22"/>
                <a:gd name="T44" fmla="*/ 5 w 18"/>
                <a:gd name="T45" fmla="*/ 14 h 22"/>
                <a:gd name="T46" fmla="*/ 4 w 18"/>
                <a:gd name="T47" fmla="*/ 15 h 22"/>
                <a:gd name="T48" fmla="*/ 3 w 18"/>
                <a:gd name="T49" fmla="*/ 16 h 22"/>
                <a:gd name="T50" fmla="*/ 2 w 18"/>
                <a:gd name="T51" fmla="*/ 17 h 22"/>
                <a:gd name="T52" fmla="*/ 2 w 18"/>
                <a:gd name="T53" fmla="*/ 19 h 22"/>
                <a:gd name="T54" fmla="*/ 1 w 18"/>
                <a:gd name="T55" fmla="*/ 19 h 22"/>
                <a:gd name="T56" fmla="*/ 0 w 18"/>
                <a:gd name="T57" fmla="*/ 20 h 22"/>
                <a:gd name="T58" fmla="*/ 0 w 18"/>
                <a:gd name="T59" fmla="*/ 21 h 22"/>
                <a:gd name="T60" fmla="*/ 1 w 18"/>
                <a:gd name="T61" fmla="*/ 21 h 22"/>
                <a:gd name="T62" fmla="*/ 2 w 18"/>
                <a:gd name="T63" fmla="*/ 20 h 22"/>
                <a:gd name="T64" fmla="*/ 2 w 18"/>
                <a:gd name="T65" fmla="*/ 20 h 22"/>
                <a:gd name="T66" fmla="*/ 3 w 18"/>
                <a:gd name="T67" fmla="*/ 19 h 22"/>
                <a:gd name="T68" fmla="*/ 5 w 18"/>
                <a:gd name="T69" fmla="*/ 17 h 22"/>
                <a:gd name="T70" fmla="*/ 6 w 18"/>
                <a:gd name="T71" fmla="*/ 15 h 22"/>
                <a:gd name="T72" fmla="*/ 7 w 18"/>
                <a:gd name="T73" fmla="*/ 14 h 22"/>
                <a:gd name="T74" fmla="*/ 8 w 18"/>
                <a:gd name="T75" fmla="*/ 13 h 22"/>
                <a:gd name="T76" fmla="*/ 9 w 18"/>
                <a:gd name="T77" fmla="*/ 11 h 22"/>
                <a:gd name="T78" fmla="*/ 10 w 18"/>
                <a:gd name="T79"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22">
                  <a:moveTo>
                    <a:pt x="12" y="9"/>
                  </a:moveTo>
                  <a:lnTo>
                    <a:pt x="12" y="8"/>
                  </a:lnTo>
                  <a:lnTo>
                    <a:pt x="12" y="8"/>
                  </a:lnTo>
                  <a:lnTo>
                    <a:pt x="13" y="7"/>
                  </a:lnTo>
                  <a:lnTo>
                    <a:pt x="13" y="7"/>
                  </a:lnTo>
                  <a:lnTo>
                    <a:pt x="13" y="7"/>
                  </a:lnTo>
                  <a:lnTo>
                    <a:pt x="13" y="6"/>
                  </a:lnTo>
                  <a:lnTo>
                    <a:pt x="14" y="6"/>
                  </a:lnTo>
                  <a:lnTo>
                    <a:pt x="14" y="5"/>
                  </a:lnTo>
                  <a:lnTo>
                    <a:pt x="15" y="5"/>
                  </a:lnTo>
                  <a:lnTo>
                    <a:pt x="15" y="5"/>
                  </a:lnTo>
                  <a:lnTo>
                    <a:pt x="15" y="4"/>
                  </a:lnTo>
                  <a:lnTo>
                    <a:pt x="16" y="4"/>
                  </a:lnTo>
                  <a:lnTo>
                    <a:pt x="16" y="3"/>
                  </a:lnTo>
                  <a:lnTo>
                    <a:pt x="17" y="2"/>
                  </a:lnTo>
                  <a:lnTo>
                    <a:pt x="17" y="2"/>
                  </a:lnTo>
                  <a:lnTo>
                    <a:pt x="17" y="2"/>
                  </a:lnTo>
                  <a:lnTo>
                    <a:pt x="17" y="2"/>
                  </a:lnTo>
                  <a:lnTo>
                    <a:pt x="16" y="1"/>
                  </a:lnTo>
                  <a:lnTo>
                    <a:pt x="16" y="1"/>
                  </a:lnTo>
                  <a:lnTo>
                    <a:pt x="16" y="1"/>
                  </a:lnTo>
                  <a:lnTo>
                    <a:pt x="15" y="0"/>
                  </a:lnTo>
                  <a:lnTo>
                    <a:pt x="15" y="0"/>
                  </a:lnTo>
                  <a:lnTo>
                    <a:pt x="15" y="0"/>
                  </a:lnTo>
                  <a:lnTo>
                    <a:pt x="15" y="0"/>
                  </a:lnTo>
                  <a:lnTo>
                    <a:pt x="15" y="2"/>
                  </a:lnTo>
                  <a:lnTo>
                    <a:pt x="15" y="2"/>
                  </a:lnTo>
                  <a:lnTo>
                    <a:pt x="14" y="3"/>
                  </a:lnTo>
                  <a:lnTo>
                    <a:pt x="13" y="4"/>
                  </a:lnTo>
                  <a:lnTo>
                    <a:pt x="12" y="4"/>
                  </a:lnTo>
                  <a:lnTo>
                    <a:pt x="12" y="5"/>
                  </a:lnTo>
                  <a:lnTo>
                    <a:pt x="11" y="5"/>
                  </a:lnTo>
                  <a:lnTo>
                    <a:pt x="11" y="6"/>
                  </a:lnTo>
                  <a:lnTo>
                    <a:pt x="10" y="7"/>
                  </a:lnTo>
                  <a:lnTo>
                    <a:pt x="10" y="7"/>
                  </a:lnTo>
                  <a:lnTo>
                    <a:pt x="9" y="8"/>
                  </a:lnTo>
                  <a:lnTo>
                    <a:pt x="8" y="9"/>
                  </a:lnTo>
                  <a:lnTo>
                    <a:pt x="8" y="9"/>
                  </a:lnTo>
                  <a:lnTo>
                    <a:pt x="7" y="10"/>
                  </a:lnTo>
                  <a:lnTo>
                    <a:pt x="7" y="11"/>
                  </a:lnTo>
                  <a:lnTo>
                    <a:pt x="6" y="11"/>
                  </a:lnTo>
                  <a:lnTo>
                    <a:pt x="6" y="12"/>
                  </a:lnTo>
                  <a:lnTo>
                    <a:pt x="6" y="12"/>
                  </a:lnTo>
                  <a:lnTo>
                    <a:pt x="5" y="12"/>
                  </a:lnTo>
                  <a:lnTo>
                    <a:pt x="5" y="13"/>
                  </a:lnTo>
                  <a:lnTo>
                    <a:pt x="5" y="14"/>
                  </a:lnTo>
                  <a:lnTo>
                    <a:pt x="4" y="15"/>
                  </a:lnTo>
                  <a:lnTo>
                    <a:pt x="4" y="15"/>
                  </a:lnTo>
                  <a:lnTo>
                    <a:pt x="3" y="15"/>
                  </a:lnTo>
                  <a:lnTo>
                    <a:pt x="3" y="16"/>
                  </a:lnTo>
                  <a:lnTo>
                    <a:pt x="3" y="16"/>
                  </a:lnTo>
                  <a:lnTo>
                    <a:pt x="2" y="17"/>
                  </a:lnTo>
                  <a:lnTo>
                    <a:pt x="2" y="17"/>
                  </a:lnTo>
                  <a:lnTo>
                    <a:pt x="2" y="19"/>
                  </a:lnTo>
                  <a:lnTo>
                    <a:pt x="1" y="19"/>
                  </a:lnTo>
                  <a:lnTo>
                    <a:pt x="1" y="19"/>
                  </a:lnTo>
                  <a:lnTo>
                    <a:pt x="0" y="20"/>
                  </a:lnTo>
                  <a:lnTo>
                    <a:pt x="0" y="20"/>
                  </a:lnTo>
                  <a:lnTo>
                    <a:pt x="0" y="20"/>
                  </a:lnTo>
                  <a:lnTo>
                    <a:pt x="0" y="21"/>
                  </a:lnTo>
                  <a:lnTo>
                    <a:pt x="1" y="21"/>
                  </a:lnTo>
                  <a:lnTo>
                    <a:pt x="1" y="21"/>
                  </a:lnTo>
                  <a:lnTo>
                    <a:pt x="2" y="20"/>
                  </a:lnTo>
                  <a:lnTo>
                    <a:pt x="2" y="20"/>
                  </a:lnTo>
                  <a:lnTo>
                    <a:pt x="2" y="20"/>
                  </a:lnTo>
                  <a:lnTo>
                    <a:pt x="2" y="20"/>
                  </a:lnTo>
                  <a:lnTo>
                    <a:pt x="3" y="19"/>
                  </a:lnTo>
                  <a:lnTo>
                    <a:pt x="3" y="19"/>
                  </a:lnTo>
                  <a:lnTo>
                    <a:pt x="4" y="18"/>
                  </a:lnTo>
                  <a:lnTo>
                    <a:pt x="5" y="17"/>
                  </a:lnTo>
                  <a:lnTo>
                    <a:pt x="5" y="16"/>
                  </a:lnTo>
                  <a:lnTo>
                    <a:pt x="6" y="15"/>
                  </a:lnTo>
                  <a:lnTo>
                    <a:pt x="7" y="15"/>
                  </a:lnTo>
                  <a:lnTo>
                    <a:pt x="7" y="14"/>
                  </a:lnTo>
                  <a:lnTo>
                    <a:pt x="8" y="14"/>
                  </a:lnTo>
                  <a:lnTo>
                    <a:pt x="8" y="13"/>
                  </a:lnTo>
                  <a:lnTo>
                    <a:pt x="9" y="12"/>
                  </a:lnTo>
                  <a:lnTo>
                    <a:pt x="9" y="11"/>
                  </a:lnTo>
                  <a:lnTo>
                    <a:pt x="10" y="11"/>
                  </a:lnTo>
                  <a:lnTo>
                    <a:pt x="10" y="10"/>
                  </a:lnTo>
                  <a:lnTo>
                    <a:pt x="12" y="9"/>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5" name="Freeform 79"/>
            <p:cNvSpPr>
              <a:spLocks/>
            </p:cNvSpPr>
            <p:nvPr/>
          </p:nvSpPr>
          <p:spPr bwMode="auto">
            <a:xfrm>
              <a:off x="3213" y="2117"/>
              <a:ext cx="18" cy="18"/>
            </a:xfrm>
            <a:custGeom>
              <a:avLst/>
              <a:gdLst>
                <a:gd name="T0" fmla="*/ 7 w 18"/>
                <a:gd name="T1" fmla="*/ 10 h 18"/>
                <a:gd name="T2" fmla="*/ 6 w 18"/>
                <a:gd name="T3" fmla="*/ 11 h 18"/>
                <a:gd name="T4" fmla="*/ 5 w 18"/>
                <a:gd name="T5" fmla="*/ 12 h 18"/>
                <a:gd name="T6" fmla="*/ 4 w 18"/>
                <a:gd name="T7" fmla="*/ 13 h 18"/>
                <a:gd name="T8" fmla="*/ 3 w 18"/>
                <a:gd name="T9" fmla="*/ 13 h 18"/>
                <a:gd name="T10" fmla="*/ 2 w 18"/>
                <a:gd name="T11" fmla="*/ 15 h 18"/>
                <a:gd name="T12" fmla="*/ 1 w 18"/>
                <a:gd name="T13" fmla="*/ 15 h 18"/>
                <a:gd name="T14" fmla="*/ 0 w 18"/>
                <a:gd name="T15" fmla="*/ 16 h 18"/>
                <a:gd name="T16" fmla="*/ 0 w 18"/>
                <a:gd name="T17" fmla="*/ 16 h 18"/>
                <a:gd name="T18" fmla="*/ 0 w 18"/>
                <a:gd name="T19" fmla="*/ 17 h 18"/>
                <a:gd name="T20" fmla="*/ 1 w 18"/>
                <a:gd name="T21" fmla="*/ 17 h 18"/>
                <a:gd name="T22" fmla="*/ 1 w 18"/>
                <a:gd name="T23" fmla="*/ 16 h 18"/>
                <a:gd name="T24" fmla="*/ 2 w 18"/>
                <a:gd name="T25" fmla="*/ 16 h 18"/>
                <a:gd name="T26" fmla="*/ 3 w 18"/>
                <a:gd name="T27" fmla="*/ 15 h 18"/>
                <a:gd name="T28" fmla="*/ 4 w 18"/>
                <a:gd name="T29" fmla="*/ 14 h 18"/>
                <a:gd name="T30" fmla="*/ 5 w 18"/>
                <a:gd name="T31" fmla="*/ 13 h 18"/>
                <a:gd name="T32" fmla="*/ 6 w 18"/>
                <a:gd name="T33" fmla="*/ 12 h 18"/>
                <a:gd name="T34" fmla="*/ 7 w 18"/>
                <a:gd name="T35" fmla="*/ 11 h 18"/>
                <a:gd name="T36" fmla="*/ 8 w 18"/>
                <a:gd name="T37" fmla="*/ 10 h 18"/>
                <a:gd name="T38" fmla="*/ 9 w 18"/>
                <a:gd name="T39" fmla="*/ 9 h 18"/>
                <a:gd name="T40" fmla="*/ 10 w 18"/>
                <a:gd name="T41" fmla="*/ 8 h 18"/>
                <a:gd name="T42" fmla="*/ 11 w 18"/>
                <a:gd name="T43" fmla="*/ 7 h 18"/>
                <a:gd name="T44" fmla="*/ 12 w 18"/>
                <a:gd name="T45" fmla="*/ 6 h 18"/>
                <a:gd name="T46" fmla="*/ 14 w 18"/>
                <a:gd name="T47" fmla="*/ 4 h 18"/>
                <a:gd name="T48" fmla="*/ 14 w 18"/>
                <a:gd name="T49" fmla="*/ 4 h 18"/>
                <a:gd name="T50" fmla="*/ 15 w 18"/>
                <a:gd name="T51" fmla="*/ 3 h 18"/>
                <a:gd name="T52" fmla="*/ 16 w 18"/>
                <a:gd name="T53" fmla="*/ 2 h 18"/>
                <a:gd name="T54" fmla="*/ 17 w 18"/>
                <a:gd name="T55" fmla="*/ 1 h 18"/>
                <a:gd name="T56" fmla="*/ 16 w 18"/>
                <a:gd name="T57" fmla="*/ 1 h 18"/>
                <a:gd name="T58" fmla="*/ 15 w 18"/>
                <a:gd name="T59" fmla="*/ 1 h 18"/>
                <a:gd name="T60" fmla="*/ 14 w 18"/>
                <a:gd name="T61" fmla="*/ 3 h 18"/>
                <a:gd name="T62" fmla="*/ 13 w 18"/>
                <a:gd name="T63" fmla="*/ 4 h 18"/>
                <a:gd name="T64" fmla="*/ 11 w 18"/>
                <a:gd name="T65" fmla="*/ 5 h 18"/>
                <a:gd name="T66" fmla="*/ 10 w 18"/>
                <a:gd name="T67" fmla="*/ 7 h 18"/>
                <a:gd name="T68" fmla="*/ 9 w 18"/>
                <a:gd name="T69" fmla="*/ 8 h 18"/>
                <a:gd name="T70" fmla="*/ 8 w 18"/>
                <a:gd name="T7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 h="18">
                  <a:moveTo>
                    <a:pt x="7" y="9"/>
                  </a:moveTo>
                  <a:lnTo>
                    <a:pt x="7" y="10"/>
                  </a:lnTo>
                  <a:lnTo>
                    <a:pt x="6" y="10"/>
                  </a:lnTo>
                  <a:lnTo>
                    <a:pt x="6" y="11"/>
                  </a:lnTo>
                  <a:lnTo>
                    <a:pt x="5" y="11"/>
                  </a:lnTo>
                  <a:lnTo>
                    <a:pt x="5" y="12"/>
                  </a:lnTo>
                  <a:lnTo>
                    <a:pt x="5" y="12"/>
                  </a:lnTo>
                  <a:lnTo>
                    <a:pt x="4" y="13"/>
                  </a:lnTo>
                  <a:lnTo>
                    <a:pt x="4" y="13"/>
                  </a:lnTo>
                  <a:lnTo>
                    <a:pt x="3" y="13"/>
                  </a:lnTo>
                  <a:lnTo>
                    <a:pt x="3" y="14"/>
                  </a:lnTo>
                  <a:lnTo>
                    <a:pt x="2" y="15"/>
                  </a:lnTo>
                  <a:lnTo>
                    <a:pt x="2" y="15"/>
                  </a:lnTo>
                  <a:lnTo>
                    <a:pt x="1" y="15"/>
                  </a:lnTo>
                  <a:lnTo>
                    <a:pt x="1" y="16"/>
                  </a:lnTo>
                  <a:lnTo>
                    <a:pt x="0" y="16"/>
                  </a:lnTo>
                  <a:lnTo>
                    <a:pt x="0" y="16"/>
                  </a:lnTo>
                  <a:lnTo>
                    <a:pt x="0" y="16"/>
                  </a:lnTo>
                  <a:lnTo>
                    <a:pt x="0" y="17"/>
                  </a:lnTo>
                  <a:lnTo>
                    <a:pt x="0" y="17"/>
                  </a:lnTo>
                  <a:lnTo>
                    <a:pt x="1" y="17"/>
                  </a:lnTo>
                  <a:lnTo>
                    <a:pt x="1" y="17"/>
                  </a:lnTo>
                  <a:lnTo>
                    <a:pt x="1" y="16"/>
                  </a:lnTo>
                  <a:lnTo>
                    <a:pt x="1" y="16"/>
                  </a:lnTo>
                  <a:lnTo>
                    <a:pt x="1" y="16"/>
                  </a:lnTo>
                  <a:lnTo>
                    <a:pt x="2" y="16"/>
                  </a:lnTo>
                  <a:lnTo>
                    <a:pt x="2" y="16"/>
                  </a:lnTo>
                  <a:lnTo>
                    <a:pt x="3" y="15"/>
                  </a:lnTo>
                  <a:lnTo>
                    <a:pt x="4" y="14"/>
                  </a:lnTo>
                  <a:lnTo>
                    <a:pt x="4" y="14"/>
                  </a:lnTo>
                  <a:lnTo>
                    <a:pt x="5" y="13"/>
                  </a:lnTo>
                  <a:lnTo>
                    <a:pt x="5" y="13"/>
                  </a:lnTo>
                  <a:lnTo>
                    <a:pt x="6" y="12"/>
                  </a:lnTo>
                  <a:lnTo>
                    <a:pt x="6" y="12"/>
                  </a:lnTo>
                  <a:lnTo>
                    <a:pt x="7" y="12"/>
                  </a:lnTo>
                  <a:lnTo>
                    <a:pt x="7" y="11"/>
                  </a:lnTo>
                  <a:lnTo>
                    <a:pt x="8" y="10"/>
                  </a:lnTo>
                  <a:lnTo>
                    <a:pt x="8" y="10"/>
                  </a:lnTo>
                  <a:lnTo>
                    <a:pt x="9" y="9"/>
                  </a:lnTo>
                  <a:lnTo>
                    <a:pt x="9" y="9"/>
                  </a:lnTo>
                  <a:lnTo>
                    <a:pt x="11" y="8"/>
                  </a:lnTo>
                  <a:lnTo>
                    <a:pt x="10" y="8"/>
                  </a:lnTo>
                  <a:lnTo>
                    <a:pt x="11" y="7"/>
                  </a:lnTo>
                  <a:lnTo>
                    <a:pt x="11" y="7"/>
                  </a:lnTo>
                  <a:lnTo>
                    <a:pt x="12" y="6"/>
                  </a:lnTo>
                  <a:lnTo>
                    <a:pt x="12" y="6"/>
                  </a:lnTo>
                  <a:lnTo>
                    <a:pt x="13" y="5"/>
                  </a:lnTo>
                  <a:lnTo>
                    <a:pt x="14" y="4"/>
                  </a:lnTo>
                  <a:lnTo>
                    <a:pt x="14" y="4"/>
                  </a:lnTo>
                  <a:lnTo>
                    <a:pt x="14" y="4"/>
                  </a:lnTo>
                  <a:lnTo>
                    <a:pt x="15" y="4"/>
                  </a:lnTo>
                  <a:lnTo>
                    <a:pt x="15" y="3"/>
                  </a:lnTo>
                  <a:lnTo>
                    <a:pt x="15" y="3"/>
                  </a:lnTo>
                  <a:lnTo>
                    <a:pt x="16" y="2"/>
                  </a:lnTo>
                  <a:lnTo>
                    <a:pt x="16" y="1"/>
                  </a:lnTo>
                  <a:lnTo>
                    <a:pt x="17" y="1"/>
                  </a:lnTo>
                  <a:lnTo>
                    <a:pt x="17" y="0"/>
                  </a:lnTo>
                  <a:lnTo>
                    <a:pt x="16" y="1"/>
                  </a:lnTo>
                  <a:lnTo>
                    <a:pt x="15" y="1"/>
                  </a:lnTo>
                  <a:lnTo>
                    <a:pt x="15" y="1"/>
                  </a:lnTo>
                  <a:lnTo>
                    <a:pt x="14" y="2"/>
                  </a:lnTo>
                  <a:lnTo>
                    <a:pt x="14" y="3"/>
                  </a:lnTo>
                  <a:lnTo>
                    <a:pt x="13" y="3"/>
                  </a:lnTo>
                  <a:lnTo>
                    <a:pt x="13" y="4"/>
                  </a:lnTo>
                  <a:lnTo>
                    <a:pt x="12" y="4"/>
                  </a:lnTo>
                  <a:lnTo>
                    <a:pt x="11" y="5"/>
                  </a:lnTo>
                  <a:lnTo>
                    <a:pt x="10" y="6"/>
                  </a:lnTo>
                  <a:lnTo>
                    <a:pt x="10" y="7"/>
                  </a:lnTo>
                  <a:lnTo>
                    <a:pt x="9" y="7"/>
                  </a:lnTo>
                  <a:lnTo>
                    <a:pt x="9" y="8"/>
                  </a:lnTo>
                  <a:lnTo>
                    <a:pt x="8" y="8"/>
                  </a:lnTo>
                  <a:lnTo>
                    <a:pt x="8" y="9"/>
                  </a:lnTo>
                  <a:lnTo>
                    <a:pt x="7" y="9"/>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6" name="Freeform 80"/>
            <p:cNvSpPr>
              <a:spLocks/>
            </p:cNvSpPr>
            <p:nvPr/>
          </p:nvSpPr>
          <p:spPr bwMode="auto">
            <a:xfrm>
              <a:off x="3224" y="2128"/>
              <a:ext cx="18" cy="19"/>
            </a:xfrm>
            <a:custGeom>
              <a:avLst/>
              <a:gdLst>
                <a:gd name="T0" fmla="*/ 15 w 18"/>
                <a:gd name="T1" fmla="*/ 3 h 19"/>
                <a:gd name="T2" fmla="*/ 16 w 18"/>
                <a:gd name="T3" fmla="*/ 2 h 19"/>
                <a:gd name="T4" fmla="*/ 17 w 18"/>
                <a:gd name="T5" fmla="*/ 2 h 19"/>
                <a:gd name="T6" fmla="*/ 17 w 18"/>
                <a:gd name="T7" fmla="*/ 1 h 19"/>
                <a:gd name="T8" fmla="*/ 17 w 18"/>
                <a:gd name="T9" fmla="*/ 0 h 19"/>
                <a:gd name="T10" fmla="*/ 16 w 18"/>
                <a:gd name="T11" fmla="*/ 0 h 19"/>
                <a:gd name="T12" fmla="*/ 15 w 18"/>
                <a:gd name="T13" fmla="*/ 1 h 19"/>
                <a:gd name="T14" fmla="*/ 15 w 18"/>
                <a:gd name="T15" fmla="*/ 0 h 19"/>
                <a:gd name="T16" fmla="*/ 14 w 18"/>
                <a:gd name="T17" fmla="*/ 1 h 19"/>
                <a:gd name="T18" fmla="*/ 14 w 18"/>
                <a:gd name="T19" fmla="*/ 3 h 19"/>
                <a:gd name="T20" fmla="*/ 12 w 18"/>
                <a:gd name="T21" fmla="*/ 3 h 19"/>
                <a:gd name="T22" fmla="*/ 11 w 18"/>
                <a:gd name="T23" fmla="*/ 5 h 19"/>
                <a:gd name="T24" fmla="*/ 11 w 18"/>
                <a:gd name="T25" fmla="*/ 6 h 19"/>
                <a:gd name="T26" fmla="*/ 9 w 18"/>
                <a:gd name="T27" fmla="*/ 7 h 19"/>
                <a:gd name="T28" fmla="*/ 8 w 18"/>
                <a:gd name="T29" fmla="*/ 8 h 19"/>
                <a:gd name="T30" fmla="*/ 8 w 18"/>
                <a:gd name="T31" fmla="*/ 8 h 19"/>
                <a:gd name="T32" fmla="*/ 6 w 18"/>
                <a:gd name="T33" fmla="*/ 10 h 19"/>
                <a:gd name="T34" fmla="*/ 5 w 18"/>
                <a:gd name="T35" fmla="*/ 11 h 19"/>
                <a:gd name="T36" fmla="*/ 5 w 18"/>
                <a:gd name="T37" fmla="*/ 12 h 19"/>
                <a:gd name="T38" fmla="*/ 4 w 18"/>
                <a:gd name="T39" fmla="*/ 13 h 19"/>
                <a:gd name="T40" fmla="*/ 3 w 18"/>
                <a:gd name="T41" fmla="*/ 14 h 19"/>
                <a:gd name="T42" fmla="*/ 2 w 18"/>
                <a:gd name="T43" fmla="*/ 15 h 19"/>
                <a:gd name="T44" fmla="*/ 1 w 18"/>
                <a:gd name="T45" fmla="*/ 17 h 19"/>
                <a:gd name="T46" fmla="*/ 1 w 18"/>
                <a:gd name="T47" fmla="*/ 17 h 19"/>
                <a:gd name="T48" fmla="*/ 1 w 18"/>
                <a:gd name="T49" fmla="*/ 17 h 19"/>
                <a:gd name="T50" fmla="*/ 2 w 18"/>
                <a:gd name="T51" fmla="*/ 17 h 19"/>
                <a:gd name="T52" fmla="*/ 3 w 18"/>
                <a:gd name="T53" fmla="*/ 16 h 19"/>
                <a:gd name="T54" fmla="*/ 3 w 18"/>
                <a:gd name="T55" fmla="*/ 15 h 19"/>
                <a:gd name="T56" fmla="*/ 4 w 18"/>
                <a:gd name="T57" fmla="*/ 14 h 19"/>
                <a:gd name="T58" fmla="*/ 5 w 18"/>
                <a:gd name="T59" fmla="*/ 13 h 19"/>
                <a:gd name="T60" fmla="*/ 6 w 18"/>
                <a:gd name="T61" fmla="*/ 12 h 19"/>
                <a:gd name="T62" fmla="*/ 6 w 18"/>
                <a:gd name="T63" fmla="*/ 11 h 19"/>
                <a:gd name="T64" fmla="*/ 7 w 18"/>
                <a:gd name="T65" fmla="*/ 11 h 19"/>
                <a:gd name="T66" fmla="*/ 9 w 18"/>
                <a:gd name="T67" fmla="*/ 9 h 19"/>
                <a:gd name="T68" fmla="*/ 10 w 18"/>
                <a:gd name="T69" fmla="*/ 8 h 19"/>
                <a:gd name="T70" fmla="*/ 11 w 18"/>
                <a:gd name="T71" fmla="*/ 7 h 19"/>
                <a:gd name="T72" fmla="*/ 12 w 18"/>
                <a:gd name="T73" fmla="*/ 7 h 19"/>
                <a:gd name="T74" fmla="*/ 12 w 18"/>
                <a:gd name="T75" fmla="*/ 6 h 19"/>
                <a:gd name="T76" fmla="*/ 13 w 18"/>
                <a:gd name="T77" fmla="*/ 5 h 19"/>
                <a:gd name="T78" fmla="*/ 14 w 18"/>
                <a:gd name="T7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9">
                  <a:moveTo>
                    <a:pt x="15" y="4"/>
                  </a:moveTo>
                  <a:lnTo>
                    <a:pt x="15" y="3"/>
                  </a:lnTo>
                  <a:lnTo>
                    <a:pt x="15" y="2"/>
                  </a:lnTo>
                  <a:lnTo>
                    <a:pt x="16" y="2"/>
                  </a:lnTo>
                  <a:lnTo>
                    <a:pt x="17" y="2"/>
                  </a:lnTo>
                  <a:lnTo>
                    <a:pt x="17" y="2"/>
                  </a:lnTo>
                  <a:lnTo>
                    <a:pt x="17" y="1"/>
                  </a:lnTo>
                  <a:lnTo>
                    <a:pt x="17" y="1"/>
                  </a:lnTo>
                  <a:lnTo>
                    <a:pt x="17" y="1"/>
                  </a:lnTo>
                  <a:lnTo>
                    <a:pt x="17" y="0"/>
                  </a:lnTo>
                  <a:lnTo>
                    <a:pt x="17" y="0"/>
                  </a:lnTo>
                  <a:lnTo>
                    <a:pt x="16" y="0"/>
                  </a:lnTo>
                  <a:lnTo>
                    <a:pt x="16" y="1"/>
                  </a:lnTo>
                  <a:lnTo>
                    <a:pt x="15" y="1"/>
                  </a:lnTo>
                  <a:lnTo>
                    <a:pt x="15" y="1"/>
                  </a:lnTo>
                  <a:lnTo>
                    <a:pt x="15" y="0"/>
                  </a:lnTo>
                  <a:lnTo>
                    <a:pt x="15" y="0"/>
                  </a:lnTo>
                  <a:lnTo>
                    <a:pt x="14" y="1"/>
                  </a:lnTo>
                  <a:lnTo>
                    <a:pt x="14" y="2"/>
                  </a:lnTo>
                  <a:lnTo>
                    <a:pt x="14" y="3"/>
                  </a:lnTo>
                  <a:lnTo>
                    <a:pt x="13" y="3"/>
                  </a:lnTo>
                  <a:lnTo>
                    <a:pt x="12" y="3"/>
                  </a:lnTo>
                  <a:lnTo>
                    <a:pt x="12" y="5"/>
                  </a:lnTo>
                  <a:lnTo>
                    <a:pt x="11" y="5"/>
                  </a:lnTo>
                  <a:lnTo>
                    <a:pt x="11" y="6"/>
                  </a:lnTo>
                  <a:lnTo>
                    <a:pt x="11" y="6"/>
                  </a:lnTo>
                  <a:lnTo>
                    <a:pt x="10" y="6"/>
                  </a:lnTo>
                  <a:lnTo>
                    <a:pt x="9" y="7"/>
                  </a:lnTo>
                  <a:lnTo>
                    <a:pt x="9" y="8"/>
                  </a:lnTo>
                  <a:lnTo>
                    <a:pt x="8" y="8"/>
                  </a:lnTo>
                  <a:lnTo>
                    <a:pt x="8" y="9"/>
                  </a:lnTo>
                  <a:lnTo>
                    <a:pt x="8" y="8"/>
                  </a:lnTo>
                  <a:lnTo>
                    <a:pt x="7" y="9"/>
                  </a:lnTo>
                  <a:lnTo>
                    <a:pt x="6" y="10"/>
                  </a:lnTo>
                  <a:lnTo>
                    <a:pt x="6" y="10"/>
                  </a:lnTo>
                  <a:lnTo>
                    <a:pt x="5" y="11"/>
                  </a:lnTo>
                  <a:lnTo>
                    <a:pt x="5" y="11"/>
                  </a:lnTo>
                  <a:lnTo>
                    <a:pt x="5" y="12"/>
                  </a:lnTo>
                  <a:lnTo>
                    <a:pt x="4" y="12"/>
                  </a:lnTo>
                  <a:lnTo>
                    <a:pt x="4" y="13"/>
                  </a:lnTo>
                  <a:lnTo>
                    <a:pt x="3" y="14"/>
                  </a:lnTo>
                  <a:lnTo>
                    <a:pt x="3" y="14"/>
                  </a:lnTo>
                  <a:lnTo>
                    <a:pt x="3" y="15"/>
                  </a:lnTo>
                  <a:lnTo>
                    <a:pt x="2" y="15"/>
                  </a:lnTo>
                  <a:lnTo>
                    <a:pt x="2" y="16"/>
                  </a:lnTo>
                  <a:lnTo>
                    <a:pt x="1" y="17"/>
                  </a:lnTo>
                  <a:lnTo>
                    <a:pt x="1" y="17"/>
                  </a:lnTo>
                  <a:lnTo>
                    <a:pt x="1" y="17"/>
                  </a:lnTo>
                  <a:lnTo>
                    <a:pt x="0" y="18"/>
                  </a:lnTo>
                  <a:lnTo>
                    <a:pt x="1" y="17"/>
                  </a:lnTo>
                  <a:lnTo>
                    <a:pt x="1" y="17"/>
                  </a:lnTo>
                  <a:lnTo>
                    <a:pt x="2" y="17"/>
                  </a:lnTo>
                  <a:lnTo>
                    <a:pt x="2" y="17"/>
                  </a:lnTo>
                  <a:lnTo>
                    <a:pt x="3" y="16"/>
                  </a:lnTo>
                  <a:lnTo>
                    <a:pt x="3" y="15"/>
                  </a:lnTo>
                  <a:lnTo>
                    <a:pt x="3" y="15"/>
                  </a:lnTo>
                  <a:lnTo>
                    <a:pt x="4" y="14"/>
                  </a:lnTo>
                  <a:lnTo>
                    <a:pt x="4" y="14"/>
                  </a:lnTo>
                  <a:lnTo>
                    <a:pt x="5" y="14"/>
                  </a:lnTo>
                  <a:lnTo>
                    <a:pt x="5" y="13"/>
                  </a:lnTo>
                  <a:lnTo>
                    <a:pt x="6" y="12"/>
                  </a:lnTo>
                  <a:lnTo>
                    <a:pt x="6" y="12"/>
                  </a:lnTo>
                  <a:lnTo>
                    <a:pt x="6" y="12"/>
                  </a:lnTo>
                  <a:lnTo>
                    <a:pt x="6" y="11"/>
                  </a:lnTo>
                  <a:lnTo>
                    <a:pt x="7" y="11"/>
                  </a:lnTo>
                  <a:lnTo>
                    <a:pt x="7" y="11"/>
                  </a:lnTo>
                  <a:lnTo>
                    <a:pt x="8" y="10"/>
                  </a:lnTo>
                  <a:lnTo>
                    <a:pt x="9" y="9"/>
                  </a:lnTo>
                  <a:lnTo>
                    <a:pt x="9" y="9"/>
                  </a:lnTo>
                  <a:lnTo>
                    <a:pt x="10" y="8"/>
                  </a:lnTo>
                  <a:lnTo>
                    <a:pt x="10" y="8"/>
                  </a:lnTo>
                  <a:lnTo>
                    <a:pt x="11" y="7"/>
                  </a:lnTo>
                  <a:lnTo>
                    <a:pt x="11" y="7"/>
                  </a:lnTo>
                  <a:lnTo>
                    <a:pt x="12" y="7"/>
                  </a:lnTo>
                  <a:lnTo>
                    <a:pt x="12" y="6"/>
                  </a:lnTo>
                  <a:lnTo>
                    <a:pt x="12" y="6"/>
                  </a:lnTo>
                  <a:lnTo>
                    <a:pt x="12" y="6"/>
                  </a:lnTo>
                  <a:lnTo>
                    <a:pt x="13" y="5"/>
                  </a:lnTo>
                  <a:lnTo>
                    <a:pt x="14" y="4"/>
                  </a:lnTo>
                  <a:lnTo>
                    <a:pt x="14" y="4"/>
                  </a:lnTo>
                  <a:lnTo>
                    <a:pt x="15" y="4"/>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7" name="Freeform 81"/>
            <p:cNvSpPr>
              <a:spLocks/>
            </p:cNvSpPr>
            <p:nvPr/>
          </p:nvSpPr>
          <p:spPr bwMode="auto">
            <a:xfrm>
              <a:off x="3223" y="2126"/>
              <a:ext cx="17" cy="19"/>
            </a:xfrm>
            <a:custGeom>
              <a:avLst/>
              <a:gdLst>
                <a:gd name="T0" fmla="*/ 11 w 17"/>
                <a:gd name="T1" fmla="*/ 8 h 19"/>
                <a:gd name="T2" fmla="*/ 12 w 17"/>
                <a:gd name="T3" fmla="*/ 7 h 19"/>
                <a:gd name="T4" fmla="*/ 12 w 17"/>
                <a:gd name="T5" fmla="*/ 6 h 19"/>
                <a:gd name="T6" fmla="*/ 13 w 17"/>
                <a:gd name="T7" fmla="*/ 5 h 19"/>
                <a:gd name="T8" fmla="*/ 14 w 17"/>
                <a:gd name="T9" fmla="*/ 5 h 19"/>
                <a:gd name="T10" fmla="*/ 15 w 17"/>
                <a:gd name="T11" fmla="*/ 3 h 19"/>
                <a:gd name="T12" fmla="*/ 16 w 17"/>
                <a:gd name="T13" fmla="*/ 2 h 19"/>
                <a:gd name="T14" fmla="*/ 16 w 17"/>
                <a:gd name="T15" fmla="*/ 1 h 19"/>
                <a:gd name="T16" fmla="*/ 15 w 17"/>
                <a:gd name="T17" fmla="*/ 1 h 19"/>
                <a:gd name="T18" fmla="*/ 15 w 17"/>
                <a:gd name="T19" fmla="*/ 0 h 19"/>
                <a:gd name="T20" fmla="*/ 15 w 17"/>
                <a:gd name="T21" fmla="*/ 0 h 19"/>
                <a:gd name="T22" fmla="*/ 14 w 17"/>
                <a:gd name="T23" fmla="*/ 0 h 19"/>
                <a:gd name="T24" fmla="*/ 13 w 17"/>
                <a:gd name="T25" fmla="*/ 1 h 19"/>
                <a:gd name="T26" fmla="*/ 12 w 17"/>
                <a:gd name="T27" fmla="*/ 2 h 19"/>
                <a:gd name="T28" fmla="*/ 11 w 17"/>
                <a:gd name="T29" fmla="*/ 4 h 19"/>
                <a:gd name="T30" fmla="*/ 10 w 17"/>
                <a:gd name="T31" fmla="*/ 5 h 19"/>
                <a:gd name="T32" fmla="*/ 10 w 17"/>
                <a:gd name="T33" fmla="*/ 6 h 19"/>
                <a:gd name="T34" fmla="*/ 9 w 17"/>
                <a:gd name="T35" fmla="*/ 7 h 19"/>
                <a:gd name="T36" fmla="*/ 8 w 17"/>
                <a:gd name="T37" fmla="*/ 8 h 19"/>
                <a:gd name="T38" fmla="*/ 7 w 17"/>
                <a:gd name="T39" fmla="*/ 9 h 19"/>
                <a:gd name="T40" fmla="*/ 6 w 17"/>
                <a:gd name="T41" fmla="*/ 10 h 19"/>
                <a:gd name="T42" fmla="*/ 6 w 17"/>
                <a:gd name="T43" fmla="*/ 10 h 19"/>
                <a:gd name="T44" fmla="*/ 5 w 17"/>
                <a:gd name="T45" fmla="*/ 12 h 19"/>
                <a:gd name="T46" fmla="*/ 4 w 17"/>
                <a:gd name="T47" fmla="*/ 12 h 19"/>
                <a:gd name="T48" fmla="*/ 3 w 17"/>
                <a:gd name="T49" fmla="*/ 14 h 19"/>
                <a:gd name="T50" fmla="*/ 2 w 17"/>
                <a:gd name="T51" fmla="*/ 15 h 19"/>
                <a:gd name="T52" fmla="*/ 1 w 17"/>
                <a:gd name="T53" fmla="*/ 16 h 19"/>
                <a:gd name="T54" fmla="*/ 1 w 17"/>
                <a:gd name="T55" fmla="*/ 17 h 19"/>
                <a:gd name="T56" fmla="*/ 0 w 17"/>
                <a:gd name="T57" fmla="*/ 17 h 19"/>
                <a:gd name="T58" fmla="*/ 0 w 17"/>
                <a:gd name="T59" fmla="*/ 18 h 19"/>
                <a:gd name="T60" fmla="*/ 1 w 17"/>
                <a:gd name="T61" fmla="*/ 18 h 19"/>
                <a:gd name="T62" fmla="*/ 1 w 17"/>
                <a:gd name="T63" fmla="*/ 18 h 19"/>
                <a:gd name="T64" fmla="*/ 2 w 17"/>
                <a:gd name="T65" fmla="*/ 17 h 19"/>
                <a:gd name="T66" fmla="*/ 4 w 17"/>
                <a:gd name="T67" fmla="*/ 16 h 19"/>
                <a:gd name="T68" fmla="*/ 4 w 17"/>
                <a:gd name="T69" fmla="*/ 15 h 19"/>
                <a:gd name="T70" fmla="*/ 6 w 17"/>
                <a:gd name="T71" fmla="*/ 13 h 19"/>
                <a:gd name="T72" fmla="*/ 7 w 17"/>
                <a:gd name="T73" fmla="*/ 12 h 19"/>
                <a:gd name="T74" fmla="*/ 8 w 17"/>
                <a:gd name="T75" fmla="*/ 11 h 19"/>
                <a:gd name="T76" fmla="*/ 9 w 17"/>
                <a:gd name="T77" fmla="*/ 10 h 19"/>
                <a:gd name="T78" fmla="*/ 10 w 17"/>
                <a:gd name="T7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19">
                  <a:moveTo>
                    <a:pt x="11" y="8"/>
                  </a:moveTo>
                  <a:lnTo>
                    <a:pt x="11" y="8"/>
                  </a:lnTo>
                  <a:lnTo>
                    <a:pt x="11" y="7"/>
                  </a:lnTo>
                  <a:lnTo>
                    <a:pt x="12" y="7"/>
                  </a:lnTo>
                  <a:lnTo>
                    <a:pt x="12" y="6"/>
                  </a:lnTo>
                  <a:lnTo>
                    <a:pt x="12" y="6"/>
                  </a:lnTo>
                  <a:lnTo>
                    <a:pt x="13" y="6"/>
                  </a:lnTo>
                  <a:lnTo>
                    <a:pt x="13" y="5"/>
                  </a:lnTo>
                  <a:lnTo>
                    <a:pt x="13" y="5"/>
                  </a:lnTo>
                  <a:lnTo>
                    <a:pt x="14" y="5"/>
                  </a:lnTo>
                  <a:lnTo>
                    <a:pt x="14" y="4"/>
                  </a:lnTo>
                  <a:lnTo>
                    <a:pt x="15" y="3"/>
                  </a:lnTo>
                  <a:lnTo>
                    <a:pt x="15" y="3"/>
                  </a:lnTo>
                  <a:lnTo>
                    <a:pt x="16" y="2"/>
                  </a:lnTo>
                  <a:lnTo>
                    <a:pt x="16" y="2"/>
                  </a:lnTo>
                  <a:lnTo>
                    <a:pt x="16" y="1"/>
                  </a:lnTo>
                  <a:lnTo>
                    <a:pt x="16" y="1"/>
                  </a:lnTo>
                  <a:lnTo>
                    <a:pt x="15" y="1"/>
                  </a:lnTo>
                  <a:lnTo>
                    <a:pt x="15" y="1"/>
                  </a:lnTo>
                  <a:lnTo>
                    <a:pt x="15" y="0"/>
                  </a:lnTo>
                  <a:lnTo>
                    <a:pt x="15" y="0"/>
                  </a:lnTo>
                  <a:lnTo>
                    <a:pt x="15" y="0"/>
                  </a:lnTo>
                  <a:lnTo>
                    <a:pt x="14" y="0"/>
                  </a:lnTo>
                  <a:lnTo>
                    <a:pt x="14" y="0"/>
                  </a:lnTo>
                  <a:lnTo>
                    <a:pt x="14" y="0"/>
                  </a:lnTo>
                  <a:lnTo>
                    <a:pt x="13" y="1"/>
                  </a:lnTo>
                  <a:lnTo>
                    <a:pt x="13" y="2"/>
                  </a:lnTo>
                  <a:lnTo>
                    <a:pt x="12" y="2"/>
                  </a:lnTo>
                  <a:lnTo>
                    <a:pt x="12" y="3"/>
                  </a:lnTo>
                  <a:lnTo>
                    <a:pt x="11" y="4"/>
                  </a:lnTo>
                  <a:lnTo>
                    <a:pt x="11" y="5"/>
                  </a:lnTo>
                  <a:lnTo>
                    <a:pt x="10" y="5"/>
                  </a:lnTo>
                  <a:lnTo>
                    <a:pt x="10" y="5"/>
                  </a:lnTo>
                  <a:lnTo>
                    <a:pt x="10" y="6"/>
                  </a:lnTo>
                  <a:lnTo>
                    <a:pt x="9" y="6"/>
                  </a:lnTo>
                  <a:lnTo>
                    <a:pt x="9" y="7"/>
                  </a:lnTo>
                  <a:lnTo>
                    <a:pt x="8" y="7"/>
                  </a:lnTo>
                  <a:lnTo>
                    <a:pt x="8" y="8"/>
                  </a:lnTo>
                  <a:lnTo>
                    <a:pt x="8" y="8"/>
                  </a:lnTo>
                  <a:lnTo>
                    <a:pt x="7" y="9"/>
                  </a:lnTo>
                  <a:lnTo>
                    <a:pt x="7" y="9"/>
                  </a:lnTo>
                  <a:lnTo>
                    <a:pt x="6" y="10"/>
                  </a:lnTo>
                  <a:lnTo>
                    <a:pt x="5" y="10"/>
                  </a:lnTo>
                  <a:lnTo>
                    <a:pt x="6" y="10"/>
                  </a:lnTo>
                  <a:lnTo>
                    <a:pt x="5" y="11"/>
                  </a:lnTo>
                  <a:lnTo>
                    <a:pt x="5" y="12"/>
                  </a:lnTo>
                  <a:lnTo>
                    <a:pt x="4" y="12"/>
                  </a:lnTo>
                  <a:lnTo>
                    <a:pt x="4" y="12"/>
                  </a:lnTo>
                  <a:lnTo>
                    <a:pt x="3" y="13"/>
                  </a:lnTo>
                  <a:lnTo>
                    <a:pt x="3" y="14"/>
                  </a:lnTo>
                  <a:lnTo>
                    <a:pt x="3" y="14"/>
                  </a:lnTo>
                  <a:lnTo>
                    <a:pt x="2" y="15"/>
                  </a:lnTo>
                  <a:lnTo>
                    <a:pt x="2" y="16"/>
                  </a:lnTo>
                  <a:lnTo>
                    <a:pt x="1" y="16"/>
                  </a:lnTo>
                  <a:lnTo>
                    <a:pt x="1" y="16"/>
                  </a:lnTo>
                  <a:lnTo>
                    <a:pt x="1" y="17"/>
                  </a:lnTo>
                  <a:lnTo>
                    <a:pt x="0" y="17"/>
                  </a:lnTo>
                  <a:lnTo>
                    <a:pt x="0" y="17"/>
                  </a:lnTo>
                  <a:lnTo>
                    <a:pt x="0" y="18"/>
                  </a:lnTo>
                  <a:lnTo>
                    <a:pt x="0" y="18"/>
                  </a:lnTo>
                  <a:lnTo>
                    <a:pt x="0" y="17"/>
                  </a:lnTo>
                  <a:lnTo>
                    <a:pt x="1" y="18"/>
                  </a:lnTo>
                  <a:lnTo>
                    <a:pt x="1" y="18"/>
                  </a:lnTo>
                  <a:lnTo>
                    <a:pt x="1" y="18"/>
                  </a:lnTo>
                  <a:lnTo>
                    <a:pt x="2" y="18"/>
                  </a:lnTo>
                  <a:lnTo>
                    <a:pt x="2" y="17"/>
                  </a:lnTo>
                  <a:lnTo>
                    <a:pt x="3" y="17"/>
                  </a:lnTo>
                  <a:lnTo>
                    <a:pt x="4" y="16"/>
                  </a:lnTo>
                  <a:lnTo>
                    <a:pt x="4" y="15"/>
                  </a:lnTo>
                  <a:lnTo>
                    <a:pt x="4" y="15"/>
                  </a:lnTo>
                  <a:lnTo>
                    <a:pt x="5" y="14"/>
                  </a:lnTo>
                  <a:lnTo>
                    <a:pt x="6" y="13"/>
                  </a:lnTo>
                  <a:lnTo>
                    <a:pt x="7" y="13"/>
                  </a:lnTo>
                  <a:lnTo>
                    <a:pt x="7" y="12"/>
                  </a:lnTo>
                  <a:lnTo>
                    <a:pt x="7" y="12"/>
                  </a:lnTo>
                  <a:lnTo>
                    <a:pt x="8" y="11"/>
                  </a:lnTo>
                  <a:lnTo>
                    <a:pt x="8" y="11"/>
                  </a:lnTo>
                  <a:lnTo>
                    <a:pt x="9" y="10"/>
                  </a:lnTo>
                  <a:lnTo>
                    <a:pt x="9" y="9"/>
                  </a:lnTo>
                  <a:lnTo>
                    <a:pt x="10" y="9"/>
                  </a:lnTo>
                  <a:lnTo>
                    <a:pt x="11" y="8"/>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8" name="Freeform 82"/>
            <p:cNvSpPr>
              <a:spLocks/>
            </p:cNvSpPr>
            <p:nvPr/>
          </p:nvSpPr>
          <p:spPr bwMode="auto">
            <a:xfrm>
              <a:off x="3219" y="2126"/>
              <a:ext cx="17" cy="18"/>
            </a:xfrm>
            <a:custGeom>
              <a:avLst/>
              <a:gdLst>
                <a:gd name="T0" fmla="*/ 6 w 17"/>
                <a:gd name="T1" fmla="*/ 9 h 18"/>
                <a:gd name="T2" fmla="*/ 5 w 17"/>
                <a:gd name="T3" fmla="*/ 11 h 18"/>
                <a:gd name="T4" fmla="*/ 5 w 17"/>
                <a:gd name="T5" fmla="*/ 12 h 18"/>
                <a:gd name="T6" fmla="*/ 4 w 17"/>
                <a:gd name="T7" fmla="*/ 13 h 18"/>
                <a:gd name="T8" fmla="*/ 3 w 17"/>
                <a:gd name="T9" fmla="*/ 14 h 18"/>
                <a:gd name="T10" fmla="*/ 2 w 17"/>
                <a:gd name="T11" fmla="*/ 14 h 18"/>
                <a:gd name="T12" fmla="*/ 1 w 17"/>
                <a:gd name="T13" fmla="*/ 16 h 18"/>
                <a:gd name="T14" fmla="*/ 1 w 17"/>
                <a:gd name="T15" fmla="*/ 17 h 18"/>
                <a:gd name="T16" fmla="*/ 0 w 17"/>
                <a:gd name="T17" fmla="*/ 17 h 18"/>
                <a:gd name="T18" fmla="*/ 1 w 17"/>
                <a:gd name="T19" fmla="*/ 17 h 18"/>
                <a:gd name="T20" fmla="*/ 1 w 17"/>
                <a:gd name="T21" fmla="*/ 17 h 18"/>
                <a:gd name="T22" fmla="*/ 2 w 17"/>
                <a:gd name="T23" fmla="*/ 17 h 18"/>
                <a:gd name="T24" fmla="*/ 3 w 17"/>
                <a:gd name="T25" fmla="*/ 17 h 18"/>
                <a:gd name="T26" fmla="*/ 3 w 17"/>
                <a:gd name="T27" fmla="*/ 15 h 18"/>
                <a:gd name="T28" fmla="*/ 4 w 17"/>
                <a:gd name="T29" fmla="*/ 14 h 18"/>
                <a:gd name="T30" fmla="*/ 5 w 17"/>
                <a:gd name="T31" fmla="*/ 13 h 18"/>
                <a:gd name="T32" fmla="*/ 6 w 17"/>
                <a:gd name="T33" fmla="*/ 12 h 18"/>
                <a:gd name="T34" fmla="*/ 7 w 17"/>
                <a:gd name="T35" fmla="*/ 11 h 18"/>
                <a:gd name="T36" fmla="*/ 8 w 17"/>
                <a:gd name="T37" fmla="*/ 10 h 18"/>
                <a:gd name="T38" fmla="*/ 9 w 17"/>
                <a:gd name="T39" fmla="*/ 9 h 18"/>
                <a:gd name="T40" fmla="*/ 10 w 17"/>
                <a:gd name="T41" fmla="*/ 8 h 18"/>
                <a:gd name="T42" fmla="*/ 11 w 17"/>
                <a:gd name="T43" fmla="*/ 7 h 18"/>
                <a:gd name="T44" fmla="*/ 12 w 17"/>
                <a:gd name="T45" fmla="*/ 6 h 18"/>
                <a:gd name="T46" fmla="*/ 13 w 17"/>
                <a:gd name="T47" fmla="*/ 4 h 18"/>
                <a:gd name="T48" fmla="*/ 13 w 17"/>
                <a:gd name="T49" fmla="*/ 4 h 18"/>
                <a:gd name="T50" fmla="*/ 14 w 17"/>
                <a:gd name="T51" fmla="*/ 3 h 18"/>
                <a:gd name="T52" fmla="*/ 15 w 17"/>
                <a:gd name="T53" fmla="*/ 1 h 18"/>
                <a:gd name="T54" fmla="*/ 16 w 17"/>
                <a:gd name="T55" fmla="*/ 1 h 18"/>
                <a:gd name="T56" fmla="*/ 16 w 17"/>
                <a:gd name="T57" fmla="*/ 1 h 18"/>
                <a:gd name="T58" fmla="*/ 15 w 17"/>
                <a:gd name="T59" fmla="*/ 2 h 18"/>
                <a:gd name="T60" fmla="*/ 13 w 17"/>
                <a:gd name="T61" fmla="*/ 3 h 18"/>
                <a:gd name="T62" fmla="*/ 12 w 17"/>
                <a:gd name="T63" fmla="*/ 4 h 18"/>
                <a:gd name="T64" fmla="*/ 11 w 17"/>
                <a:gd name="T65" fmla="*/ 5 h 18"/>
                <a:gd name="T66" fmla="*/ 9 w 17"/>
                <a:gd name="T67" fmla="*/ 7 h 18"/>
                <a:gd name="T68" fmla="*/ 8 w 17"/>
                <a:gd name="T69" fmla="*/ 8 h 18"/>
                <a:gd name="T70" fmla="*/ 8 w 17"/>
                <a:gd name="T7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18">
                  <a:moveTo>
                    <a:pt x="7" y="9"/>
                  </a:moveTo>
                  <a:lnTo>
                    <a:pt x="6" y="9"/>
                  </a:lnTo>
                  <a:lnTo>
                    <a:pt x="6" y="10"/>
                  </a:lnTo>
                  <a:lnTo>
                    <a:pt x="5" y="11"/>
                  </a:lnTo>
                  <a:lnTo>
                    <a:pt x="5" y="11"/>
                  </a:lnTo>
                  <a:lnTo>
                    <a:pt x="5" y="12"/>
                  </a:lnTo>
                  <a:lnTo>
                    <a:pt x="5" y="13"/>
                  </a:lnTo>
                  <a:lnTo>
                    <a:pt x="4" y="13"/>
                  </a:lnTo>
                  <a:lnTo>
                    <a:pt x="4" y="13"/>
                  </a:lnTo>
                  <a:lnTo>
                    <a:pt x="3" y="14"/>
                  </a:lnTo>
                  <a:lnTo>
                    <a:pt x="3" y="14"/>
                  </a:lnTo>
                  <a:lnTo>
                    <a:pt x="2" y="14"/>
                  </a:lnTo>
                  <a:lnTo>
                    <a:pt x="2" y="15"/>
                  </a:lnTo>
                  <a:lnTo>
                    <a:pt x="1" y="16"/>
                  </a:lnTo>
                  <a:lnTo>
                    <a:pt x="1" y="16"/>
                  </a:lnTo>
                  <a:lnTo>
                    <a:pt x="1" y="17"/>
                  </a:lnTo>
                  <a:lnTo>
                    <a:pt x="0" y="17"/>
                  </a:lnTo>
                  <a:lnTo>
                    <a:pt x="0" y="17"/>
                  </a:lnTo>
                  <a:lnTo>
                    <a:pt x="1" y="17"/>
                  </a:lnTo>
                  <a:lnTo>
                    <a:pt x="1" y="17"/>
                  </a:lnTo>
                  <a:lnTo>
                    <a:pt x="1" y="17"/>
                  </a:lnTo>
                  <a:lnTo>
                    <a:pt x="1" y="17"/>
                  </a:lnTo>
                  <a:lnTo>
                    <a:pt x="2" y="17"/>
                  </a:lnTo>
                  <a:lnTo>
                    <a:pt x="2" y="17"/>
                  </a:lnTo>
                  <a:lnTo>
                    <a:pt x="2" y="17"/>
                  </a:lnTo>
                  <a:lnTo>
                    <a:pt x="3" y="17"/>
                  </a:lnTo>
                  <a:lnTo>
                    <a:pt x="3" y="16"/>
                  </a:lnTo>
                  <a:lnTo>
                    <a:pt x="3" y="15"/>
                  </a:lnTo>
                  <a:lnTo>
                    <a:pt x="4" y="15"/>
                  </a:lnTo>
                  <a:lnTo>
                    <a:pt x="4" y="14"/>
                  </a:lnTo>
                  <a:lnTo>
                    <a:pt x="4" y="14"/>
                  </a:lnTo>
                  <a:lnTo>
                    <a:pt x="5" y="13"/>
                  </a:lnTo>
                  <a:lnTo>
                    <a:pt x="5" y="13"/>
                  </a:lnTo>
                  <a:lnTo>
                    <a:pt x="6" y="12"/>
                  </a:lnTo>
                  <a:lnTo>
                    <a:pt x="7" y="11"/>
                  </a:lnTo>
                  <a:lnTo>
                    <a:pt x="7" y="11"/>
                  </a:lnTo>
                  <a:lnTo>
                    <a:pt x="8" y="10"/>
                  </a:lnTo>
                  <a:lnTo>
                    <a:pt x="8" y="10"/>
                  </a:lnTo>
                  <a:lnTo>
                    <a:pt x="9" y="9"/>
                  </a:lnTo>
                  <a:lnTo>
                    <a:pt x="9" y="9"/>
                  </a:lnTo>
                  <a:lnTo>
                    <a:pt x="10" y="9"/>
                  </a:lnTo>
                  <a:lnTo>
                    <a:pt x="10" y="8"/>
                  </a:lnTo>
                  <a:lnTo>
                    <a:pt x="11" y="7"/>
                  </a:lnTo>
                  <a:lnTo>
                    <a:pt x="11" y="7"/>
                  </a:lnTo>
                  <a:lnTo>
                    <a:pt x="11" y="6"/>
                  </a:lnTo>
                  <a:lnTo>
                    <a:pt x="12" y="6"/>
                  </a:lnTo>
                  <a:lnTo>
                    <a:pt x="12" y="5"/>
                  </a:lnTo>
                  <a:lnTo>
                    <a:pt x="13" y="4"/>
                  </a:lnTo>
                  <a:lnTo>
                    <a:pt x="13" y="4"/>
                  </a:lnTo>
                  <a:lnTo>
                    <a:pt x="13" y="4"/>
                  </a:lnTo>
                  <a:lnTo>
                    <a:pt x="14" y="3"/>
                  </a:lnTo>
                  <a:lnTo>
                    <a:pt x="14" y="3"/>
                  </a:lnTo>
                  <a:lnTo>
                    <a:pt x="15" y="2"/>
                  </a:lnTo>
                  <a:lnTo>
                    <a:pt x="15" y="1"/>
                  </a:lnTo>
                  <a:lnTo>
                    <a:pt x="15" y="1"/>
                  </a:lnTo>
                  <a:lnTo>
                    <a:pt x="16" y="1"/>
                  </a:lnTo>
                  <a:lnTo>
                    <a:pt x="16" y="0"/>
                  </a:lnTo>
                  <a:lnTo>
                    <a:pt x="16" y="1"/>
                  </a:lnTo>
                  <a:lnTo>
                    <a:pt x="15" y="1"/>
                  </a:lnTo>
                  <a:lnTo>
                    <a:pt x="15" y="2"/>
                  </a:lnTo>
                  <a:lnTo>
                    <a:pt x="14" y="3"/>
                  </a:lnTo>
                  <a:lnTo>
                    <a:pt x="13" y="3"/>
                  </a:lnTo>
                  <a:lnTo>
                    <a:pt x="12" y="4"/>
                  </a:lnTo>
                  <a:lnTo>
                    <a:pt x="12" y="4"/>
                  </a:lnTo>
                  <a:lnTo>
                    <a:pt x="11" y="4"/>
                  </a:lnTo>
                  <a:lnTo>
                    <a:pt x="11" y="5"/>
                  </a:lnTo>
                  <a:lnTo>
                    <a:pt x="10" y="6"/>
                  </a:lnTo>
                  <a:lnTo>
                    <a:pt x="9" y="7"/>
                  </a:lnTo>
                  <a:lnTo>
                    <a:pt x="9" y="7"/>
                  </a:lnTo>
                  <a:lnTo>
                    <a:pt x="8" y="8"/>
                  </a:lnTo>
                  <a:lnTo>
                    <a:pt x="8" y="8"/>
                  </a:lnTo>
                  <a:lnTo>
                    <a:pt x="8" y="9"/>
                  </a:lnTo>
                  <a:lnTo>
                    <a:pt x="7" y="9"/>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39" name="Freeform 83"/>
            <p:cNvSpPr>
              <a:spLocks/>
            </p:cNvSpPr>
            <p:nvPr/>
          </p:nvSpPr>
          <p:spPr bwMode="auto">
            <a:xfrm>
              <a:off x="3231" y="2136"/>
              <a:ext cx="17" cy="18"/>
            </a:xfrm>
            <a:custGeom>
              <a:avLst/>
              <a:gdLst>
                <a:gd name="T0" fmla="*/ 14 w 17"/>
                <a:gd name="T1" fmla="*/ 3 h 18"/>
                <a:gd name="T2" fmla="*/ 15 w 17"/>
                <a:gd name="T3" fmla="*/ 2 h 18"/>
                <a:gd name="T4" fmla="*/ 16 w 17"/>
                <a:gd name="T5" fmla="*/ 2 h 18"/>
                <a:gd name="T6" fmla="*/ 16 w 17"/>
                <a:gd name="T7" fmla="*/ 1 h 18"/>
                <a:gd name="T8" fmla="*/ 16 w 17"/>
                <a:gd name="T9" fmla="*/ 0 h 18"/>
                <a:gd name="T10" fmla="*/ 15 w 17"/>
                <a:gd name="T11" fmla="*/ 0 h 18"/>
                <a:gd name="T12" fmla="*/ 15 w 17"/>
                <a:gd name="T13" fmla="*/ 0 h 18"/>
                <a:gd name="T14" fmla="*/ 14 w 17"/>
                <a:gd name="T15" fmla="*/ 0 h 18"/>
                <a:gd name="T16" fmla="*/ 13 w 17"/>
                <a:gd name="T17" fmla="*/ 1 h 18"/>
                <a:gd name="T18" fmla="*/ 12 w 17"/>
                <a:gd name="T19" fmla="*/ 3 h 18"/>
                <a:gd name="T20" fmla="*/ 11 w 17"/>
                <a:gd name="T21" fmla="*/ 3 h 18"/>
                <a:gd name="T22" fmla="*/ 10 w 17"/>
                <a:gd name="T23" fmla="*/ 4 h 18"/>
                <a:gd name="T24" fmla="*/ 10 w 17"/>
                <a:gd name="T25" fmla="*/ 5 h 18"/>
                <a:gd name="T26" fmla="*/ 9 w 17"/>
                <a:gd name="T27" fmla="*/ 6 h 18"/>
                <a:gd name="T28" fmla="*/ 8 w 17"/>
                <a:gd name="T29" fmla="*/ 8 h 18"/>
                <a:gd name="T30" fmla="*/ 7 w 17"/>
                <a:gd name="T31" fmla="*/ 8 h 18"/>
                <a:gd name="T32" fmla="*/ 6 w 17"/>
                <a:gd name="T33" fmla="*/ 10 h 18"/>
                <a:gd name="T34" fmla="*/ 5 w 17"/>
                <a:gd name="T35" fmla="*/ 11 h 18"/>
                <a:gd name="T36" fmla="*/ 5 w 17"/>
                <a:gd name="T37" fmla="*/ 11 h 18"/>
                <a:gd name="T38" fmla="*/ 3 w 17"/>
                <a:gd name="T39" fmla="*/ 13 h 18"/>
                <a:gd name="T40" fmla="*/ 3 w 17"/>
                <a:gd name="T41" fmla="*/ 14 h 18"/>
                <a:gd name="T42" fmla="*/ 1 w 17"/>
                <a:gd name="T43" fmla="*/ 15 h 18"/>
                <a:gd name="T44" fmla="*/ 1 w 17"/>
                <a:gd name="T45" fmla="*/ 16 h 18"/>
                <a:gd name="T46" fmla="*/ 0 w 17"/>
                <a:gd name="T47" fmla="*/ 17 h 18"/>
                <a:gd name="T48" fmla="*/ 1 w 17"/>
                <a:gd name="T49" fmla="*/ 17 h 18"/>
                <a:gd name="T50" fmla="*/ 1 w 17"/>
                <a:gd name="T51" fmla="*/ 16 h 18"/>
                <a:gd name="T52" fmla="*/ 2 w 17"/>
                <a:gd name="T53" fmla="*/ 16 h 18"/>
                <a:gd name="T54" fmla="*/ 3 w 17"/>
                <a:gd name="T55" fmla="*/ 15 h 18"/>
                <a:gd name="T56" fmla="*/ 4 w 17"/>
                <a:gd name="T57" fmla="*/ 14 h 18"/>
                <a:gd name="T58" fmla="*/ 5 w 17"/>
                <a:gd name="T59" fmla="*/ 13 h 18"/>
                <a:gd name="T60" fmla="*/ 6 w 17"/>
                <a:gd name="T61" fmla="*/ 12 h 18"/>
                <a:gd name="T62" fmla="*/ 6 w 17"/>
                <a:gd name="T63" fmla="*/ 11 h 18"/>
                <a:gd name="T64" fmla="*/ 7 w 17"/>
                <a:gd name="T65" fmla="*/ 10 h 18"/>
                <a:gd name="T66" fmla="*/ 8 w 17"/>
                <a:gd name="T67" fmla="*/ 9 h 18"/>
                <a:gd name="T68" fmla="*/ 9 w 17"/>
                <a:gd name="T69" fmla="*/ 9 h 18"/>
                <a:gd name="T70" fmla="*/ 10 w 17"/>
                <a:gd name="T71" fmla="*/ 7 h 18"/>
                <a:gd name="T72" fmla="*/ 11 w 17"/>
                <a:gd name="T73" fmla="*/ 7 h 18"/>
                <a:gd name="T74" fmla="*/ 11 w 17"/>
                <a:gd name="T75" fmla="*/ 6 h 18"/>
                <a:gd name="T76" fmla="*/ 12 w 17"/>
                <a:gd name="T77" fmla="*/ 4 h 18"/>
                <a:gd name="T78" fmla="*/ 13 w 17"/>
                <a:gd name="T7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18">
                  <a:moveTo>
                    <a:pt x="13" y="3"/>
                  </a:moveTo>
                  <a:lnTo>
                    <a:pt x="14" y="3"/>
                  </a:lnTo>
                  <a:lnTo>
                    <a:pt x="15" y="2"/>
                  </a:lnTo>
                  <a:lnTo>
                    <a:pt x="15" y="2"/>
                  </a:lnTo>
                  <a:lnTo>
                    <a:pt x="16" y="2"/>
                  </a:lnTo>
                  <a:lnTo>
                    <a:pt x="16" y="2"/>
                  </a:lnTo>
                  <a:lnTo>
                    <a:pt x="16" y="1"/>
                  </a:lnTo>
                  <a:lnTo>
                    <a:pt x="16" y="1"/>
                  </a:lnTo>
                  <a:lnTo>
                    <a:pt x="16" y="0"/>
                  </a:lnTo>
                  <a:lnTo>
                    <a:pt x="16" y="0"/>
                  </a:lnTo>
                  <a:lnTo>
                    <a:pt x="16" y="0"/>
                  </a:lnTo>
                  <a:lnTo>
                    <a:pt x="15" y="0"/>
                  </a:lnTo>
                  <a:lnTo>
                    <a:pt x="15" y="0"/>
                  </a:lnTo>
                  <a:lnTo>
                    <a:pt x="15" y="0"/>
                  </a:lnTo>
                  <a:lnTo>
                    <a:pt x="15" y="0"/>
                  </a:lnTo>
                  <a:lnTo>
                    <a:pt x="14" y="0"/>
                  </a:lnTo>
                  <a:lnTo>
                    <a:pt x="14" y="0"/>
                  </a:lnTo>
                  <a:lnTo>
                    <a:pt x="13" y="1"/>
                  </a:lnTo>
                  <a:lnTo>
                    <a:pt x="13" y="2"/>
                  </a:lnTo>
                  <a:lnTo>
                    <a:pt x="12" y="3"/>
                  </a:lnTo>
                  <a:lnTo>
                    <a:pt x="12" y="3"/>
                  </a:lnTo>
                  <a:lnTo>
                    <a:pt x="11" y="3"/>
                  </a:lnTo>
                  <a:lnTo>
                    <a:pt x="11" y="4"/>
                  </a:lnTo>
                  <a:lnTo>
                    <a:pt x="10" y="4"/>
                  </a:lnTo>
                  <a:lnTo>
                    <a:pt x="10" y="5"/>
                  </a:lnTo>
                  <a:lnTo>
                    <a:pt x="10" y="5"/>
                  </a:lnTo>
                  <a:lnTo>
                    <a:pt x="10" y="6"/>
                  </a:lnTo>
                  <a:lnTo>
                    <a:pt x="9" y="6"/>
                  </a:lnTo>
                  <a:lnTo>
                    <a:pt x="8" y="7"/>
                  </a:lnTo>
                  <a:lnTo>
                    <a:pt x="8" y="8"/>
                  </a:lnTo>
                  <a:lnTo>
                    <a:pt x="7" y="8"/>
                  </a:lnTo>
                  <a:lnTo>
                    <a:pt x="7" y="8"/>
                  </a:lnTo>
                  <a:lnTo>
                    <a:pt x="7" y="9"/>
                  </a:lnTo>
                  <a:lnTo>
                    <a:pt x="6" y="10"/>
                  </a:lnTo>
                  <a:lnTo>
                    <a:pt x="5" y="10"/>
                  </a:lnTo>
                  <a:lnTo>
                    <a:pt x="5" y="11"/>
                  </a:lnTo>
                  <a:lnTo>
                    <a:pt x="5" y="11"/>
                  </a:lnTo>
                  <a:lnTo>
                    <a:pt x="5" y="11"/>
                  </a:lnTo>
                  <a:lnTo>
                    <a:pt x="4" y="12"/>
                  </a:lnTo>
                  <a:lnTo>
                    <a:pt x="3" y="13"/>
                  </a:lnTo>
                  <a:lnTo>
                    <a:pt x="3" y="13"/>
                  </a:lnTo>
                  <a:lnTo>
                    <a:pt x="3" y="14"/>
                  </a:lnTo>
                  <a:lnTo>
                    <a:pt x="3" y="15"/>
                  </a:lnTo>
                  <a:lnTo>
                    <a:pt x="1" y="15"/>
                  </a:lnTo>
                  <a:lnTo>
                    <a:pt x="2" y="16"/>
                  </a:lnTo>
                  <a:lnTo>
                    <a:pt x="1" y="16"/>
                  </a:lnTo>
                  <a:lnTo>
                    <a:pt x="1" y="17"/>
                  </a:lnTo>
                  <a:lnTo>
                    <a:pt x="0" y="17"/>
                  </a:lnTo>
                  <a:lnTo>
                    <a:pt x="0" y="17"/>
                  </a:lnTo>
                  <a:lnTo>
                    <a:pt x="1" y="17"/>
                  </a:lnTo>
                  <a:lnTo>
                    <a:pt x="1" y="17"/>
                  </a:lnTo>
                  <a:lnTo>
                    <a:pt x="1" y="16"/>
                  </a:lnTo>
                  <a:lnTo>
                    <a:pt x="2" y="17"/>
                  </a:lnTo>
                  <a:lnTo>
                    <a:pt x="2" y="16"/>
                  </a:lnTo>
                  <a:lnTo>
                    <a:pt x="3" y="16"/>
                  </a:lnTo>
                  <a:lnTo>
                    <a:pt x="3" y="15"/>
                  </a:lnTo>
                  <a:lnTo>
                    <a:pt x="4" y="14"/>
                  </a:lnTo>
                  <a:lnTo>
                    <a:pt x="4" y="14"/>
                  </a:lnTo>
                  <a:lnTo>
                    <a:pt x="5" y="13"/>
                  </a:lnTo>
                  <a:lnTo>
                    <a:pt x="5" y="13"/>
                  </a:lnTo>
                  <a:lnTo>
                    <a:pt x="6" y="13"/>
                  </a:lnTo>
                  <a:lnTo>
                    <a:pt x="6" y="12"/>
                  </a:lnTo>
                  <a:lnTo>
                    <a:pt x="6" y="12"/>
                  </a:lnTo>
                  <a:lnTo>
                    <a:pt x="6" y="11"/>
                  </a:lnTo>
                  <a:lnTo>
                    <a:pt x="7" y="10"/>
                  </a:lnTo>
                  <a:lnTo>
                    <a:pt x="7" y="10"/>
                  </a:lnTo>
                  <a:lnTo>
                    <a:pt x="8" y="10"/>
                  </a:lnTo>
                  <a:lnTo>
                    <a:pt x="8" y="9"/>
                  </a:lnTo>
                  <a:lnTo>
                    <a:pt x="9" y="9"/>
                  </a:lnTo>
                  <a:lnTo>
                    <a:pt x="9" y="9"/>
                  </a:lnTo>
                  <a:lnTo>
                    <a:pt x="9" y="8"/>
                  </a:lnTo>
                  <a:lnTo>
                    <a:pt x="10" y="7"/>
                  </a:lnTo>
                  <a:lnTo>
                    <a:pt x="10" y="7"/>
                  </a:lnTo>
                  <a:lnTo>
                    <a:pt x="11" y="7"/>
                  </a:lnTo>
                  <a:lnTo>
                    <a:pt x="11" y="6"/>
                  </a:lnTo>
                  <a:lnTo>
                    <a:pt x="11" y="6"/>
                  </a:lnTo>
                  <a:lnTo>
                    <a:pt x="12" y="5"/>
                  </a:lnTo>
                  <a:lnTo>
                    <a:pt x="12" y="4"/>
                  </a:lnTo>
                  <a:lnTo>
                    <a:pt x="13" y="4"/>
                  </a:lnTo>
                  <a:lnTo>
                    <a:pt x="13" y="4"/>
                  </a:lnTo>
                  <a:lnTo>
                    <a:pt x="13" y="3"/>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40" name="Freeform 84"/>
            <p:cNvSpPr>
              <a:spLocks/>
            </p:cNvSpPr>
            <p:nvPr/>
          </p:nvSpPr>
          <p:spPr bwMode="auto">
            <a:xfrm>
              <a:off x="3228" y="2133"/>
              <a:ext cx="18" cy="20"/>
            </a:xfrm>
            <a:custGeom>
              <a:avLst/>
              <a:gdLst>
                <a:gd name="T0" fmla="*/ 12 w 18"/>
                <a:gd name="T1" fmla="*/ 7 h 20"/>
                <a:gd name="T2" fmla="*/ 13 w 18"/>
                <a:gd name="T3" fmla="*/ 7 h 20"/>
                <a:gd name="T4" fmla="*/ 13 w 18"/>
                <a:gd name="T5" fmla="*/ 6 h 20"/>
                <a:gd name="T6" fmla="*/ 15 w 18"/>
                <a:gd name="T7" fmla="*/ 5 h 20"/>
                <a:gd name="T8" fmla="*/ 15 w 18"/>
                <a:gd name="T9" fmla="*/ 4 h 20"/>
                <a:gd name="T10" fmla="*/ 16 w 18"/>
                <a:gd name="T11" fmla="*/ 4 h 20"/>
                <a:gd name="T12" fmla="*/ 17 w 18"/>
                <a:gd name="T13" fmla="*/ 3 h 20"/>
                <a:gd name="T14" fmla="*/ 17 w 18"/>
                <a:gd name="T15" fmla="*/ 1 h 20"/>
                <a:gd name="T16" fmla="*/ 16 w 18"/>
                <a:gd name="T17" fmla="*/ 1 h 20"/>
                <a:gd name="T18" fmla="*/ 16 w 18"/>
                <a:gd name="T19" fmla="*/ 0 h 20"/>
                <a:gd name="T20" fmla="*/ 16 w 18"/>
                <a:gd name="T21" fmla="*/ 0 h 20"/>
                <a:gd name="T22" fmla="*/ 15 w 18"/>
                <a:gd name="T23" fmla="*/ 0 h 20"/>
                <a:gd name="T24" fmla="*/ 15 w 18"/>
                <a:gd name="T25" fmla="*/ 0 h 20"/>
                <a:gd name="T26" fmla="*/ 13 w 18"/>
                <a:gd name="T27" fmla="*/ 2 h 20"/>
                <a:gd name="T28" fmla="*/ 13 w 18"/>
                <a:gd name="T29" fmla="*/ 4 h 20"/>
                <a:gd name="T30" fmla="*/ 11 w 18"/>
                <a:gd name="T31" fmla="*/ 5 h 20"/>
                <a:gd name="T32" fmla="*/ 10 w 18"/>
                <a:gd name="T33" fmla="*/ 6 h 20"/>
                <a:gd name="T34" fmla="*/ 9 w 18"/>
                <a:gd name="T35" fmla="*/ 7 h 20"/>
                <a:gd name="T36" fmla="*/ 8 w 18"/>
                <a:gd name="T37" fmla="*/ 9 h 20"/>
                <a:gd name="T38" fmla="*/ 8 w 18"/>
                <a:gd name="T39" fmla="*/ 9 h 20"/>
                <a:gd name="T40" fmla="*/ 6 w 18"/>
                <a:gd name="T41" fmla="*/ 10 h 20"/>
                <a:gd name="T42" fmla="*/ 6 w 18"/>
                <a:gd name="T43" fmla="*/ 12 h 20"/>
                <a:gd name="T44" fmla="*/ 5 w 18"/>
                <a:gd name="T45" fmla="*/ 13 h 20"/>
                <a:gd name="T46" fmla="*/ 4 w 18"/>
                <a:gd name="T47" fmla="*/ 13 h 20"/>
                <a:gd name="T48" fmla="*/ 3 w 18"/>
                <a:gd name="T49" fmla="*/ 14 h 20"/>
                <a:gd name="T50" fmla="*/ 2 w 18"/>
                <a:gd name="T51" fmla="*/ 16 h 20"/>
                <a:gd name="T52" fmla="*/ 2 w 18"/>
                <a:gd name="T53" fmla="*/ 16 h 20"/>
                <a:gd name="T54" fmla="*/ 1 w 18"/>
                <a:gd name="T55" fmla="*/ 18 h 20"/>
                <a:gd name="T56" fmla="*/ 0 w 18"/>
                <a:gd name="T57" fmla="*/ 18 h 20"/>
                <a:gd name="T58" fmla="*/ 1 w 18"/>
                <a:gd name="T59" fmla="*/ 19 h 20"/>
                <a:gd name="T60" fmla="*/ 1 w 18"/>
                <a:gd name="T61" fmla="*/ 19 h 20"/>
                <a:gd name="T62" fmla="*/ 2 w 18"/>
                <a:gd name="T63" fmla="*/ 19 h 20"/>
                <a:gd name="T64" fmla="*/ 2 w 18"/>
                <a:gd name="T65" fmla="*/ 18 h 20"/>
                <a:gd name="T66" fmla="*/ 4 w 18"/>
                <a:gd name="T67" fmla="*/ 17 h 20"/>
                <a:gd name="T68" fmla="*/ 4 w 18"/>
                <a:gd name="T69" fmla="*/ 15 h 20"/>
                <a:gd name="T70" fmla="*/ 6 w 18"/>
                <a:gd name="T71" fmla="*/ 14 h 20"/>
                <a:gd name="T72" fmla="*/ 7 w 18"/>
                <a:gd name="T73" fmla="*/ 12 h 20"/>
                <a:gd name="T74" fmla="*/ 8 w 18"/>
                <a:gd name="T75" fmla="*/ 12 h 20"/>
                <a:gd name="T76" fmla="*/ 9 w 18"/>
                <a:gd name="T77" fmla="*/ 10 h 20"/>
                <a:gd name="T78" fmla="*/ 11 w 18"/>
                <a:gd name="T7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20">
                  <a:moveTo>
                    <a:pt x="11" y="7"/>
                  </a:moveTo>
                  <a:lnTo>
                    <a:pt x="12" y="7"/>
                  </a:lnTo>
                  <a:lnTo>
                    <a:pt x="12" y="7"/>
                  </a:lnTo>
                  <a:lnTo>
                    <a:pt x="13" y="7"/>
                  </a:lnTo>
                  <a:lnTo>
                    <a:pt x="13" y="7"/>
                  </a:lnTo>
                  <a:lnTo>
                    <a:pt x="13" y="6"/>
                  </a:lnTo>
                  <a:lnTo>
                    <a:pt x="14" y="6"/>
                  </a:lnTo>
                  <a:lnTo>
                    <a:pt x="15" y="5"/>
                  </a:lnTo>
                  <a:lnTo>
                    <a:pt x="15" y="5"/>
                  </a:lnTo>
                  <a:lnTo>
                    <a:pt x="15" y="4"/>
                  </a:lnTo>
                  <a:lnTo>
                    <a:pt x="15" y="4"/>
                  </a:lnTo>
                  <a:lnTo>
                    <a:pt x="16" y="4"/>
                  </a:lnTo>
                  <a:lnTo>
                    <a:pt x="16" y="3"/>
                  </a:lnTo>
                  <a:lnTo>
                    <a:pt x="17" y="3"/>
                  </a:lnTo>
                  <a:lnTo>
                    <a:pt x="17" y="2"/>
                  </a:lnTo>
                  <a:lnTo>
                    <a:pt x="17" y="1"/>
                  </a:lnTo>
                  <a:lnTo>
                    <a:pt x="17" y="1"/>
                  </a:lnTo>
                  <a:lnTo>
                    <a:pt x="16" y="1"/>
                  </a:lnTo>
                  <a:lnTo>
                    <a:pt x="16" y="1"/>
                  </a:lnTo>
                  <a:lnTo>
                    <a:pt x="16" y="0"/>
                  </a:lnTo>
                  <a:lnTo>
                    <a:pt x="16" y="0"/>
                  </a:lnTo>
                  <a:lnTo>
                    <a:pt x="16" y="0"/>
                  </a:lnTo>
                  <a:lnTo>
                    <a:pt x="15" y="0"/>
                  </a:lnTo>
                  <a:lnTo>
                    <a:pt x="15" y="0"/>
                  </a:lnTo>
                  <a:lnTo>
                    <a:pt x="15" y="0"/>
                  </a:lnTo>
                  <a:lnTo>
                    <a:pt x="15" y="0"/>
                  </a:lnTo>
                  <a:lnTo>
                    <a:pt x="14" y="1"/>
                  </a:lnTo>
                  <a:lnTo>
                    <a:pt x="13" y="2"/>
                  </a:lnTo>
                  <a:lnTo>
                    <a:pt x="13" y="3"/>
                  </a:lnTo>
                  <a:lnTo>
                    <a:pt x="13" y="4"/>
                  </a:lnTo>
                  <a:lnTo>
                    <a:pt x="12" y="4"/>
                  </a:lnTo>
                  <a:lnTo>
                    <a:pt x="11" y="5"/>
                  </a:lnTo>
                  <a:lnTo>
                    <a:pt x="11" y="5"/>
                  </a:lnTo>
                  <a:lnTo>
                    <a:pt x="10" y="6"/>
                  </a:lnTo>
                  <a:lnTo>
                    <a:pt x="10" y="6"/>
                  </a:lnTo>
                  <a:lnTo>
                    <a:pt x="9" y="7"/>
                  </a:lnTo>
                  <a:lnTo>
                    <a:pt x="9" y="7"/>
                  </a:lnTo>
                  <a:lnTo>
                    <a:pt x="8" y="9"/>
                  </a:lnTo>
                  <a:lnTo>
                    <a:pt x="8" y="9"/>
                  </a:lnTo>
                  <a:lnTo>
                    <a:pt x="8" y="9"/>
                  </a:lnTo>
                  <a:lnTo>
                    <a:pt x="7" y="10"/>
                  </a:lnTo>
                  <a:lnTo>
                    <a:pt x="6" y="10"/>
                  </a:lnTo>
                  <a:lnTo>
                    <a:pt x="6" y="10"/>
                  </a:lnTo>
                  <a:lnTo>
                    <a:pt x="6" y="12"/>
                  </a:lnTo>
                  <a:lnTo>
                    <a:pt x="6" y="12"/>
                  </a:lnTo>
                  <a:lnTo>
                    <a:pt x="5" y="13"/>
                  </a:lnTo>
                  <a:lnTo>
                    <a:pt x="4" y="13"/>
                  </a:lnTo>
                  <a:lnTo>
                    <a:pt x="4" y="13"/>
                  </a:lnTo>
                  <a:lnTo>
                    <a:pt x="4" y="14"/>
                  </a:lnTo>
                  <a:lnTo>
                    <a:pt x="3" y="14"/>
                  </a:lnTo>
                  <a:lnTo>
                    <a:pt x="3" y="15"/>
                  </a:lnTo>
                  <a:lnTo>
                    <a:pt x="2" y="16"/>
                  </a:lnTo>
                  <a:lnTo>
                    <a:pt x="2" y="16"/>
                  </a:lnTo>
                  <a:lnTo>
                    <a:pt x="2" y="16"/>
                  </a:lnTo>
                  <a:lnTo>
                    <a:pt x="1" y="17"/>
                  </a:lnTo>
                  <a:lnTo>
                    <a:pt x="1" y="18"/>
                  </a:lnTo>
                  <a:lnTo>
                    <a:pt x="0" y="18"/>
                  </a:lnTo>
                  <a:lnTo>
                    <a:pt x="0" y="18"/>
                  </a:lnTo>
                  <a:lnTo>
                    <a:pt x="0" y="19"/>
                  </a:lnTo>
                  <a:lnTo>
                    <a:pt x="1" y="19"/>
                  </a:lnTo>
                  <a:lnTo>
                    <a:pt x="1" y="19"/>
                  </a:lnTo>
                  <a:lnTo>
                    <a:pt x="1" y="19"/>
                  </a:lnTo>
                  <a:lnTo>
                    <a:pt x="2" y="19"/>
                  </a:lnTo>
                  <a:lnTo>
                    <a:pt x="2" y="19"/>
                  </a:lnTo>
                  <a:lnTo>
                    <a:pt x="2" y="19"/>
                  </a:lnTo>
                  <a:lnTo>
                    <a:pt x="2" y="18"/>
                  </a:lnTo>
                  <a:lnTo>
                    <a:pt x="3" y="18"/>
                  </a:lnTo>
                  <a:lnTo>
                    <a:pt x="4" y="17"/>
                  </a:lnTo>
                  <a:lnTo>
                    <a:pt x="4" y="16"/>
                  </a:lnTo>
                  <a:lnTo>
                    <a:pt x="4" y="15"/>
                  </a:lnTo>
                  <a:lnTo>
                    <a:pt x="6" y="15"/>
                  </a:lnTo>
                  <a:lnTo>
                    <a:pt x="6" y="14"/>
                  </a:lnTo>
                  <a:lnTo>
                    <a:pt x="7" y="13"/>
                  </a:lnTo>
                  <a:lnTo>
                    <a:pt x="7" y="12"/>
                  </a:lnTo>
                  <a:lnTo>
                    <a:pt x="8" y="12"/>
                  </a:lnTo>
                  <a:lnTo>
                    <a:pt x="8" y="12"/>
                  </a:lnTo>
                  <a:lnTo>
                    <a:pt x="9" y="11"/>
                  </a:lnTo>
                  <a:lnTo>
                    <a:pt x="9" y="10"/>
                  </a:lnTo>
                  <a:lnTo>
                    <a:pt x="10" y="9"/>
                  </a:lnTo>
                  <a:lnTo>
                    <a:pt x="11" y="9"/>
                  </a:lnTo>
                  <a:lnTo>
                    <a:pt x="11" y="7"/>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41" name="Freeform 85"/>
            <p:cNvSpPr>
              <a:spLocks/>
            </p:cNvSpPr>
            <p:nvPr/>
          </p:nvSpPr>
          <p:spPr bwMode="auto">
            <a:xfrm>
              <a:off x="3224" y="2133"/>
              <a:ext cx="18" cy="19"/>
            </a:xfrm>
            <a:custGeom>
              <a:avLst/>
              <a:gdLst>
                <a:gd name="T0" fmla="*/ 6 w 18"/>
                <a:gd name="T1" fmla="*/ 10 h 19"/>
                <a:gd name="T2" fmla="*/ 6 w 18"/>
                <a:gd name="T3" fmla="*/ 11 h 19"/>
                <a:gd name="T4" fmla="*/ 4 w 18"/>
                <a:gd name="T5" fmla="*/ 13 h 19"/>
                <a:gd name="T6" fmla="*/ 4 w 18"/>
                <a:gd name="T7" fmla="*/ 13 h 19"/>
                <a:gd name="T8" fmla="*/ 3 w 18"/>
                <a:gd name="T9" fmla="*/ 14 h 19"/>
                <a:gd name="T10" fmla="*/ 2 w 18"/>
                <a:gd name="T11" fmla="*/ 15 h 19"/>
                <a:gd name="T12" fmla="*/ 1 w 18"/>
                <a:gd name="T13" fmla="*/ 16 h 19"/>
                <a:gd name="T14" fmla="*/ 0 w 18"/>
                <a:gd name="T15" fmla="*/ 17 h 19"/>
                <a:gd name="T16" fmla="*/ 0 w 18"/>
                <a:gd name="T17" fmla="*/ 18 h 19"/>
                <a:gd name="T18" fmla="*/ 0 w 18"/>
                <a:gd name="T19" fmla="*/ 18 h 19"/>
                <a:gd name="T20" fmla="*/ 1 w 18"/>
                <a:gd name="T21" fmla="*/ 18 h 19"/>
                <a:gd name="T22" fmla="*/ 1 w 18"/>
                <a:gd name="T23" fmla="*/ 18 h 19"/>
                <a:gd name="T24" fmla="*/ 2 w 18"/>
                <a:gd name="T25" fmla="*/ 17 h 19"/>
                <a:gd name="T26" fmla="*/ 3 w 18"/>
                <a:gd name="T27" fmla="*/ 16 h 19"/>
                <a:gd name="T28" fmla="*/ 4 w 18"/>
                <a:gd name="T29" fmla="*/ 15 h 19"/>
                <a:gd name="T30" fmla="*/ 6 w 18"/>
                <a:gd name="T31" fmla="*/ 14 h 19"/>
                <a:gd name="T32" fmla="*/ 6 w 18"/>
                <a:gd name="T33" fmla="*/ 13 h 19"/>
                <a:gd name="T34" fmla="*/ 7 w 18"/>
                <a:gd name="T35" fmla="*/ 11 h 19"/>
                <a:gd name="T36" fmla="*/ 9 w 18"/>
                <a:gd name="T37" fmla="*/ 10 h 19"/>
                <a:gd name="T38" fmla="*/ 9 w 18"/>
                <a:gd name="T39" fmla="*/ 9 h 19"/>
                <a:gd name="T40" fmla="*/ 10 w 18"/>
                <a:gd name="T41" fmla="*/ 8 h 19"/>
                <a:gd name="T42" fmla="*/ 11 w 18"/>
                <a:gd name="T43" fmla="*/ 7 h 19"/>
                <a:gd name="T44" fmla="*/ 13 w 18"/>
                <a:gd name="T45" fmla="*/ 5 h 19"/>
                <a:gd name="T46" fmla="*/ 14 w 18"/>
                <a:gd name="T47" fmla="*/ 5 h 19"/>
                <a:gd name="T48" fmla="*/ 14 w 18"/>
                <a:gd name="T49" fmla="*/ 4 h 19"/>
                <a:gd name="T50" fmla="*/ 15 w 18"/>
                <a:gd name="T51" fmla="*/ 2 h 19"/>
                <a:gd name="T52" fmla="*/ 16 w 18"/>
                <a:gd name="T53" fmla="*/ 2 h 19"/>
                <a:gd name="T54" fmla="*/ 17 w 18"/>
                <a:gd name="T55" fmla="*/ 0 h 19"/>
                <a:gd name="T56" fmla="*/ 17 w 18"/>
                <a:gd name="T57" fmla="*/ 0 h 19"/>
                <a:gd name="T58" fmla="*/ 15 w 18"/>
                <a:gd name="T59" fmla="*/ 2 h 19"/>
                <a:gd name="T60" fmla="*/ 13 w 18"/>
                <a:gd name="T61" fmla="*/ 3 h 19"/>
                <a:gd name="T62" fmla="*/ 13 w 18"/>
                <a:gd name="T63" fmla="*/ 4 h 19"/>
                <a:gd name="T64" fmla="*/ 11 w 18"/>
                <a:gd name="T65" fmla="*/ 5 h 19"/>
                <a:gd name="T66" fmla="*/ 9 w 18"/>
                <a:gd name="T67" fmla="*/ 7 h 19"/>
                <a:gd name="T68" fmla="*/ 9 w 18"/>
                <a:gd name="T69" fmla="*/ 8 h 19"/>
                <a:gd name="T70" fmla="*/ 8 w 18"/>
                <a:gd name="T7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 h="19">
                  <a:moveTo>
                    <a:pt x="7" y="9"/>
                  </a:moveTo>
                  <a:lnTo>
                    <a:pt x="6" y="10"/>
                  </a:lnTo>
                  <a:lnTo>
                    <a:pt x="6" y="11"/>
                  </a:lnTo>
                  <a:lnTo>
                    <a:pt x="6" y="11"/>
                  </a:lnTo>
                  <a:lnTo>
                    <a:pt x="5" y="12"/>
                  </a:lnTo>
                  <a:lnTo>
                    <a:pt x="4" y="13"/>
                  </a:lnTo>
                  <a:lnTo>
                    <a:pt x="4" y="13"/>
                  </a:lnTo>
                  <a:lnTo>
                    <a:pt x="4" y="13"/>
                  </a:lnTo>
                  <a:lnTo>
                    <a:pt x="3" y="14"/>
                  </a:lnTo>
                  <a:lnTo>
                    <a:pt x="3" y="14"/>
                  </a:lnTo>
                  <a:lnTo>
                    <a:pt x="3" y="15"/>
                  </a:lnTo>
                  <a:lnTo>
                    <a:pt x="2" y="15"/>
                  </a:lnTo>
                  <a:lnTo>
                    <a:pt x="2" y="15"/>
                  </a:lnTo>
                  <a:lnTo>
                    <a:pt x="1" y="16"/>
                  </a:lnTo>
                  <a:lnTo>
                    <a:pt x="0" y="16"/>
                  </a:lnTo>
                  <a:lnTo>
                    <a:pt x="0" y="17"/>
                  </a:lnTo>
                  <a:lnTo>
                    <a:pt x="0" y="18"/>
                  </a:lnTo>
                  <a:lnTo>
                    <a:pt x="0" y="18"/>
                  </a:lnTo>
                  <a:lnTo>
                    <a:pt x="0" y="18"/>
                  </a:lnTo>
                  <a:lnTo>
                    <a:pt x="0" y="18"/>
                  </a:lnTo>
                  <a:lnTo>
                    <a:pt x="1" y="18"/>
                  </a:lnTo>
                  <a:lnTo>
                    <a:pt x="1" y="18"/>
                  </a:lnTo>
                  <a:lnTo>
                    <a:pt x="1" y="18"/>
                  </a:lnTo>
                  <a:lnTo>
                    <a:pt x="1" y="18"/>
                  </a:lnTo>
                  <a:lnTo>
                    <a:pt x="1" y="18"/>
                  </a:lnTo>
                  <a:lnTo>
                    <a:pt x="2" y="17"/>
                  </a:lnTo>
                  <a:lnTo>
                    <a:pt x="3" y="16"/>
                  </a:lnTo>
                  <a:lnTo>
                    <a:pt x="3" y="16"/>
                  </a:lnTo>
                  <a:lnTo>
                    <a:pt x="4" y="15"/>
                  </a:lnTo>
                  <a:lnTo>
                    <a:pt x="4" y="15"/>
                  </a:lnTo>
                  <a:lnTo>
                    <a:pt x="4" y="14"/>
                  </a:lnTo>
                  <a:lnTo>
                    <a:pt x="6" y="14"/>
                  </a:lnTo>
                  <a:lnTo>
                    <a:pt x="6" y="13"/>
                  </a:lnTo>
                  <a:lnTo>
                    <a:pt x="6" y="13"/>
                  </a:lnTo>
                  <a:lnTo>
                    <a:pt x="7" y="12"/>
                  </a:lnTo>
                  <a:lnTo>
                    <a:pt x="7" y="11"/>
                  </a:lnTo>
                  <a:lnTo>
                    <a:pt x="8" y="11"/>
                  </a:lnTo>
                  <a:lnTo>
                    <a:pt x="9" y="10"/>
                  </a:lnTo>
                  <a:lnTo>
                    <a:pt x="9" y="10"/>
                  </a:lnTo>
                  <a:lnTo>
                    <a:pt x="9" y="9"/>
                  </a:lnTo>
                  <a:lnTo>
                    <a:pt x="10" y="9"/>
                  </a:lnTo>
                  <a:lnTo>
                    <a:pt x="10" y="8"/>
                  </a:lnTo>
                  <a:lnTo>
                    <a:pt x="11" y="7"/>
                  </a:lnTo>
                  <a:lnTo>
                    <a:pt x="11" y="7"/>
                  </a:lnTo>
                  <a:lnTo>
                    <a:pt x="12" y="6"/>
                  </a:lnTo>
                  <a:lnTo>
                    <a:pt x="13" y="5"/>
                  </a:lnTo>
                  <a:lnTo>
                    <a:pt x="13" y="5"/>
                  </a:lnTo>
                  <a:lnTo>
                    <a:pt x="14" y="5"/>
                  </a:lnTo>
                  <a:lnTo>
                    <a:pt x="14" y="5"/>
                  </a:lnTo>
                  <a:lnTo>
                    <a:pt x="14" y="4"/>
                  </a:lnTo>
                  <a:lnTo>
                    <a:pt x="15" y="4"/>
                  </a:lnTo>
                  <a:lnTo>
                    <a:pt x="15" y="2"/>
                  </a:lnTo>
                  <a:lnTo>
                    <a:pt x="16" y="2"/>
                  </a:lnTo>
                  <a:lnTo>
                    <a:pt x="16" y="2"/>
                  </a:lnTo>
                  <a:lnTo>
                    <a:pt x="16" y="1"/>
                  </a:lnTo>
                  <a:lnTo>
                    <a:pt x="17" y="0"/>
                  </a:lnTo>
                  <a:lnTo>
                    <a:pt x="17" y="0"/>
                  </a:lnTo>
                  <a:lnTo>
                    <a:pt x="17" y="0"/>
                  </a:lnTo>
                  <a:lnTo>
                    <a:pt x="15" y="1"/>
                  </a:lnTo>
                  <a:lnTo>
                    <a:pt x="15" y="2"/>
                  </a:lnTo>
                  <a:lnTo>
                    <a:pt x="14" y="2"/>
                  </a:lnTo>
                  <a:lnTo>
                    <a:pt x="13" y="3"/>
                  </a:lnTo>
                  <a:lnTo>
                    <a:pt x="13" y="4"/>
                  </a:lnTo>
                  <a:lnTo>
                    <a:pt x="13" y="4"/>
                  </a:lnTo>
                  <a:lnTo>
                    <a:pt x="11" y="4"/>
                  </a:lnTo>
                  <a:lnTo>
                    <a:pt x="11" y="5"/>
                  </a:lnTo>
                  <a:lnTo>
                    <a:pt x="11" y="5"/>
                  </a:lnTo>
                  <a:lnTo>
                    <a:pt x="9" y="7"/>
                  </a:lnTo>
                  <a:lnTo>
                    <a:pt x="9" y="7"/>
                  </a:lnTo>
                  <a:lnTo>
                    <a:pt x="9" y="8"/>
                  </a:lnTo>
                  <a:lnTo>
                    <a:pt x="8" y="9"/>
                  </a:lnTo>
                  <a:lnTo>
                    <a:pt x="8" y="9"/>
                  </a:lnTo>
                  <a:lnTo>
                    <a:pt x="7" y="9"/>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42" name="Freeform 86"/>
            <p:cNvSpPr>
              <a:spLocks/>
            </p:cNvSpPr>
            <p:nvPr/>
          </p:nvSpPr>
          <p:spPr bwMode="auto">
            <a:xfrm>
              <a:off x="3236" y="2143"/>
              <a:ext cx="17" cy="19"/>
            </a:xfrm>
            <a:custGeom>
              <a:avLst/>
              <a:gdLst>
                <a:gd name="T0" fmla="*/ 15 w 17"/>
                <a:gd name="T1" fmla="*/ 3 h 19"/>
                <a:gd name="T2" fmla="*/ 15 w 17"/>
                <a:gd name="T3" fmla="*/ 2 h 19"/>
                <a:gd name="T4" fmla="*/ 16 w 17"/>
                <a:gd name="T5" fmla="*/ 2 h 19"/>
                <a:gd name="T6" fmla="*/ 16 w 17"/>
                <a:gd name="T7" fmla="*/ 1 h 19"/>
                <a:gd name="T8" fmla="*/ 16 w 17"/>
                <a:gd name="T9" fmla="*/ 0 h 19"/>
                <a:gd name="T10" fmla="*/ 16 w 17"/>
                <a:gd name="T11" fmla="*/ 0 h 19"/>
                <a:gd name="T12" fmla="*/ 16 w 17"/>
                <a:gd name="T13" fmla="*/ 0 h 19"/>
                <a:gd name="T14" fmla="*/ 15 w 17"/>
                <a:gd name="T15" fmla="*/ 0 h 19"/>
                <a:gd name="T16" fmla="*/ 14 w 17"/>
                <a:gd name="T17" fmla="*/ 1 h 19"/>
                <a:gd name="T18" fmla="*/ 13 w 17"/>
                <a:gd name="T19" fmla="*/ 3 h 19"/>
                <a:gd name="T20" fmla="*/ 12 w 17"/>
                <a:gd name="T21" fmla="*/ 3 h 19"/>
                <a:gd name="T22" fmla="*/ 12 w 17"/>
                <a:gd name="T23" fmla="*/ 4 h 19"/>
                <a:gd name="T24" fmla="*/ 10 w 17"/>
                <a:gd name="T25" fmla="*/ 5 h 19"/>
                <a:gd name="T26" fmla="*/ 9 w 17"/>
                <a:gd name="T27" fmla="*/ 6 h 19"/>
                <a:gd name="T28" fmla="*/ 8 w 17"/>
                <a:gd name="T29" fmla="*/ 8 h 19"/>
                <a:gd name="T30" fmla="*/ 7 w 17"/>
                <a:gd name="T31" fmla="*/ 9 h 19"/>
                <a:gd name="T32" fmla="*/ 6 w 17"/>
                <a:gd name="T33" fmla="*/ 10 h 19"/>
                <a:gd name="T34" fmla="*/ 6 w 17"/>
                <a:gd name="T35" fmla="*/ 11 h 19"/>
                <a:gd name="T36" fmla="*/ 4 w 17"/>
                <a:gd name="T37" fmla="*/ 13 h 19"/>
                <a:gd name="T38" fmla="*/ 4 w 17"/>
                <a:gd name="T39" fmla="*/ 13 h 19"/>
                <a:gd name="T40" fmla="*/ 3 w 17"/>
                <a:gd name="T41" fmla="*/ 14 h 19"/>
                <a:gd name="T42" fmla="*/ 2 w 17"/>
                <a:gd name="T43" fmla="*/ 16 h 19"/>
                <a:gd name="T44" fmla="*/ 1 w 17"/>
                <a:gd name="T45" fmla="*/ 16 h 19"/>
                <a:gd name="T46" fmla="*/ 1 w 17"/>
                <a:gd name="T47" fmla="*/ 17 h 19"/>
                <a:gd name="T48" fmla="*/ 1 w 17"/>
                <a:gd name="T49" fmla="*/ 18 h 19"/>
                <a:gd name="T50" fmla="*/ 2 w 17"/>
                <a:gd name="T51" fmla="*/ 17 h 19"/>
                <a:gd name="T52" fmla="*/ 2 w 17"/>
                <a:gd name="T53" fmla="*/ 16 h 19"/>
                <a:gd name="T54" fmla="*/ 4 w 17"/>
                <a:gd name="T55" fmla="*/ 15 h 19"/>
                <a:gd name="T56" fmla="*/ 4 w 17"/>
                <a:gd name="T57" fmla="*/ 14 h 19"/>
                <a:gd name="T58" fmla="*/ 5 w 17"/>
                <a:gd name="T59" fmla="*/ 14 h 19"/>
                <a:gd name="T60" fmla="*/ 6 w 17"/>
                <a:gd name="T61" fmla="*/ 12 h 19"/>
                <a:gd name="T62" fmla="*/ 7 w 17"/>
                <a:gd name="T63" fmla="*/ 12 h 19"/>
                <a:gd name="T64" fmla="*/ 8 w 17"/>
                <a:gd name="T65" fmla="*/ 11 h 19"/>
                <a:gd name="T66" fmla="*/ 8 w 17"/>
                <a:gd name="T67" fmla="*/ 9 h 19"/>
                <a:gd name="T68" fmla="*/ 10 w 17"/>
                <a:gd name="T69" fmla="*/ 9 h 19"/>
                <a:gd name="T70" fmla="*/ 10 w 17"/>
                <a:gd name="T71" fmla="*/ 8 h 19"/>
                <a:gd name="T72" fmla="*/ 11 w 17"/>
                <a:gd name="T73" fmla="*/ 7 h 19"/>
                <a:gd name="T74" fmla="*/ 12 w 17"/>
                <a:gd name="T75" fmla="*/ 5 h 19"/>
                <a:gd name="T76" fmla="*/ 13 w 17"/>
                <a:gd name="T77" fmla="*/ 4 h 19"/>
                <a:gd name="T78" fmla="*/ 14 w 17"/>
                <a:gd name="T7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19">
                  <a:moveTo>
                    <a:pt x="14" y="4"/>
                  </a:moveTo>
                  <a:lnTo>
                    <a:pt x="15" y="3"/>
                  </a:lnTo>
                  <a:lnTo>
                    <a:pt x="15" y="3"/>
                  </a:lnTo>
                  <a:lnTo>
                    <a:pt x="15" y="2"/>
                  </a:lnTo>
                  <a:lnTo>
                    <a:pt x="15" y="2"/>
                  </a:lnTo>
                  <a:lnTo>
                    <a:pt x="16" y="2"/>
                  </a:lnTo>
                  <a:lnTo>
                    <a:pt x="16" y="1"/>
                  </a:lnTo>
                  <a:lnTo>
                    <a:pt x="16" y="1"/>
                  </a:lnTo>
                  <a:lnTo>
                    <a:pt x="16" y="0"/>
                  </a:lnTo>
                  <a:lnTo>
                    <a:pt x="16" y="0"/>
                  </a:lnTo>
                  <a:lnTo>
                    <a:pt x="16" y="0"/>
                  </a:lnTo>
                  <a:lnTo>
                    <a:pt x="16" y="0"/>
                  </a:lnTo>
                  <a:lnTo>
                    <a:pt x="16" y="0"/>
                  </a:lnTo>
                  <a:lnTo>
                    <a:pt x="16" y="0"/>
                  </a:lnTo>
                  <a:lnTo>
                    <a:pt x="15" y="0"/>
                  </a:lnTo>
                  <a:lnTo>
                    <a:pt x="15" y="0"/>
                  </a:lnTo>
                  <a:lnTo>
                    <a:pt x="15" y="0"/>
                  </a:lnTo>
                  <a:lnTo>
                    <a:pt x="14" y="1"/>
                  </a:lnTo>
                  <a:lnTo>
                    <a:pt x="14" y="2"/>
                  </a:lnTo>
                  <a:lnTo>
                    <a:pt x="13" y="3"/>
                  </a:lnTo>
                  <a:lnTo>
                    <a:pt x="13" y="3"/>
                  </a:lnTo>
                  <a:lnTo>
                    <a:pt x="12" y="3"/>
                  </a:lnTo>
                  <a:lnTo>
                    <a:pt x="12" y="4"/>
                  </a:lnTo>
                  <a:lnTo>
                    <a:pt x="12" y="4"/>
                  </a:lnTo>
                  <a:lnTo>
                    <a:pt x="10" y="5"/>
                  </a:lnTo>
                  <a:lnTo>
                    <a:pt x="10" y="5"/>
                  </a:lnTo>
                  <a:lnTo>
                    <a:pt x="10" y="5"/>
                  </a:lnTo>
                  <a:lnTo>
                    <a:pt x="9" y="6"/>
                  </a:lnTo>
                  <a:lnTo>
                    <a:pt x="9" y="7"/>
                  </a:lnTo>
                  <a:lnTo>
                    <a:pt x="8" y="8"/>
                  </a:lnTo>
                  <a:lnTo>
                    <a:pt x="8" y="9"/>
                  </a:lnTo>
                  <a:lnTo>
                    <a:pt x="7" y="9"/>
                  </a:lnTo>
                  <a:lnTo>
                    <a:pt x="6" y="9"/>
                  </a:lnTo>
                  <a:lnTo>
                    <a:pt x="6" y="10"/>
                  </a:lnTo>
                  <a:lnTo>
                    <a:pt x="6" y="11"/>
                  </a:lnTo>
                  <a:lnTo>
                    <a:pt x="6" y="11"/>
                  </a:lnTo>
                  <a:lnTo>
                    <a:pt x="5" y="12"/>
                  </a:lnTo>
                  <a:lnTo>
                    <a:pt x="4" y="13"/>
                  </a:lnTo>
                  <a:lnTo>
                    <a:pt x="5" y="13"/>
                  </a:lnTo>
                  <a:lnTo>
                    <a:pt x="4" y="13"/>
                  </a:lnTo>
                  <a:lnTo>
                    <a:pt x="4" y="14"/>
                  </a:lnTo>
                  <a:lnTo>
                    <a:pt x="3" y="14"/>
                  </a:lnTo>
                  <a:lnTo>
                    <a:pt x="3" y="16"/>
                  </a:lnTo>
                  <a:lnTo>
                    <a:pt x="2" y="16"/>
                  </a:lnTo>
                  <a:lnTo>
                    <a:pt x="2" y="16"/>
                  </a:lnTo>
                  <a:lnTo>
                    <a:pt x="1" y="16"/>
                  </a:lnTo>
                  <a:lnTo>
                    <a:pt x="1" y="17"/>
                  </a:lnTo>
                  <a:lnTo>
                    <a:pt x="1" y="17"/>
                  </a:lnTo>
                  <a:lnTo>
                    <a:pt x="0" y="18"/>
                  </a:lnTo>
                  <a:lnTo>
                    <a:pt x="1" y="18"/>
                  </a:lnTo>
                  <a:lnTo>
                    <a:pt x="1" y="18"/>
                  </a:lnTo>
                  <a:lnTo>
                    <a:pt x="2" y="17"/>
                  </a:lnTo>
                  <a:lnTo>
                    <a:pt x="2" y="16"/>
                  </a:lnTo>
                  <a:lnTo>
                    <a:pt x="2" y="16"/>
                  </a:lnTo>
                  <a:lnTo>
                    <a:pt x="3" y="16"/>
                  </a:lnTo>
                  <a:lnTo>
                    <a:pt x="4" y="15"/>
                  </a:lnTo>
                  <a:lnTo>
                    <a:pt x="3" y="15"/>
                  </a:lnTo>
                  <a:lnTo>
                    <a:pt x="4" y="14"/>
                  </a:lnTo>
                  <a:lnTo>
                    <a:pt x="5" y="14"/>
                  </a:lnTo>
                  <a:lnTo>
                    <a:pt x="5" y="14"/>
                  </a:lnTo>
                  <a:lnTo>
                    <a:pt x="6" y="13"/>
                  </a:lnTo>
                  <a:lnTo>
                    <a:pt x="6" y="12"/>
                  </a:lnTo>
                  <a:lnTo>
                    <a:pt x="6" y="13"/>
                  </a:lnTo>
                  <a:lnTo>
                    <a:pt x="7" y="12"/>
                  </a:lnTo>
                  <a:lnTo>
                    <a:pt x="7" y="11"/>
                  </a:lnTo>
                  <a:lnTo>
                    <a:pt x="8" y="11"/>
                  </a:lnTo>
                  <a:lnTo>
                    <a:pt x="8" y="10"/>
                  </a:lnTo>
                  <a:lnTo>
                    <a:pt x="8" y="9"/>
                  </a:lnTo>
                  <a:lnTo>
                    <a:pt x="9" y="9"/>
                  </a:lnTo>
                  <a:lnTo>
                    <a:pt x="10" y="9"/>
                  </a:lnTo>
                  <a:lnTo>
                    <a:pt x="10" y="8"/>
                  </a:lnTo>
                  <a:lnTo>
                    <a:pt x="10" y="8"/>
                  </a:lnTo>
                  <a:lnTo>
                    <a:pt x="11" y="7"/>
                  </a:lnTo>
                  <a:lnTo>
                    <a:pt x="11" y="7"/>
                  </a:lnTo>
                  <a:lnTo>
                    <a:pt x="12" y="6"/>
                  </a:lnTo>
                  <a:lnTo>
                    <a:pt x="12" y="5"/>
                  </a:lnTo>
                  <a:lnTo>
                    <a:pt x="13" y="5"/>
                  </a:lnTo>
                  <a:lnTo>
                    <a:pt x="13" y="4"/>
                  </a:lnTo>
                  <a:lnTo>
                    <a:pt x="13" y="4"/>
                  </a:lnTo>
                  <a:lnTo>
                    <a:pt x="14" y="4"/>
                  </a:lnTo>
                  <a:lnTo>
                    <a:pt x="14" y="4"/>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43" name="Freeform 87"/>
            <p:cNvSpPr>
              <a:spLocks/>
            </p:cNvSpPr>
            <p:nvPr/>
          </p:nvSpPr>
          <p:spPr bwMode="auto">
            <a:xfrm>
              <a:off x="3233" y="2141"/>
              <a:ext cx="18" cy="20"/>
            </a:xfrm>
            <a:custGeom>
              <a:avLst/>
              <a:gdLst>
                <a:gd name="T0" fmla="*/ 12 w 18"/>
                <a:gd name="T1" fmla="*/ 7 h 20"/>
                <a:gd name="T2" fmla="*/ 13 w 18"/>
                <a:gd name="T3" fmla="*/ 7 h 20"/>
                <a:gd name="T4" fmla="*/ 14 w 18"/>
                <a:gd name="T5" fmla="*/ 6 h 20"/>
                <a:gd name="T6" fmla="*/ 15 w 18"/>
                <a:gd name="T7" fmla="*/ 5 h 20"/>
                <a:gd name="T8" fmla="*/ 15 w 18"/>
                <a:gd name="T9" fmla="*/ 4 h 20"/>
                <a:gd name="T10" fmla="*/ 16 w 18"/>
                <a:gd name="T11" fmla="*/ 3 h 20"/>
                <a:gd name="T12" fmla="*/ 17 w 18"/>
                <a:gd name="T13" fmla="*/ 2 h 20"/>
                <a:gd name="T14" fmla="*/ 17 w 18"/>
                <a:gd name="T15" fmla="*/ 1 h 20"/>
                <a:gd name="T16" fmla="*/ 17 w 18"/>
                <a:gd name="T17" fmla="*/ 0 h 20"/>
                <a:gd name="T18" fmla="*/ 17 w 18"/>
                <a:gd name="T19" fmla="*/ 0 h 20"/>
                <a:gd name="T20" fmla="*/ 16 w 18"/>
                <a:gd name="T21" fmla="*/ 0 h 20"/>
                <a:gd name="T22" fmla="*/ 16 w 18"/>
                <a:gd name="T23" fmla="*/ 0 h 20"/>
                <a:gd name="T24" fmla="*/ 15 w 18"/>
                <a:gd name="T25" fmla="*/ 0 h 20"/>
                <a:gd name="T26" fmla="*/ 14 w 18"/>
                <a:gd name="T27" fmla="*/ 2 h 20"/>
                <a:gd name="T28" fmla="*/ 13 w 18"/>
                <a:gd name="T29" fmla="*/ 3 h 20"/>
                <a:gd name="T30" fmla="*/ 12 w 18"/>
                <a:gd name="T31" fmla="*/ 4 h 20"/>
                <a:gd name="T32" fmla="*/ 11 w 18"/>
                <a:gd name="T33" fmla="*/ 5 h 20"/>
                <a:gd name="T34" fmla="*/ 9 w 18"/>
                <a:gd name="T35" fmla="*/ 6 h 20"/>
                <a:gd name="T36" fmla="*/ 8 w 18"/>
                <a:gd name="T37" fmla="*/ 8 h 20"/>
                <a:gd name="T38" fmla="*/ 7 w 18"/>
                <a:gd name="T39" fmla="*/ 9 h 20"/>
                <a:gd name="T40" fmla="*/ 7 w 18"/>
                <a:gd name="T41" fmla="*/ 10 h 20"/>
                <a:gd name="T42" fmla="*/ 6 w 18"/>
                <a:gd name="T43" fmla="*/ 11 h 20"/>
                <a:gd name="T44" fmla="*/ 5 w 18"/>
                <a:gd name="T45" fmla="*/ 12 h 20"/>
                <a:gd name="T46" fmla="*/ 4 w 18"/>
                <a:gd name="T47" fmla="*/ 13 h 20"/>
                <a:gd name="T48" fmla="*/ 3 w 18"/>
                <a:gd name="T49" fmla="*/ 14 h 20"/>
                <a:gd name="T50" fmla="*/ 2 w 18"/>
                <a:gd name="T51" fmla="*/ 16 h 20"/>
                <a:gd name="T52" fmla="*/ 2 w 18"/>
                <a:gd name="T53" fmla="*/ 16 h 20"/>
                <a:gd name="T54" fmla="*/ 0 w 18"/>
                <a:gd name="T55" fmla="*/ 18 h 20"/>
                <a:gd name="T56" fmla="*/ 0 w 18"/>
                <a:gd name="T57" fmla="*/ 19 h 20"/>
                <a:gd name="T58" fmla="*/ 0 w 18"/>
                <a:gd name="T59" fmla="*/ 19 h 20"/>
                <a:gd name="T60" fmla="*/ 1 w 18"/>
                <a:gd name="T61" fmla="*/ 19 h 20"/>
                <a:gd name="T62" fmla="*/ 2 w 18"/>
                <a:gd name="T63" fmla="*/ 19 h 20"/>
                <a:gd name="T64" fmla="*/ 2 w 18"/>
                <a:gd name="T65" fmla="*/ 18 h 20"/>
                <a:gd name="T66" fmla="*/ 4 w 18"/>
                <a:gd name="T67" fmla="*/ 17 h 20"/>
                <a:gd name="T68" fmla="*/ 5 w 18"/>
                <a:gd name="T69" fmla="*/ 15 h 20"/>
                <a:gd name="T70" fmla="*/ 6 w 18"/>
                <a:gd name="T71" fmla="*/ 14 h 20"/>
                <a:gd name="T72" fmla="*/ 8 w 18"/>
                <a:gd name="T73" fmla="*/ 12 h 20"/>
                <a:gd name="T74" fmla="*/ 9 w 18"/>
                <a:gd name="T75" fmla="*/ 11 h 20"/>
                <a:gd name="T76" fmla="*/ 10 w 18"/>
                <a:gd name="T77" fmla="*/ 10 h 20"/>
                <a:gd name="T78" fmla="*/ 11 w 18"/>
                <a:gd name="T7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20">
                  <a:moveTo>
                    <a:pt x="12" y="7"/>
                  </a:moveTo>
                  <a:lnTo>
                    <a:pt x="12" y="7"/>
                  </a:lnTo>
                  <a:lnTo>
                    <a:pt x="13" y="6"/>
                  </a:lnTo>
                  <a:lnTo>
                    <a:pt x="13" y="7"/>
                  </a:lnTo>
                  <a:lnTo>
                    <a:pt x="13" y="5"/>
                  </a:lnTo>
                  <a:lnTo>
                    <a:pt x="14" y="6"/>
                  </a:lnTo>
                  <a:lnTo>
                    <a:pt x="14" y="5"/>
                  </a:lnTo>
                  <a:lnTo>
                    <a:pt x="15" y="5"/>
                  </a:lnTo>
                  <a:lnTo>
                    <a:pt x="15" y="4"/>
                  </a:lnTo>
                  <a:lnTo>
                    <a:pt x="15" y="4"/>
                  </a:lnTo>
                  <a:lnTo>
                    <a:pt x="16" y="3"/>
                  </a:lnTo>
                  <a:lnTo>
                    <a:pt x="16" y="3"/>
                  </a:lnTo>
                  <a:lnTo>
                    <a:pt x="16" y="3"/>
                  </a:lnTo>
                  <a:lnTo>
                    <a:pt x="17" y="2"/>
                  </a:lnTo>
                  <a:lnTo>
                    <a:pt x="17" y="2"/>
                  </a:lnTo>
                  <a:lnTo>
                    <a:pt x="17" y="1"/>
                  </a:lnTo>
                  <a:lnTo>
                    <a:pt x="17" y="0"/>
                  </a:lnTo>
                  <a:lnTo>
                    <a:pt x="17" y="0"/>
                  </a:lnTo>
                  <a:lnTo>
                    <a:pt x="16" y="0"/>
                  </a:lnTo>
                  <a:lnTo>
                    <a:pt x="17" y="0"/>
                  </a:lnTo>
                  <a:lnTo>
                    <a:pt x="17" y="0"/>
                  </a:lnTo>
                  <a:lnTo>
                    <a:pt x="16" y="0"/>
                  </a:lnTo>
                  <a:lnTo>
                    <a:pt x="16" y="0"/>
                  </a:lnTo>
                  <a:lnTo>
                    <a:pt x="16" y="0"/>
                  </a:lnTo>
                  <a:lnTo>
                    <a:pt x="15" y="0"/>
                  </a:lnTo>
                  <a:lnTo>
                    <a:pt x="15" y="0"/>
                  </a:lnTo>
                  <a:lnTo>
                    <a:pt x="15" y="1"/>
                  </a:lnTo>
                  <a:lnTo>
                    <a:pt x="14" y="2"/>
                  </a:lnTo>
                  <a:lnTo>
                    <a:pt x="13" y="3"/>
                  </a:lnTo>
                  <a:lnTo>
                    <a:pt x="13" y="3"/>
                  </a:lnTo>
                  <a:lnTo>
                    <a:pt x="12" y="4"/>
                  </a:lnTo>
                  <a:lnTo>
                    <a:pt x="12" y="4"/>
                  </a:lnTo>
                  <a:lnTo>
                    <a:pt x="11" y="4"/>
                  </a:lnTo>
                  <a:lnTo>
                    <a:pt x="11" y="5"/>
                  </a:lnTo>
                  <a:lnTo>
                    <a:pt x="10" y="6"/>
                  </a:lnTo>
                  <a:lnTo>
                    <a:pt x="9" y="6"/>
                  </a:lnTo>
                  <a:lnTo>
                    <a:pt x="9" y="7"/>
                  </a:lnTo>
                  <a:lnTo>
                    <a:pt x="8" y="8"/>
                  </a:lnTo>
                  <a:lnTo>
                    <a:pt x="8" y="9"/>
                  </a:lnTo>
                  <a:lnTo>
                    <a:pt x="7" y="9"/>
                  </a:lnTo>
                  <a:lnTo>
                    <a:pt x="6" y="9"/>
                  </a:lnTo>
                  <a:lnTo>
                    <a:pt x="7" y="10"/>
                  </a:lnTo>
                  <a:lnTo>
                    <a:pt x="6" y="10"/>
                  </a:lnTo>
                  <a:lnTo>
                    <a:pt x="6" y="11"/>
                  </a:lnTo>
                  <a:lnTo>
                    <a:pt x="5" y="12"/>
                  </a:lnTo>
                  <a:lnTo>
                    <a:pt x="5" y="12"/>
                  </a:lnTo>
                  <a:lnTo>
                    <a:pt x="4" y="13"/>
                  </a:lnTo>
                  <a:lnTo>
                    <a:pt x="4" y="13"/>
                  </a:lnTo>
                  <a:lnTo>
                    <a:pt x="3" y="14"/>
                  </a:lnTo>
                  <a:lnTo>
                    <a:pt x="3" y="14"/>
                  </a:lnTo>
                  <a:lnTo>
                    <a:pt x="2" y="15"/>
                  </a:lnTo>
                  <a:lnTo>
                    <a:pt x="2" y="16"/>
                  </a:lnTo>
                  <a:lnTo>
                    <a:pt x="2" y="16"/>
                  </a:lnTo>
                  <a:lnTo>
                    <a:pt x="2" y="16"/>
                  </a:lnTo>
                  <a:lnTo>
                    <a:pt x="1" y="17"/>
                  </a:lnTo>
                  <a:lnTo>
                    <a:pt x="0" y="18"/>
                  </a:lnTo>
                  <a:lnTo>
                    <a:pt x="0" y="19"/>
                  </a:lnTo>
                  <a:lnTo>
                    <a:pt x="0" y="19"/>
                  </a:lnTo>
                  <a:lnTo>
                    <a:pt x="0" y="19"/>
                  </a:lnTo>
                  <a:lnTo>
                    <a:pt x="0" y="19"/>
                  </a:lnTo>
                  <a:lnTo>
                    <a:pt x="1" y="19"/>
                  </a:lnTo>
                  <a:lnTo>
                    <a:pt x="1" y="19"/>
                  </a:lnTo>
                  <a:lnTo>
                    <a:pt x="2" y="19"/>
                  </a:lnTo>
                  <a:lnTo>
                    <a:pt x="2" y="19"/>
                  </a:lnTo>
                  <a:lnTo>
                    <a:pt x="2" y="19"/>
                  </a:lnTo>
                  <a:lnTo>
                    <a:pt x="2" y="18"/>
                  </a:lnTo>
                  <a:lnTo>
                    <a:pt x="3" y="17"/>
                  </a:lnTo>
                  <a:lnTo>
                    <a:pt x="4" y="17"/>
                  </a:lnTo>
                  <a:lnTo>
                    <a:pt x="5" y="16"/>
                  </a:lnTo>
                  <a:lnTo>
                    <a:pt x="5" y="15"/>
                  </a:lnTo>
                  <a:lnTo>
                    <a:pt x="6" y="15"/>
                  </a:lnTo>
                  <a:lnTo>
                    <a:pt x="6" y="14"/>
                  </a:lnTo>
                  <a:lnTo>
                    <a:pt x="7" y="14"/>
                  </a:lnTo>
                  <a:lnTo>
                    <a:pt x="8" y="12"/>
                  </a:lnTo>
                  <a:lnTo>
                    <a:pt x="9" y="12"/>
                  </a:lnTo>
                  <a:lnTo>
                    <a:pt x="9" y="11"/>
                  </a:lnTo>
                  <a:lnTo>
                    <a:pt x="9" y="10"/>
                  </a:lnTo>
                  <a:lnTo>
                    <a:pt x="10" y="10"/>
                  </a:lnTo>
                  <a:lnTo>
                    <a:pt x="11" y="10"/>
                  </a:lnTo>
                  <a:lnTo>
                    <a:pt x="11" y="8"/>
                  </a:lnTo>
                  <a:lnTo>
                    <a:pt x="12" y="7"/>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44" name="Freeform 88"/>
            <p:cNvSpPr>
              <a:spLocks/>
            </p:cNvSpPr>
            <p:nvPr/>
          </p:nvSpPr>
          <p:spPr bwMode="auto">
            <a:xfrm>
              <a:off x="3230" y="2141"/>
              <a:ext cx="18" cy="17"/>
            </a:xfrm>
            <a:custGeom>
              <a:avLst/>
              <a:gdLst>
                <a:gd name="T0" fmla="*/ 7 w 18"/>
                <a:gd name="T1" fmla="*/ 9 h 17"/>
                <a:gd name="T2" fmla="*/ 6 w 18"/>
                <a:gd name="T3" fmla="*/ 10 h 17"/>
                <a:gd name="T4" fmla="*/ 5 w 18"/>
                <a:gd name="T5" fmla="*/ 11 h 17"/>
                <a:gd name="T6" fmla="*/ 4 w 18"/>
                <a:gd name="T7" fmla="*/ 12 h 17"/>
                <a:gd name="T8" fmla="*/ 3 w 18"/>
                <a:gd name="T9" fmla="*/ 12 h 17"/>
                <a:gd name="T10" fmla="*/ 2 w 18"/>
                <a:gd name="T11" fmla="*/ 13 h 17"/>
                <a:gd name="T12" fmla="*/ 2 w 18"/>
                <a:gd name="T13" fmla="*/ 15 h 17"/>
                <a:gd name="T14" fmla="*/ 1 w 18"/>
                <a:gd name="T15" fmla="*/ 16 h 17"/>
                <a:gd name="T16" fmla="*/ 0 w 18"/>
                <a:gd name="T17" fmla="*/ 16 h 17"/>
                <a:gd name="T18" fmla="*/ 1 w 18"/>
                <a:gd name="T19" fmla="*/ 16 h 17"/>
                <a:gd name="T20" fmla="*/ 1 w 18"/>
                <a:gd name="T21" fmla="*/ 16 h 17"/>
                <a:gd name="T22" fmla="*/ 2 w 18"/>
                <a:gd name="T23" fmla="*/ 16 h 17"/>
                <a:gd name="T24" fmla="*/ 2 w 18"/>
                <a:gd name="T25" fmla="*/ 15 h 17"/>
                <a:gd name="T26" fmla="*/ 3 w 18"/>
                <a:gd name="T27" fmla="*/ 14 h 17"/>
                <a:gd name="T28" fmla="*/ 5 w 18"/>
                <a:gd name="T29" fmla="*/ 14 h 17"/>
                <a:gd name="T30" fmla="*/ 6 w 18"/>
                <a:gd name="T31" fmla="*/ 13 h 17"/>
                <a:gd name="T32" fmla="*/ 6 w 18"/>
                <a:gd name="T33" fmla="*/ 11 h 17"/>
                <a:gd name="T34" fmla="*/ 8 w 18"/>
                <a:gd name="T35" fmla="*/ 10 h 17"/>
                <a:gd name="T36" fmla="*/ 9 w 18"/>
                <a:gd name="T37" fmla="*/ 9 h 17"/>
                <a:gd name="T38" fmla="*/ 9 w 18"/>
                <a:gd name="T39" fmla="*/ 9 h 17"/>
                <a:gd name="T40" fmla="*/ 10 w 18"/>
                <a:gd name="T41" fmla="*/ 7 h 17"/>
                <a:gd name="T42" fmla="*/ 11 w 18"/>
                <a:gd name="T43" fmla="*/ 6 h 17"/>
                <a:gd name="T44" fmla="*/ 12 w 18"/>
                <a:gd name="T45" fmla="*/ 5 h 17"/>
                <a:gd name="T46" fmla="*/ 14 w 18"/>
                <a:gd name="T47" fmla="*/ 4 h 17"/>
                <a:gd name="T48" fmla="*/ 14 w 18"/>
                <a:gd name="T49" fmla="*/ 4 h 17"/>
                <a:gd name="T50" fmla="*/ 15 w 18"/>
                <a:gd name="T51" fmla="*/ 3 h 17"/>
                <a:gd name="T52" fmla="*/ 16 w 18"/>
                <a:gd name="T53" fmla="*/ 1 h 17"/>
                <a:gd name="T54" fmla="*/ 17 w 18"/>
                <a:gd name="T55" fmla="*/ 1 h 17"/>
                <a:gd name="T56" fmla="*/ 17 w 18"/>
                <a:gd name="T57" fmla="*/ 1 h 17"/>
                <a:gd name="T58" fmla="*/ 15 w 18"/>
                <a:gd name="T59" fmla="*/ 1 h 17"/>
                <a:gd name="T60" fmla="*/ 14 w 18"/>
                <a:gd name="T61" fmla="*/ 2 h 17"/>
                <a:gd name="T62" fmla="*/ 12 w 18"/>
                <a:gd name="T63" fmla="*/ 4 h 17"/>
                <a:gd name="T64" fmla="*/ 12 w 18"/>
                <a:gd name="T65" fmla="*/ 4 h 17"/>
                <a:gd name="T66" fmla="*/ 10 w 18"/>
                <a:gd name="T67" fmla="*/ 6 h 17"/>
                <a:gd name="T68" fmla="*/ 9 w 18"/>
                <a:gd name="T69" fmla="*/ 8 h 17"/>
                <a:gd name="T70" fmla="*/ 8 w 18"/>
                <a:gd name="T7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 h="17">
                  <a:moveTo>
                    <a:pt x="7" y="9"/>
                  </a:moveTo>
                  <a:lnTo>
                    <a:pt x="7" y="9"/>
                  </a:lnTo>
                  <a:lnTo>
                    <a:pt x="6" y="10"/>
                  </a:lnTo>
                  <a:lnTo>
                    <a:pt x="6" y="10"/>
                  </a:lnTo>
                  <a:lnTo>
                    <a:pt x="6" y="11"/>
                  </a:lnTo>
                  <a:lnTo>
                    <a:pt x="5" y="11"/>
                  </a:lnTo>
                  <a:lnTo>
                    <a:pt x="5" y="12"/>
                  </a:lnTo>
                  <a:lnTo>
                    <a:pt x="4" y="12"/>
                  </a:lnTo>
                  <a:lnTo>
                    <a:pt x="3" y="12"/>
                  </a:lnTo>
                  <a:lnTo>
                    <a:pt x="3" y="12"/>
                  </a:lnTo>
                  <a:lnTo>
                    <a:pt x="3" y="13"/>
                  </a:lnTo>
                  <a:lnTo>
                    <a:pt x="2" y="13"/>
                  </a:lnTo>
                  <a:lnTo>
                    <a:pt x="2" y="14"/>
                  </a:lnTo>
                  <a:lnTo>
                    <a:pt x="2" y="15"/>
                  </a:lnTo>
                  <a:lnTo>
                    <a:pt x="1" y="15"/>
                  </a:lnTo>
                  <a:lnTo>
                    <a:pt x="1" y="16"/>
                  </a:lnTo>
                  <a:lnTo>
                    <a:pt x="0" y="16"/>
                  </a:lnTo>
                  <a:lnTo>
                    <a:pt x="0" y="16"/>
                  </a:lnTo>
                  <a:lnTo>
                    <a:pt x="1" y="16"/>
                  </a:lnTo>
                  <a:lnTo>
                    <a:pt x="1" y="16"/>
                  </a:lnTo>
                  <a:lnTo>
                    <a:pt x="1" y="16"/>
                  </a:lnTo>
                  <a:lnTo>
                    <a:pt x="1" y="16"/>
                  </a:lnTo>
                  <a:lnTo>
                    <a:pt x="1" y="16"/>
                  </a:lnTo>
                  <a:lnTo>
                    <a:pt x="2" y="16"/>
                  </a:lnTo>
                  <a:lnTo>
                    <a:pt x="2" y="16"/>
                  </a:lnTo>
                  <a:lnTo>
                    <a:pt x="2" y="15"/>
                  </a:lnTo>
                  <a:lnTo>
                    <a:pt x="3" y="14"/>
                  </a:lnTo>
                  <a:lnTo>
                    <a:pt x="3" y="14"/>
                  </a:lnTo>
                  <a:lnTo>
                    <a:pt x="5" y="13"/>
                  </a:lnTo>
                  <a:lnTo>
                    <a:pt x="5" y="14"/>
                  </a:lnTo>
                  <a:lnTo>
                    <a:pt x="5" y="13"/>
                  </a:lnTo>
                  <a:lnTo>
                    <a:pt x="6" y="13"/>
                  </a:lnTo>
                  <a:lnTo>
                    <a:pt x="6" y="12"/>
                  </a:lnTo>
                  <a:lnTo>
                    <a:pt x="6" y="11"/>
                  </a:lnTo>
                  <a:lnTo>
                    <a:pt x="7" y="11"/>
                  </a:lnTo>
                  <a:lnTo>
                    <a:pt x="8" y="10"/>
                  </a:lnTo>
                  <a:lnTo>
                    <a:pt x="8" y="9"/>
                  </a:lnTo>
                  <a:lnTo>
                    <a:pt x="9" y="9"/>
                  </a:lnTo>
                  <a:lnTo>
                    <a:pt x="9" y="9"/>
                  </a:lnTo>
                  <a:lnTo>
                    <a:pt x="9" y="9"/>
                  </a:lnTo>
                  <a:lnTo>
                    <a:pt x="10" y="8"/>
                  </a:lnTo>
                  <a:lnTo>
                    <a:pt x="10" y="7"/>
                  </a:lnTo>
                  <a:lnTo>
                    <a:pt x="11" y="7"/>
                  </a:lnTo>
                  <a:lnTo>
                    <a:pt x="11" y="6"/>
                  </a:lnTo>
                  <a:lnTo>
                    <a:pt x="12" y="5"/>
                  </a:lnTo>
                  <a:lnTo>
                    <a:pt x="12" y="5"/>
                  </a:lnTo>
                  <a:lnTo>
                    <a:pt x="13" y="4"/>
                  </a:lnTo>
                  <a:lnTo>
                    <a:pt x="14" y="4"/>
                  </a:lnTo>
                  <a:lnTo>
                    <a:pt x="14" y="4"/>
                  </a:lnTo>
                  <a:lnTo>
                    <a:pt x="14" y="4"/>
                  </a:lnTo>
                  <a:lnTo>
                    <a:pt x="15" y="3"/>
                  </a:lnTo>
                  <a:lnTo>
                    <a:pt x="15" y="3"/>
                  </a:lnTo>
                  <a:lnTo>
                    <a:pt x="15" y="2"/>
                  </a:lnTo>
                  <a:lnTo>
                    <a:pt x="16" y="1"/>
                  </a:lnTo>
                  <a:lnTo>
                    <a:pt x="16" y="1"/>
                  </a:lnTo>
                  <a:lnTo>
                    <a:pt x="17" y="1"/>
                  </a:lnTo>
                  <a:lnTo>
                    <a:pt x="17" y="0"/>
                  </a:lnTo>
                  <a:lnTo>
                    <a:pt x="17" y="1"/>
                  </a:lnTo>
                  <a:lnTo>
                    <a:pt x="15" y="1"/>
                  </a:lnTo>
                  <a:lnTo>
                    <a:pt x="15" y="1"/>
                  </a:lnTo>
                  <a:lnTo>
                    <a:pt x="14" y="2"/>
                  </a:lnTo>
                  <a:lnTo>
                    <a:pt x="14" y="2"/>
                  </a:lnTo>
                  <a:lnTo>
                    <a:pt x="13" y="3"/>
                  </a:lnTo>
                  <a:lnTo>
                    <a:pt x="12" y="4"/>
                  </a:lnTo>
                  <a:lnTo>
                    <a:pt x="12" y="4"/>
                  </a:lnTo>
                  <a:lnTo>
                    <a:pt x="12" y="4"/>
                  </a:lnTo>
                  <a:lnTo>
                    <a:pt x="10" y="5"/>
                  </a:lnTo>
                  <a:lnTo>
                    <a:pt x="10" y="6"/>
                  </a:lnTo>
                  <a:lnTo>
                    <a:pt x="9" y="7"/>
                  </a:lnTo>
                  <a:lnTo>
                    <a:pt x="9" y="8"/>
                  </a:lnTo>
                  <a:lnTo>
                    <a:pt x="8" y="8"/>
                  </a:lnTo>
                  <a:lnTo>
                    <a:pt x="8" y="9"/>
                  </a:lnTo>
                  <a:lnTo>
                    <a:pt x="7" y="9"/>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45" name="Freeform 89"/>
            <p:cNvSpPr>
              <a:spLocks/>
            </p:cNvSpPr>
            <p:nvPr/>
          </p:nvSpPr>
          <p:spPr bwMode="auto">
            <a:xfrm>
              <a:off x="3169" y="2034"/>
              <a:ext cx="40" cy="51"/>
            </a:xfrm>
            <a:custGeom>
              <a:avLst/>
              <a:gdLst>
                <a:gd name="T0" fmla="*/ 2 w 40"/>
                <a:gd name="T1" fmla="*/ 0 h 51"/>
                <a:gd name="T2" fmla="*/ 2 w 40"/>
                <a:gd name="T3" fmla="*/ 0 h 51"/>
                <a:gd name="T4" fmla="*/ 1 w 40"/>
                <a:gd name="T5" fmla="*/ 0 h 51"/>
                <a:gd name="T6" fmla="*/ 1 w 40"/>
                <a:gd name="T7" fmla="*/ 0 h 51"/>
                <a:gd name="T8" fmla="*/ 1 w 40"/>
                <a:gd name="T9" fmla="*/ 0 h 51"/>
                <a:gd name="T10" fmla="*/ 1 w 40"/>
                <a:gd name="T11" fmla="*/ 1 h 51"/>
                <a:gd name="T12" fmla="*/ 1 w 40"/>
                <a:gd name="T13" fmla="*/ 1 h 51"/>
                <a:gd name="T14" fmla="*/ 0 w 40"/>
                <a:gd name="T15" fmla="*/ 1 h 51"/>
                <a:gd name="T16" fmla="*/ 0 w 40"/>
                <a:gd name="T17" fmla="*/ 1 h 51"/>
                <a:gd name="T18" fmla="*/ 6 w 40"/>
                <a:gd name="T19" fmla="*/ 9 h 51"/>
                <a:gd name="T20" fmla="*/ 19 w 40"/>
                <a:gd name="T21" fmla="*/ 26 h 51"/>
                <a:gd name="T22" fmla="*/ 32 w 40"/>
                <a:gd name="T23" fmla="*/ 43 h 51"/>
                <a:gd name="T24" fmla="*/ 38 w 40"/>
                <a:gd name="T25" fmla="*/ 50 h 51"/>
                <a:gd name="T26" fmla="*/ 38 w 40"/>
                <a:gd name="T27" fmla="*/ 50 h 51"/>
                <a:gd name="T28" fmla="*/ 38 w 40"/>
                <a:gd name="T29" fmla="*/ 50 h 51"/>
                <a:gd name="T30" fmla="*/ 38 w 40"/>
                <a:gd name="T31" fmla="*/ 50 h 51"/>
                <a:gd name="T32" fmla="*/ 38 w 40"/>
                <a:gd name="T33" fmla="*/ 50 h 51"/>
                <a:gd name="T34" fmla="*/ 39 w 40"/>
                <a:gd name="T35" fmla="*/ 50 h 51"/>
                <a:gd name="T36" fmla="*/ 39 w 40"/>
                <a:gd name="T37" fmla="*/ 50 h 51"/>
                <a:gd name="T38" fmla="*/ 39 w 40"/>
                <a:gd name="T39" fmla="*/ 50 h 51"/>
                <a:gd name="T40" fmla="*/ 39 w 40"/>
                <a:gd name="T41" fmla="*/ 49 h 51"/>
                <a:gd name="T42" fmla="*/ 33 w 40"/>
                <a:gd name="T43" fmla="*/ 41 h 51"/>
                <a:gd name="T44" fmla="*/ 20 w 40"/>
                <a:gd name="T45" fmla="*/ 24 h 51"/>
                <a:gd name="T46" fmla="*/ 8 w 40"/>
                <a:gd name="T47" fmla="*/ 8 h 51"/>
                <a:gd name="T48" fmla="*/ 2 w 40"/>
                <a:gd name="T4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51">
                  <a:moveTo>
                    <a:pt x="2" y="0"/>
                  </a:moveTo>
                  <a:lnTo>
                    <a:pt x="2" y="0"/>
                  </a:lnTo>
                  <a:lnTo>
                    <a:pt x="1" y="0"/>
                  </a:lnTo>
                  <a:lnTo>
                    <a:pt x="1" y="0"/>
                  </a:lnTo>
                  <a:lnTo>
                    <a:pt x="1" y="0"/>
                  </a:lnTo>
                  <a:lnTo>
                    <a:pt x="1" y="1"/>
                  </a:lnTo>
                  <a:lnTo>
                    <a:pt x="1" y="1"/>
                  </a:lnTo>
                  <a:lnTo>
                    <a:pt x="0" y="1"/>
                  </a:lnTo>
                  <a:lnTo>
                    <a:pt x="0" y="1"/>
                  </a:lnTo>
                  <a:lnTo>
                    <a:pt x="6" y="9"/>
                  </a:lnTo>
                  <a:lnTo>
                    <a:pt x="19" y="26"/>
                  </a:lnTo>
                  <a:lnTo>
                    <a:pt x="32" y="43"/>
                  </a:lnTo>
                  <a:lnTo>
                    <a:pt x="38" y="50"/>
                  </a:lnTo>
                  <a:lnTo>
                    <a:pt x="38" y="50"/>
                  </a:lnTo>
                  <a:lnTo>
                    <a:pt x="38" y="50"/>
                  </a:lnTo>
                  <a:lnTo>
                    <a:pt x="38" y="50"/>
                  </a:lnTo>
                  <a:lnTo>
                    <a:pt x="38" y="50"/>
                  </a:lnTo>
                  <a:lnTo>
                    <a:pt x="39" y="50"/>
                  </a:lnTo>
                  <a:lnTo>
                    <a:pt x="39" y="50"/>
                  </a:lnTo>
                  <a:lnTo>
                    <a:pt x="39" y="50"/>
                  </a:lnTo>
                  <a:lnTo>
                    <a:pt x="39" y="49"/>
                  </a:lnTo>
                  <a:lnTo>
                    <a:pt x="33" y="41"/>
                  </a:lnTo>
                  <a:lnTo>
                    <a:pt x="20" y="24"/>
                  </a:lnTo>
                  <a:lnTo>
                    <a:pt x="8" y="8"/>
                  </a:lnTo>
                  <a:lnTo>
                    <a:pt x="2" y="0"/>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59546" name="Freeform 90"/>
          <p:cNvSpPr>
            <a:spLocks/>
          </p:cNvSpPr>
          <p:nvPr/>
        </p:nvSpPr>
        <p:spPr bwMode="auto">
          <a:xfrm>
            <a:off x="3575050" y="2693988"/>
            <a:ext cx="187325" cy="2055812"/>
          </a:xfrm>
          <a:custGeom>
            <a:avLst/>
            <a:gdLst>
              <a:gd name="T0" fmla="*/ 0 w 118"/>
              <a:gd name="T1" fmla="*/ 0 h 1295"/>
              <a:gd name="T2" fmla="*/ 0 w 118"/>
              <a:gd name="T3" fmla="*/ 1294 h 1295"/>
              <a:gd name="T4" fmla="*/ 117 w 118"/>
              <a:gd name="T5" fmla="*/ 1294 h 1295"/>
            </a:gdLst>
            <a:ahLst/>
            <a:cxnLst>
              <a:cxn ang="0">
                <a:pos x="T0" y="T1"/>
              </a:cxn>
              <a:cxn ang="0">
                <a:pos x="T2" y="T3"/>
              </a:cxn>
              <a:cxn ang="0">
                <a:pos x="T4" y="T5"/>
              </a:cxn>
            </a:cxnLst>
            <a:rect l="0" t="0" r="r" b="b"/>
            <a:pathLst>
              <a:path w="118" h="1295">
                <a:moveTo>
                  <a:pt x="0" y="0"/>
                </a:moveTo>
                <a:lnTo>
                  <a:pt x="0" y="1294"/>
                </a:lnTo>
                <a:lnTo>
                  <a:pt x="117" y="1294"/>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47" name="Freeform 91"/>
          <p:cNvSpPr>
            <a:spLocks/>
          </p:cNvSpPr>
          <p:nvPr/>
        </p:nvSpPr>
        <p:spPr bwMode="auto">
          <a:xfrm>
            <a:off x="3790950" y="3213100"/>
            <a:ext cx="125413" cy="1074738"/>
          </a:xfrm>
          <a:custGeom>
            <a:avLst/>
            <a:gdLst>
              <a:gd name="T0" fmla="*/ 0 w 79"/>
              <a:gd name="T1" fmla="*/ 0 h 677"/>
              <a:gd name="T2" fmla="*/ 0 w 79"/>
              <a:gd name="T3" fmla="*/ 676 h 677"/>
              <a:gd name="T4" fmla="*/ 78 w 79"/>
              <a:gd name="T5" fmla="*/ 676 h 677"/>
            </a:gdLst>
            <a:ahLst/>
            <a:cxnLst>
              <a:cxn ang="0">
                <a:pos x="T0" y="T1"/>
              </a:cxn>
              <a:cxn ang="0">
                <a:pos x="T2" y="T3"/>
              </a:cxn>
              <a:cxn ang="0">
                <a:pos x="T4" y="T5"/>
              </a:cxn>
            </a:cxnLst>
            <a:rect l="0" t="0" r="r" b="b"/>
            <a:pathLst>
              <a:path w="79" h="677">
                <a:moveTo>
                  <a:pt x="0" y="0"/>
                </a:moveTo>
                <a:lnTo>
                  <a:pt x="0" y="676"/>
                </a:lnTo>
                <a:lnTo>
                  <a:pt x="78" y="676"/>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48" name="Line 92"/>
          <p:cNvSpPr>
            <a:spLocks noChangeShapeType="1"/>
          </p:cNvSpPr>
          <p:nvPr/>
        </p:nvSpPr>
        <p:spPr bwMode="auto">
          <a:xfrm>
            <a:off x="3797300" y="3692525"/>
            <a:ext cx="11112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49" name="Rectangle 93"/>
          <p:cNvSpPr>
            <a:spLocks noChangeArrowheads="1"/>
          </p:cNvSpPr>
          <p:nvPr/>
        </p:nvSpPr>
        <p:spPr bwMode="auto">
          <a:xfrm>
            <a:off x="3746500" y="4581525"/>
            <a:ext cx="1609725" cy="357188"/>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lIns="50800" tIns="25400" rIns="50800" bIns="25400"/>
          <a:lstStyle>
            <a:lvl1pPr algn="l" defTabSz="401638">
              <a:tabLst>
                <a:tab pos="571500" algn="l"/>
              </a:tabLst>
              <a:defRPr sz="2400">
                <a:solidFill>
                  <a:schemeClr val="tx1"/>
                </a:solidFill>
                <a:latin typeface="Times New Roman" panose="02020603050405020304" pitchFamily="18" charset="0"/>
              </a:defRPr>
            </a:lvl1pPr>
            <a:lvl2pPr marL="301625" algn="l" defTabSz="401638">
              <a:tabLst>
                <a:tab pos="571500" algn="l"/>
              </a:tabLst>
              <a:defRPr sz="2400">
                <a:solidFill>
                  <a:schemeClr val="tx1"/>
                </a:solidFill>
                <a:latin typeface="Times New Roman" panose="02020603050405020304" pitchFamily="18" charset="0"/>
              </a:defRPr>
            </a:lvl2pPr>
            <a:lvl3pPr marL="606425" algn="l" defTabSz="401638">
              <a:tabLst>
                <a:tab pos="571500" algn="l"/>
              </a:tabLst>
              <a:defRPr sz="2400">
                <a:solidFill>
                  <a:schemeClr val="tx1"/>
                </a:solidFill>
                <a:latin typeface="Times New Roman" panose="02020603050405020304" pitchFamily="18" charset="0"/>
              </a:defRPr>
            </a:lvl3pPr>
            <a:lvl4pPr marL="908050" algn="l" defTabSz="401638">
              <a:tabLst>
                <a:tab pos="571500" algn="l"/>
              </a:tabLst>
              <a:defRPr sz="2400">
                <a:solidFill>
                  <a:schemeClr val="tx1"/>
                </a:solidFill>
                <a:latin typeface="Times New Roman" panose="02020603050405020304" pitchFamily="18" charset="0"/>
              </a:defRPr>
            </a:lvl4pPr>
            <a:lvl5pPr marL="1209675" algn="l" defTabSz="401638">
              <a:tabLst>
                <a:tab pos="571500" algn="l"/>
              </a:tabLst>
              <a:defRPr sz="2400">
                <a:solidFill>
                  <a:schemeClr val="tx1"/>
                </a:solidFill>
                <a:latin typeface="Times New Roman" panose="02020603050405020304" pitchFamily="18" charset="0"/>
              </a:defRPr>
            </a:lvl5pPr>
            <a:lvl6pPr marL="1666875" defTabSz="401638" fontAlgn="base">
              <a:spcBef>
                <a:spcPct val="0"/>
              </a:spcBef>
              <a:spcAft>
                <a:spcPct val="0"/>
              </a:spcAft>
              <a:tabLst>
                <a:tab pos="571500" algn="l"/>
              </a:tabLst>
              <a:defRPr sz="2400">
                <a:solidFill>
                  <a:schemeClr val="tx1"/>
                </a:solidFill>
                <a:latin typeface="Times New Roman" panose="02020603050405020304" pitchFamily="18" charset="0"/>
              </a:defRPr>
            </a:lvl6pPr>
            <a:lvl7pPr marL="2124075" defTabSz="401638" fontAlgn="base">
              <a:spcBef>
                <a:spcPct val="0"/>
              </a:spcBef>
              <a:spcAft>
                <a:spcPct val="0"/>
              </a:spcAft>
              <a:tabLst>
                <a:tab pos="571500" algn="l"/>
              </a:tabLst>
              <a:defRPr sz="2400">
                <a:solidFill>
                  <a:schemeClr val="tx1"/>
                </a:solidFill>
                <a:latin typeface="Times New Roman" panose="02020603050405020304" pitchFamily="18" charset="0"/>
              </a:defRPr>
            </a:lvl7pPr>
            <a:lvl8pPr marL="2581275" defTabSz="401638" fontAlgn="base">
              <a:spcBef>
                <a:spcPct val="0"/>
              </a:spcBef>
              <a:spcAft>
                <a:spcPct val="0"/>
              </a:spcAft>
              <a:tabLst>
                <a:tab pos="571500" algn="l"/>
              </a:tabLst>
              <a:defRPr sz="2400">
                <a:solidFill>
                  <a:schemeClr val="tx1"/>
                </a:solidFill>
                <a:latin typeface="Times New Roman" panose="02020603050405020304" pitchFamily="18" charset="0"/>
              </a:defRPr>
            </a:lvl8pPr>
            <a:lvl9pPr marL="3038475" defTabSz="401638" fontAlgn="base">
              <a:spcBef>
                <a:spcPct val="0"/>
              </a:spcBef>
              <a:spcAft>
                <a:spcPct val="0"/>
              </a:spcAft>
              <a:tabLst>
                <a:tab pos="571500" algn="l"/>
              </a:tabLst>
              <a:defRPr sz="2400">
                <a:solidFill>
                  <a:schemeClr val="tx1"/>
                </a:solidFill>
                <a:latin typeface="Times New Roman" panose="02020603050405020304" pitchFamily="18" charset="0"/>
              </a:defRPr>
            </a:lvl9pPr>
          </a:lstStyle>
          <a:p>
            <a:pPr>
              <a:buClrTx/>
              <a:buSzPct val="100000"/>
              <a:buFontTx/>
              <a:buNone/>
            </a:pPr>
            <a:r>
              <a:rPr lang="fr-FR" altLang="fr-FR" sz="1200" b="1">
                <a:solidFill>
                  <a:srgbClr val="000000"/>
                </a:solidFill>
                <a:latin typeface="Arial" panose="020B0604020202020204" pitchFamily="34" charset="0"/>
                <a:sym typeface="Times New Roman" panose="02020603050405020304" pitchFamily="18" charset="0"/>
              </a:rPr>
              <a:t>Coûts</a:t>
            </a:r>
          </a:p>
        </p:txBody>
      </p:sp>
      <p:grpSp>
        <p:nvGrpSpPr>
          <p:cNvPr id="659550" name="Group 94"/>
          <p:cNvGrpSpPr>
            <a:grpSpLocks/>
          </p:cNvGrpSpPr>
          <p:nvPr/>
        </p:nvGrpSpPr>
        <p:grpSpPr bwMode="auto">
          <a:xfrm>
            <a:off x="4338638" y="4627563"/>
            <a:ext cx="80962" cy="73025"/>
            <a:chOff x="2670" y="2717"/>
            <a:chExt cx="51" cy="46"/>
          </a:xfrm>
        </p:grpSpPr>
        <p:sp>
          <p:nvSpPr>
            <p:cNvPr id="659551" name="Rectangle 95"/>
            <p:cNvSpPr>
              <a:spLocks noChangeArrowheads="1"/>
            </p:cNvSpPr>
            <p:nvPr/>
          </p:nvSpPr>
          <p:spPr bwMode="auto">
            <a:xfrm>
              <a:off x="2674" y="2721"/>
              <a:ext cx="42" cy="37"/>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52" name="Freeform 96"/>
            <p:cNvSpPr>
              <a:spLocks/>
            </p:cNvSpPr>
            <p:nvPr/>
          </p:nvSpPr>
          <p:spPr bwMode="auto">
            <a:xfrm>
              <a:off x="2670" y="2717"/>
              <a:ext cx="51" cy="46"/>
            </a:xfrm>
            <a:custGeom>
              <a:avLst/>
              <a:gdLst>
                <a:gd name="T0" fmla="*/ 50 w 51"/>
                <a:gd name="T1" fmla="*/ 0 h 46"/>
                <a:gd name="T2" fmla="*/ 0 w 51"/>
                <a:gd name="T3" fmla="*/ 0 h 46"/>
                <a:gd name="T4" fmla="*/ 0 w 51"/>
                <a:gd name="T5" fmla="*/ 45 h 46"/>
              </a:gdLst>
              <a:ahLst/>
              <a:cxnLst>
                <a:cxn ang="0">
                  <a:pos x="T0" y="T1"/>
                </a:cxn>
                <a:cxn ang="0">
                  <a:pos x="T2" y="T3"/>
                </a:cxn>
                <a:cxn ang="0">
                  <a:pos x="T4" y="T5"/>
                </a:cxn>
              </a:cxnLst>
              <a:rect l="0" t="0" r="r" b="b"/>
              <a:pathLst>
                <a:path w="51" h="46">
                  <a:moveTo>
                    <a:pt x="50" y="0"/>
                  </a:moveTo>
                  <a:lnTo>
                    <a:pt x="0" y="0"/>
                  </a:lnTo>
                  <a:lnTo>
                    <a:pt x="0" y="45"/>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53" name="Freeform 97"/>
            <p:cNvSpPr>
              <a:spLocks/>
            </p:cNvSpPr>
            <p:nvPr/>
          </p:nvSpPr>
          <p:spPr bwMode="auto">
            <a:xfrm>
              <a:off x="2670" y="2717"/>
              <a:ext cx="51" cy="46"/>
            </a:xfrm>
            <a:custGeom>
              <a:avLst/>
              <a:gdLst>
                <a:gd name="T0" fmla="*/ 0 w 51"/>
                <a:gd name="T1" fmla="*/ 45 h 46"/>
                <a:gd name="T2" fmla="*/ 50 w 51"/>
                <a:gd name="T3" fmla="*/ 45 h 46"/>
                <a:gd name="T4" fmla="*/ 50 w 51"/>
                <a:gd name="T5" fmla="*/ 0 h 46"/>
              </a:gdLst>
              <a:ahLst/>
              <a:cxnLst>
                <a:cxn ang="0">
                  <a:pos x="T0" y="T1"/>
                </a:cxn>
                <a:cxn ang="0">
                  <a:pos x="T2" y="T3"/>
                </a:cxn>
                <a:cxn ang="0">
                  <a:pos x="T4" y="T5"/>
                </a:cxn>
              </a:cxnLst>
              <a:rect l="0" t="0" r="r" b="b"/>
              <a:pathLst>
                <a:path w="51" h="46">
                  <a:moveTo>
                    <a:pt x="0" y="45"/>
                  </a:moveTo>
                  <a:lnTo>
                    <a:pt x="50" y="45"/>
                  </a:lnTo>
                  <a:lnTo>
                    <a:pt x="50" y="0"/>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59554" name="Group 98"/>
          <p:cNvGrpSpPr>
            <a:grpSpLocks/>
          </p:cNvGrpSpPr>
          <p:nvPr/>
        </p:nvGrpSpPr>
        <p:grpSpPr bwMode="auto">
          <a:xfrm>
            <a:off x="4338638" y="4729163"/>
            <a:ext cx="80962" cy="71437"/>
            <a:chOff x="2670" y="2781"/>
            <a:chExt cx="51" cy="45"/>
          </a:xfrm>
        </p:grpSpPr>
        <p:sp>
          <p:nvSpPr>
            <p:cNvPr id="659555" name="Rectangle 99"/>
            <p:cNvSpPr>
              <a:spLocks noChangeArrowheads="1"/>
            </p:cNvSpPr>
            <p:nvPr/>
          </p:nvSpPr>
          <p:spPr bwMode="auto">
            <a:xfrm>
              <a:off x="2674" y="2785"/>
              <a:ext cx="42" cy="36"/>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56" name="Freeform 100"/>
            <p:cNvSpPr>
              <a:spLocks/>
            </p:cNvSpPr>
            <p:nvPr/>
          </p:nvSpPr>
          <p:spPr bwMode="auto">
            <a:xfrm>
              <a:off x="2670" y="2781"/>
              <a:ext cx="51" cy="45"/>
            </a:xfrm>
            <a:custGeom>
              <a:avLst/>
              <a:gdLst>
                <a:gd name="T0" fmla="*/ 50 w 51"/>
                <a:gd name="T1" fmla="*/ 0 h 45"/>
                <a:gd name="T2" fmla="*/ 0 w 51"/>
                <a:gd name="T3" fmla="*/ 0 h 45"/>
                <a:gd name="T4" fmla="*/ 0 w 51"/>
                <a:gd name="T5" fmla="*/ 44 h 45"/>
              </a:gdLst>
              <a:ahLst/>
              <a:cxnLst>
                <a:cxn ang="0">
                  <a:pos x="T0" y="T1"/>
                </a:cxn>
                <a:cxn ang="0">
                  <a:pos x="T2" y="T3"/>
                </a:cxn>
                <a:cxn ang="0">
                  <a:pos x="T4" y="T5"/>
                </a:cxn>
              </a:cxnLst>
              <a:rect l="0" t="0" r="r" b="b"/>
              <a:pathLst>
                <a:path w="51" h="45">
                  <a:moveTo>
                    <a:pt x="50" y="0"/>
                  </a:moveTo>
                  <a:lnTo>
                    <a:pt x="0" y="0"/>
                  </a:lnTo>
                  <a:lnTo>
                    <a:pt x="0" y="44"/>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57" name="Freeform 101"/>
            <p:cNvSpPr>
              <a:spLocks/>
            </p:cNvSpPr>
            <p:nvPr/>
          </p:nvSpPr>
          <p:spPr bwMode="auto">
            <a:xfrm>
              <a:off x="2670" y="2781"/>
              <a:ext cx="51" cy="45"/>
            </a:xfrm>
            <a:custGeom>
              <a:avLst/>
              <a:gdLst>
                <a:gd name="T0" fmla="*/ 0 w 51"/>
                <a:gd name="T1" fmla="*/ 44 h 45"/>
                <a:gd name="T2" fmla="*/ 50 w 51"/>
                <a:gd name="T3" fmla="*/ 44 h 45"/>
                <a:gd name="T4" fmla="*/ 50 w 51"/>
                <a:gd name="T5" fmla="*/ 0 h 45"/>
              </a:gdLst>
              <a:ahLst/>
              <a:cxnLst>
                <a:cxn ang="0">
                  <a:pos x="T0" y="T1"/>
                </a:cxn>
                <a:cxn ang="0">
                  <a:pos x="T2" y="T3"/>
                </a:cxn>
                <a:cxn ang="0">
                  <a:pos x="T4" y="T5"/>
                </a:cxn>
              </a:cxnLst>
              <a:rect l="0" t="0" r="r" b="b"/>
              <a:pathLst>
                <a:path w="51" h="45">
                  <a:moveTo>
                    <a:pt x="0" y="44"/>
                  </a:moveTo>
                  <a:lnTo>
                    <a:pt x="50" y="44"/>
                  </a:lnTo>
                  <a:lnTo>
                    <a:pt x="50" y="0"/>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59558" name="Group 102"/>
          <p:cNvGrpSpPr>
            <a:grpSpLocks/>
          </p:cNvGrpSpPr>
          <p:nvPr/>
        </p:nvGrpSpPr>
        <p:grpSpPr bwMode="auto">
          <a:xfrm>
            <a:off x="4338638" y="4832350"/>
            <a:ext cx="80962" cy="73025"/>
            <a:chOff x="2670" y="2846"/>
            <a:chExt cx="51" cy="46"/>
          </a:xfrm>
        </p:grpSpPr>
        <p:sp>
          <p:nvSpPr>
            <p:cNvPr id="659559" name="Rectangle 103"/>
            <p:cNvSpPr>
              <a:spLocks noChangeArrowheads="1"/>
            </p:cNvSpPr>
            <p:nvPr/>
          </p:nvSpPr>
          <p:spPr bwMode="auto">
            <a:xfrm>
              <a:off x="2674" y="2850"/>
              <a:ext cx="42" cy="37"/>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60" name="Freeform 104"/>
            <p:cNvSpPr>
              <a:spLocks/>
            </p:cNvSpPr>
            <p:nvPr/>
          </p:nvSpPr>
          <p:spPr bwMode="auto">
            <a:xfrm>
              <a:off x="2670" y="2846"/>
              <a:ext cx="51" cy="46"/>
            </a:xfrm>
            <a:custGeom>
              <a:avLst/>
              <a:gdLst>
                <a:gd name="T0" fmla="*/ 50 w 51"/>
                <a:gd name="T1" fmla="*/ 0 h 46"/>
                <a:gd name="T2" fmla="*/ 0 w 51"/>
                <a:gd name="T3" fmla="*/ 0 h 46"/>
                <a:gd name="T4" fmla="*/ 0 w 51"/>
                <a:gd name="T5" fmla="*/ 45 h 46"/>
              </a:gdLst>
              <a:ahLst/>
              <a:cxnLst>
                <a:cxn ang="0">
                  <a:pos x="T0" y="T1"/>
                </a:cxn>
                <a:cxn ang="0">
                  <a:pos x="T2" y="T3"/>
                </a:cxn>
                <a:cxn ang="0">
                  <a:pos x="T4" y="T5"/>
                </a:cxn>
              </a:cxnLst>
              <a:rect l="0" t="0" r="r" b="b"/>
              <a:pathLst>
                <a:path w="51" h="46">
                  <a:moveTo>
                    <a:pt x="50" y="0"/>
                  </a:moveTo>
                  <a:lnTo>
                    <a:pt x="0" y="0"/>
                  </a:lnTo>
                  <a:lnTo>
                    <a:pt x="0" y="45"/>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9561" name="Freeform 105"/>
            <p:cNvSpPr>
              <a:spLocks/>
            </p:cNvSpPr>
            <p:nvPr/>
          </p:nvSpPr>
          <p:spPr bwMode="auto">
            <a:xfrm>
              <a:off x="2670" y="2846"/>
              <a:ext cx="51" cy="46"/>
            </a:xfrm>
            <a:custGeom>
              <a:avLst/>
              <a:gdLst>
                <a:gd name="T0" fmla="*/ 0 w 51"/>
                <a:gd name="T1" fmla="*/ 45 h 46"/>
                <a:gd name="T2" fmla="*/ 50 w 51"/>
                <a:gd name="T3" fmla="*/ 45 h 46"/>
                <a:gd name="T4" fmla="*/ 50 w 51"/>
                <a:gd name="T5" fmla="*/ 0 h 46"/>
              </a:gdLst>
              <a:ahLst/>
              <a:cxnLst>
                <a:cxn ang="0">
                  <a:pos x="T0" y="T1"/>
                </a:cxn>
                <a:cxn ang="0">
                  <a:pos x="T2" y="T3"/>
                </a:cxn>
                <a:cxn ang="0">
                  <a:pos x="T4" y="T5"/>
                </a:cxn>
              </a:cxnLst>
              <a:rect l="0" t="0" r="r" b="b"/>
              <a:pathLst>
                <a:path w="51" h="46">
                  <a:moveTo>
                    <a:pt x="0" y="45"/>
                  </a:moveTo>
                  <a:lnTo>
                    <a:pt x="50" y="45"/>
                  </a:lnTo>
                  <a:lnTo>
                    <a:pt x="50" y="0"/>
                  </a:lnTo>
                </a:path>
              </a:pathLst>
            </a:custGeom>
            <a:solidFill>
              <a:srgbClr val="DDDDDD"/>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59562" name="Group 106"/>
          <p:cNvGrpSpPr>
            <a:grpSpLocks/>
          </p:cNvGrpSpPr>
          <p:nvPr/>
        </p:nvGrpSpPr>
        <p:grpSpPr bwMode="auto">
          <a:xfrm>
            <a:off x="4724400" y="4637088"/>
            <a:ext cx="520700" cy="242887"/>
            <a:chOff x="2976" y="2723"/>
            <a:chExt cx="328" cy="153"/>
          </a:xfrm>
        </p:grpSpPr>
        <p:grpSp>
          <p:nvGrpSpPr>
            <p:cNvPr id="659563" name="Group 107"/>
            <p:cNvGrpSpPr>
              <a:grpSpLocks/>
            </p:cNvGrpSpPr>
            <p:nvPr/>
          </p:nvGrpSpPr>
          <p:grpSpPr bwMode="auto">
            <a:xfrm>
              <a:off x="3133" y="2723"/>
              <a:ext cx="171" cy="78"/>
              <a:chOff x="3133" y="2723"/>
              <a:chExt cx="171" cy="78"/>
            </a:xfrm>
          </p:grpSpPr>
          <p:sp>
            <p:nvSpPr>
              <p:cNvPr id="659564" name="Rectangle 108"/>
              <p:cNvSpPr>
                <a:spLocks noChangeArrowheads="1"/>
              </p:cNvSpPr>
              <p:nvPr/>
            </p:nvSpPr>
            <p:spPr bwMode="auto">
              <a:xfrm>
                <a:off x="3133" y="2723"/>
                <a:ext cx="171" cy="78"/>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65" name="Rectangle 109"/>
              <p:cNvSpPr>
                <a:spLocks noChangeArrowheads="1"/>
              </p:cNvSpPr>
              <p:nvPr/>
            </p:nvSpPr>
            <p:spPr bwMode="auto">
              <a:xfrm>
                <a:off x="3157" y="2734"/>
                <a:ext cx="134" cy="55"/>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1600" tIns="30162" rIns="101600" bIns="30162" anchor="ctr"/>
              <a:lstStyle>
                <a:lvl1pPr algn="l" defTabSz="401638">
                  <a:defRPr sz="2400">
                    <a:solidFill>
                      <a:schemeClr val="tx1"/>
                    </a:solidFill>
                    <a:latin typeface="Times New Roman" panose="02020603050405020304" pitchFamily="18" charset="0"/>
                  </a:defRPr>
                </a:lvl1pPr>
                <a:lvl2pPr marL="301625" algn="l" defTabSz="401638">
                  <a:defRPr sz="2400">
                    <a:solidFill>
                      <a:schemeClr val="tx1"/>
                    </a:solidFill>
                    <a:latin typeface="Times New Roman" panose="02020603050405020304" pitchFamily="18" charset="0"/>
                  </a:defRPr>
                </a:lvl2pPr>
                <a:lvl3pPr marL="606425" algn="l" defTabSz="401638">
                  <a:defRPr sz="2400">
                    <a:solidFill>
                      <a:schemeClr val="tx1"/>
                    </a:solidFill>
                    <a:latin typeface="Times New Roman" panose="02020603050405020304" pitchFamily="18" charset="0"/>
                  </a:defRPr>
                </a:lvl3pPr>
                <a:lvl4pPr marL="908050" algn="l" defTabSz="401638">
                  <a:defRPr sz="2400">
                    <a:solidFill>
                      <a:schemeClr val="tx1"/>
                    </a:solidFill>
                    <a:latin typeface="Times New Roman" panose="02020603050405020304" pitchFamily="18" charset="0"/>
                  </a:defRPr>
                </a:lvl4pPr>
                <a:lvl5pPr marL="1209675" algn="l" defTabSz="401638">
                  <a:defRPr sz="2400">
                    <a:solidFill>
                      <a:schemeClr val="tx1"/>
                    </a:solidFill>
                    <a:latin typeface="Times New Roman" panose="02020603050405020304" pitchFamily="18" charset="0"/>
                  </a:defRPr>
                </a:lvl5pPr>
                <a:lvl6pPr marL="1666875" defTabSz="401638" fontAlgn="base">
                  <a:spcBef>
                    <a:spcPct val="0"/>
                  </a:spcBef>
                  <a:spcAft>
                    <a:spcPct val="0"/>
                  </a:spcAft>
                  <a:defRPr sz="2400">
                    <a:solidFill>
                      <a:schemeClr val="tx1"/>
                    </a:solidFill>
                    <a:latin typeface="Times New Roman" panose="02020603050405020304" pitchFamily="18" charset="0"/>
                  </a:defRPr>
                </a:lvl6pPr>
                <a:lvl7pPr marL="2124075" defTabSz="401638" fontAlgn="base">
                  <a:spcBef>
                    <a:spcPct val="0"/>
                  </a:spcBef>
                  <a:spcAft>
                    <a:spcPct val="0"/>
                  </a:spcAft>
                  <a:defRPr sz="2400">
                    <a:solidFill>
                      <a:schemeClr val="tx1"/>
                    </a:solidFill>
                    <a:latin typeface="Times New Roman" panose="02020603050405020304" pitchFamily="18" charset="0"/>
                  </a:defRPr>
                </a:lvl7pPr>
                <a:lvl8pPr marL="2581275" defTabSz="401638" fontAlgn="base">
                  <a:spcBef>
                    <a:spcPct val="0"/>
                  </a:spcBef>
                  <a:spcAft>
                    <a:spcPct val="0"/>
                  </a:spcAft>
                  <a:defRPr sz="2400">
                    <a:solidFill>
                      <a:schemeClr val="tx1"/>
                    </a:solidFill>
                    <a:latin typeface="Times New Roman" panose="02020603050405020304" pitchFamily="18" charset="0"/>
                  </a:defRPr>
                </a:lvl8pPr>
                <a:lvl9pPr marL="3038475" defTabSz="401638"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700" b="1">
                    <a:solidFill>
                      <a:srgbClr val="000000"/>
                    </a:solidFill>
                    <a:latin typeface="Casablanca" charset="0"/>
                    <a:sym typeface="Times New Roman" panose="02020603050405020304" pitchFamily="18" charset="0"/>
                  </a:rPr>
                  <a:t>20</a:t>
                </a:r>
              </a:p>
            </p:txBody>
          </p:sp>
        </p:grpSp>
        <p:grpSp>
          <p:nvGrpSpPr>
            <p:cNvPr id="659566" name="Group 110"/>
            <p:cNvGrpSpPr>
              <a:grpSpLocks/>
            </p:cNvGrpSpPr>
            <p:nvPr/>
          </p:nvGrpSpPr>
          <p:grpSpPr bwMode="auto">
            <a:xfrm>
              <a:off x="3080" y="2797"/>
              <a:ext cx="171" cy="79"/>
              <a:chOff x="3080" y="2797"/>
              <a:chExt cx="171" cy="79"/>
            </a:xfrm>
          </p:grpSpPr>
          <p:sp>
            <p:nvSpPr>
              <p:cNvPr id="659567" name="Rectangle 111"/>
              <p:cNvSpPr>
                <a:spLocks noChangeArrowheads="1"/>
              </p:cNvSpPr>
              <p:nvPr/>
            </p:nvSpPr>
            <p:spPr bwMode="auto">
              <a:xfrm>
                <a:off x="3080" y="2797"/>
                <a:ext cx="171" cy="79"/>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68" name="Rectangle 112"/>
              <p:cNvSpPr>
                <a:spLocks noChangeArrowheads="1"/>
              </p:cNvSpPr>
              <p:nvPr/>
            </p:nvSpPr>
            <p:spPr bwMode="auto">
              <a:xfrm>
                <a:off x="3104" y="2809"/>
                <a:ext cx="135" cy="55"/>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1600" tIns="30162" rIns="101600" bIns="30162" anchor="ctr"/>
              <a:lstStyle>
                <a:lvl1pPr algn="l" defTabSz="401638">
                  <a:defRPr sz="2400">
                    <a:solidFill>
                      <a:schemeClr val="tx1"/>
                    </a:solidFill>
                    <a:latin typeface="Times New Roman" panose="02020603050405020304" pitchFamily="18" charset="0"/>
                  </a:defRPr>
                </a:lvl1pPr>
                <a:lvl2pPr marL="301625" algn="l" defTabSz="401638">
                  <a:defRPr sz="2400">
                    <a:solidFill>
                      <a:schemeClr val="tx1"/>
                    </a:solidFill>
                    <a:latin typeface="Times New Roman" panose="02020603050405020304" pitchFamily="18" charset="0"/>
                  </a:defRPr>
                </a:lvl2pPr>
                <a:lvl3pPr marL="606425" algn="l" defTabSz="401638">
                  <a:defRPr sz="2400">
                    <a:solidFill>
                      <a:schemeClr val="tx1"/>
                    </a:solidFill>
                    <a:latin typeface="Times New Roman" panose="02020603050405020304" pitchFamily="18" charset="0"/>
                  </a:defRPr>
                </a:lvl3pPr>
                <a:lvl4pPr marL="908050" algn="l" defTabSz="401638">
                  <a:defRPr sz="2400">
                    <a:solidFill>
                      <a:schemeClr val="tx1"/>
                    </a:solidFill>
                    <a:latin typeface="Times New Roman" panose="02020603050405020304" pitchFamily="18" charset="0"/>
                  </a:defRPr>
                </a:lvl4pPr>
                <a:lvl5pPr marL="1209675" algn="l" defTabSz="401638">
                  <a:defRPr sz="2400">
                    <a:solidFill>
                      <a:schemeClr val="tx1"/>
                    </a:solidFill>
                    <a:latin typeface="Times New Roman" panose="02020603050405020304" pitchFamily="18" charset="0"/>
                  </a:defRPr>
                </a:lvl5pPr>
                <a:lvl6pPr marL="1666875" defTabSz="401638" fontAlgn="base">
                  <a:spcBef>
                    <a:spcPct val="0"/>
                  </a:spcBef>
                  <a:spcAft>
                    <a:spcPct val="0"/>
                  </a:spcAft>
                  <a:defRPr sz="2400">
                    <a:solidFill>
                      <a:schemeClr val="tx1"/>
                    </a:solidFill>
                    <a:latin typeface="Times New Roman" panose="02020603050405020304" pitchFamily="18" charset="0"/>
                  </a:defRPr>
                </a:lvl6pPr>
                <a:lvl7pPr marL="2124075" defTabSz="401638" fontAlgn="base">
                  <a:spcBef>
                    <a:spcPct val="0"/>
                  </a:spcBef>
                  <a:spcAft>
                    <a:spcPct val="0"/>
                  </a:spcAft>
                  <a:defRPr sz="2400">
                    <a:solidFill>
                      <a:schemeClr val="tx1"/>
                    </a:solidFill>
                    <a:latin typeface="Times New Roman" panose="02020603050405020304" pitchFamily="18" charset="0"/>
                  </a:defRPr>
                </a:lvl7pPr>
                <a:lvl8pPr marL="2581275" defTabSz="401638" fontAlgn="base">
                  <a:spcBef>
                    <a:spcPct val="0"/>
                  </a:spcBef>
                  <a:spcAft>
                    <a:spcPct val="0"/>
                  </a:spcAft>
                  <a:defRPr sz="2400">
                    <a:solidFill>
                      <a:schemeClr val="tx1"/>
                    </a:solidFill>
                    <a:latin typeface="Times New Roman" panose="02020603050405020304" pitchFamily="18" charset="0"/>
                  </a:defRPr>
                </a:lvl8pPr>
                <a:lvl9pPr marL="3038475" defTabSz="401638"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700" b="1">
                    <a:solidFill>
                      <a:srgbClr val="000000"/>
                    </a:solidFill>
                    <a:latin typeface="Casablanca" charset="0"/>
                    <a:sym typeface="Times New Roman" panose="02020603050405020304" pitchFamily="18" charset="0"/>
                  </a:rPr>
                  <a:t>50</a:t>
                </a:r>
              </a:p>
            </p:txBody>
          </p:sp>
        </p:grpSp>
        <p:grpSp>
          <p:nvGrpSpPr>
            <p:cNvPr id="659569" name="Group 113"/>
            <p:cNvGrpSpPr>
              <a:grpSpLocks/>
            </p:cNvGrpSpPr>
            <p:nvPr/>
          </p:nvGrpSpPr>
          <p:grpSpPr bwMode="auto">
            <a:xfrm>
              <a:off x="2976" y="2741"/>
              <a:ext cx="171" cy="79"/>
              <a:chOff x="2976" y="2741"/>
              <a:chExt cx="171" cy="79"/>
            </a:xfrm>
          </p:grpSpPr>
          <p:sp>
            <p:nvSpPr>
              <p:cNvPr id="659570" name="Rectangle 114"/>
              <p:cNvSpPr>
                <a:spLocks noChangeArrowheads="1"/>
              </p:cNvSpPr>
              <p:nvPr/>
            </p:nvSpPr>
            <p:spPr bwMode="auto">
              <a:xfrm>
                <a:off x="2976" y="2741"/>
                <a:ext cx="171" cy="79"/>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71" name="Rectangle 115"/>
              <p:cNvSpPr>
                <a:spLocks noChangeArrowheads="1"/>
              </p:cNvSpPr>
              <p:nvPr/>
            </p:nvSpPr>
            <p:spPr bwMode="auto">
              <a:xfrm>
                <a:off x="3000" y="2753"/>
                <a:ext cx="136" cy="55"/>
              </a:xfrm>
              <a:prstGeom prst="rect">
                <a:avLst/>
              </a:prstGeom>
              <a:solidFill>
                <a:srgbClr val="DDDDDD"/>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912" tIns="30162" rIns="61912" bIns="30162" anchor="ctr"/>
              <a:lstStyle>
                <a:lvl1pPr algn="l" defTabSz="401638">
                  <a:defRPr sz="2400">
                    <a:solidFill>
                      <a:schemeClr val="tx1"/>
                    </a:solidFill>
                    <a:latin typeface="Times New Roman" panose="02020603050405020304" pitchFamily="18" charset="0"/>
                  </a:defRPr>
                </a:lvl1pPr>
                <a:lvl2pPr marL="301625" algn="l" defTabSz="401638">
                  <a:defRPr sz="2400">
                    <a:solidFill>
                      <a:schemeClr val="tx1"/>
                    </a:solidFill>
                    <a:latin typeface="Times New Roman" panose="02020603050405020304" pitchFamily="18" charset="0"/>
                  </a:defRPr>
                </a:lvl2pPr>
                <a:lvl3pPr marL="606425" algn="l" defTabSz="401638">
                  <a:defRPr sz="2400">
                    <a:solidFill>
                      <a:schemeClr val="tx1"/>
                    </a:solidFill>
                    <a:latin typeface="Times New Roman" panose="02020603050405020304" pitchFamily="18" charset="0"/>
                  </a:defRPr>
                </a:lvl3pPr>
                <a:lvl4pPr marL="908050" algn="l" defTabSz="401638">
                  <a:defRPr sz="2400">
                    <a:solidFill>
                      <a:schemeClr val="tx1"/>
                    </a:solidFill>
                    <a:latin typeface="Times New Roman" panose="02020603050405020304" pitchFamily="18" charset="0"/>
                  </a:defRPr>
                </a:lvl4pPr>
                <a:lvl5pPr marL="1209675" algn="l" defTabSz="401638">
                  <a:defRPr sz="2400">
                    <a:solidFill>
                      <a:schemeClr val="tx1"/>
                    </a:solidFill>
                    <a:latin typeface="Times New Roman" panose="02020603050405020304" pitchFamily="18" charset="0"/>
                  </a:defRPr>
                </a:lvl5pPr>
                <a:lvl6pPr marL="1666875" defTabSz="401638" fontAlgn="base">
                  <a:spcBef>
                    <a:spcPct val="0"/>
                  </a:spcBef>
                  <a:spcAft>
                    <a:spcPct val="0"/>
                  </a:spcAft>
                  <a:defRPr sz="2400">
                    <a:solidFill>
                      <a:schemeClr val="tx1"/>
                    </a:solidFill>
                    <a:latin typeface="Times New Roman" panose="02020603050405020304" pitchFamily="18" charset="0"/>
                  </a:defRPr>
                </a:lvl6pPr>
                <a:lvl7pPr marL="2124075" defTabSz="401638" fontAlgn="base">
                  <a:spcBef>
                    <a:spcPct val="0"/>
                  </a:spcBef>
                  <a:spcAft>
                    <a:spcPct val="0"/>
                  </a:spcAft>
                  <a:defRPr sz="2400">
                    <a:solidFill>
                      <a:schemeClr val="tx1"/>
                    </a:solidFill>
                    <a:latin typeface="Times New Roman" panose="02020603050405020304" pitchFamily="18" charset="0"/>
                  </a:defRPr>
                </a:lvl7pPr>
                <a:lvl8pPr marL="2581275" defTabSz="401638" fontAlgn="base">
                  <a:spcBef>
                    <a:spcPct val="0"/>
                  </a:spcBef>
                  <a:spcAft>
                    <a:spcPct val="0"/>
                  </a:spcAft>
                  <a:defRPr sz="2400">
                    <a:solidFill>
                      <a:schemeClr val="tx1"/>
                    </a:solidFill>
                    <a:latin typeface="Times New Roman" panose="02020603050405020304" pitchFamily="18" charset="0"/>
                  </a:defRPr>
                </a:lvl8pPr>
                <a:lvl9pPr marL="3038475" defTabSz="401638"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700" b="1">
                    <a:solidFill>
                      <a:srgbClr val="000000"/>
                    </a:solidFill>
                    <a:latin typeface="Casablanca" charset="0"/>
                    <a:sym typeface="Times New Roman" panose="02020603050405020304" pitchFamily="18" charset="0"/>
                  </a:rPr>
                  <a:t>100</a:t>
                </a:r>
              </a:p>
            </p:txBody>
          </p:sp>
        </p:grpSp>
      </p:grpSp>
      <p:sp>
        <p:nvSpPr>
          <p:cNvPr id="659572" name="Line 116"/>
          <p:cNvSpPr>
            <a:spLocks noChangeShapeType="1"/>
          </p:cNvSpPr>
          <p:nvPr/>
        </p:nvSpPr>
        <p:spPr bwMode="auto">
          <a:xfrm>
            <a:off x="3581400" y="3109913"/>
            <a:ext cx="14922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73" name="Rectangle 117"/>
          <p:cNvSpPr>
            <a:spLocks noChangeArrowheads="1"/>
          </p:cNvSpPr>
          <p:nvPr/>
        </p:nvSpPr>
        <p:spPr bwMode="auto">
          <a:xfrm>
            <a:off x="701675" y="4668838"/>
            <a:ext cx="1651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74" name="Freeform 118"/>
          <p:cNvSpPr>
            <a:spLocks/>
          </p:cNvSpPr>
          <p:nvPr/>
        </p:nvSpPr>
        <p:spPr bwMode="auto">
          <a:xfrm>
            <a:off x="131763" y="5594350"/>
            <a:ext cx="2674937" cy="360363"/>
          </a:xfrm>
          <a:custGeom>
            <a:avLst/>
            <a:gdLst>
              <a:gd name="T0" fmla="*/ 1387 w 1388"/>
              <a:gd name="T1" fmla="*/ 0 h 227"/>
              <a:gd name="T2" fmla="*/ 1122 w 1388"/>
              <a:gd name="T3" fmla="*/ 226 h 227"/>
              <a:gd name="T4" fmla="*/ 0 w 1388"/>
              <a:gd name="T5" fmla="*/ 226 h 227"/>
              <a:gd name="T6" fmla="*/ 0 w 1388"/>
              <a:gd name="T7" fmla="*/ 0 h 227"/>
              <a:gd name="T8" fmla="*/ 1387 w 1388"/>
              <a:gd name="T9" fmla="*/ 0 h 227"/>
            </a:gdLst>
            <a:ahLst/>
            <a:cxnLst>
              <a:cxn ang="0">
                <a:pos x="T0" y="T1"/>
              </a:cxn>
              <a:cxn ang="0">
                <a:pos x="T2" y="T3"/>
              </a:cxn>
              <a:cxn ang="0">
                <a:pos x="T4" y="T5"/>
              </a:cxn>
              <a:cxn ang="0">
                <a:pos x="T6" y="T7"/>
              </a:cxn>
              <a:cxn ang="0">
                <a:pos x="T8" y="T9"/>
              </a:cxn>
            </a:cxnLst>
            <a:rect l="0" t="0" r="r" b="b"/>
            <a:pathLst>
              <a:path w="1388" h="227">
                <a:moveTo>
                  <a:pt x="1387" y="0"/>
                </a:moveTo>
                <a:lnTo>
                  <a:pt x="1122" y="226"/>
                </a:lnTo>
                <a:lnTo>
                  <a:pt x="0" y="226"/>
                </a:lnTo>
                <a:lnTo>
                  <a:pt x="0" y="0"/>
                </a:lnTo>
                <a:lnTo>
                  <a:pt x="1387" y="0"/>
                </a:lnTo>
              </a:path>
            </a:pathLst>
          </a:custGeom>
          <a:gradFill rotWithShape="0">
            <a:gsLst>
              <a:gs pos="0">
                <a:schemeClr val="accent1"/>
              </a:gs>
              <a:gs pos="100000">
                <a:schemeClr val="accent1">
                  <a:gamma/>
                  <a:tint val="66667"/>
                  <a:invGamma/>
                </a:schemeClr>
              </a:gs>
            </a:gsLst>
            <a:lin ang="540000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lIns="90000" tIns="46800" rIns="90000" bIns="46800" anchor="ctr">
            <a:spAutoFit/>
          </a:bodyPr>
          <a:lstStyle/>
          <a:p>
            <a:endParaRPr lang="fr-FR"/>
          </a:p>
        </p:txBody>
      </p:sp>
      <p:sp>
        <p:nvSpPr>
          <p:cNvPr id="659575" name="Rectangle 119"/>
          <p:cNvSpPr>
            <a:spLocks noChangeArrowheads="1"/>
          </p:cNvSpPr>
          <p:nvPr/>
        </p:nvSpPr>
        <p:spPr bwMode="auto">
          <a:xfrm>
            <a:off x="96838" y="5621338"/>
            <a:ext cx="2386012"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l">
              <a:buClrTx/>
              <a:buSzPct val="100000"/>
              <a:buFontTx/>
              <a:buNone/>
            </a:pPr>
            <a:r>
              <a:rPr lang="fr-FR" altLang="fr-FR" b="1">
                <a:solidFill>
                  <a:srgbClr val="000000"/>
                </a:solidFill>
                <a:sym typeface="Times New Roman" panose="02020603050405020304" pitchFamily="18" charset="0"/>
              </a:rPr>
              <a:t>Prélèvement d'articles </a:t>
            </a:r>
          </a:p>
        </p:txBody>
      </p:sp>
      <p:sp>
        <p:nvSpPr>
          <p:cNvPr id="659576" name="Freeform 120"/>
          <p:cNvSpPr>
            <a:spLocks/>
          </p:cNvSpPr>
          <p:nvPr/>
        </p:nvSpPr>
        <p:spPr bwMode="auto">
          <a:xfrm>
            <a:off x="96838" y="4546600"/>
            <a:ext cx="2070100" cy="360363"/>
          </a:xfrm>
          <a:custGeom>
            <a:avLst/>
            <a:gdLst>
              <a:gd name="T0" fmla="*/ 1387 w 1388"/>
              <a:gd name="T1" fmla="*/ 0 h 227"/>
              <a:gd name="T2" fmla="*/ 1122 w 1388"/>
              <a:gd name="T3" fmla="*/ 226 h 227"/>
              <a:gd name="T4" fmla="*/ 0 w 1388"/>
              <a:gd name="T5" fmla="*/ 226 h 227"/>
              <a:gd name="T6" fmla="*/ 0 w 1388"/>
              <a:gd name="T7" fmla="*/ 0 h 227"/>
              <a:gd name="T8" fmla="*/ 1387 w 1388"/>
              <a:gd name="T9" fmla="*/ 0 h 227"/>
            </a:gdLst>
            <a:ahLst/>
            <a:cxnLst>
              <a:cxn ang="0">
                <a:pos x="T0" y="T1"/>
              </a:cxn>
              <a:cxn ang="0">
                <a:pos x="T2" y="T3"/>
              </a:cxn>
              <a:cxn ang="0">
                <a:pos x="T4" y="T5"/>
              </a:cxn>
              <a:cxn ang="0">
                <a:pos x="T6" y="T7"/>
              </a:cxn>
              <a:cxn ang="0">
                <a:pos x="T8" y="T9"/>
              </a:cxn>
            </a:cxnLst>
            <a:rect l="0" t="0" r="r" b="b"/>
            <a:pathLst>
              <a:path w="1388" h="227">
                <a:moveTo>
                  <a:pt x="1387" y="0"/>
                </a:moveTo>
                <a:lnTo>
                  <a:pt x="1122" y="226"/>
                </a:lnTo>
                <a:lnTo>
                  <a:pt x="0" y="226"/>
                </a:lnTo>
                <a:lnTo>
                  <a:pt x="0" y="0"/>
                </a:lnTo>
                <a:lnTo>
                  <a:pt x="1387" y="0"/>
                </a:lnTo>
              </a:path>
            </a:pathLst>
          </a:custGeom>
          <a:gradFill rotWithShape="0">
            <a:gsLst>
              <a:gs pos="0">
                <a:schemeClr val="accent1"/>
              </a:gs>
              <a:gs pos="100000">
                <a:schemeClr val="accent1">
                  <a:gamma/>
                  <a:tint val="66667"/>
                  <a:invGamma/>
                </a:schemeClr>
              </a:gs>
            </a:gsLst>
            <a:lin ang="540000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lIns="90000" tIns="46800" rIns="90000" bIns="46800" anchor="ctr">
            <a:spAutoFit/>
          </a:bodyPr>
          <a:lstStyle/>
          <a:p>
            <a:endParaRPr lang="fr-FR"/>
          </a:p>
        </p:txBody>
      </p:sp>
      <p:sp>
        <p:nvSpPr>
          <p:cNvPr id="659577" name="Rectangle 121"/>
          <p:cNvSpPr>
            <a:spLocks noChangeArrowheads="1"/>
          </p:cNvSpPr>
          <p:nvPr/>
        </p:nvSpPr>
        <p:spPr bwMode="auto">
          <a:xfrm>
            <a:off x="142875" y="3417888"/>
            <a:ext cx="1844675" cy="33337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accent1">
                        <a:gamma/>
                        <a:tint val="66667"/>
                        <a:invGamma/>
                      </a:schemeClr>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algn="l">
              <a:buClrTx/>
              <a:buSzPct val="100000"/>
              <a:buFontTx/>
              <a:buNone/>
            </a:pPr>
            <a:r>
              <a:rPr lang="fr-FR" altLang="fr-FR" b="1">
                <a:solidFill>
                  <a:srgbClr val="000000"/>
                </a:solidFill>
                <a:sym typeface="Times New Roman" panose="02020603050405020304" pitchFamily="18" charset="0"/>
              </a:rPr>
              <a:t>Entrée march. </a:t>
            </a:r>
          </a:p>
        </p:txBody>
      </p:sp>
      <p:sp>
        <p:nvSpPr>
          <p:cNvPr id="659578" name="Rectangle 12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anchor="ctr"/>
          <a:lstStyle/>
          <a:p>
            <a:r>
              <a:rPr lang="fr-FR" altLang="fr-FR">
                <a:solidFill>
                  <a:srgbClr val="44697D"/>
                </a:solidFill>
                <a:sym typeface="Times New Roman" panose="02020603050405020304" pitchFamily="18" charset="0"/>
              </a:rPr>
              <a:t>Gestion des ordres de fabrication</a:t>
            </a:r>
          </a:p>
        </p:txBody>
      </p:sp>
      <p:pic>
        <p:nvPicPr>
          <p:cNvPr id="659579" name="Picture 123" descr="Mann_r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3132138" y="1004888"/>
            <a:ext cx="1444625" cy="1476375"/>
          </a:xfrm>
          <a:prstGeom prst="rect">
            <a:avLst/>
          </a:prstGeom>
          <a:noFill/>
          <a:extLst>
            <a:ext uri="{909E8E84-426E-40DD-AFC4-6F175D3DCCD1}">
              <a14:hiddenFill xmlns:a14="http://schemas.microsoft.com/office/drawing/2010/main">
                <a:solidFill>
                  <a:srgbClr val="FFFFFF"/>
                </a:solidFill>
              </a14:hiddenFill>
            </a:ext>
          </a:extLst>
        </p:spPr>
      </p:pic>
      <p:sp>
        <p:nvSpPr>
          <p:cNvPr id="659580" name="AutoShape 124"/>
          <p:cNvSpPr>
            <a:spLocks noChangeArrowheads="1"/>
          </p:cNvSpPr>
          <p:nvPr/>
        </p:nvSpPr>
        <p:spPr bwMode="auto">
          <a:xfrm rot="5400000">
            <a:off x="2033588" y="1635125"/>
            <a:ext cx="4692650" cy="4800600"/>
          </a:xfrm>
          <a:custGeom>
            <a:avLst/>
            <a:gdLst>
              <a:gd name="G0" fmla="+- 8548188 0 0"/>
              <a:gd name="G1" fmla="+- -11796480 0 0"/>
              <a:gd name="G2" fmla="+- 8548188 0 -11796480"/>
              <a:gd name="G3" fmla="+- 10800 0 0"/>
              <a:gd name="G4" fmla="+- 0 0 8548188"/>
              <a:gd name="T0" fmla="*/ 360 256 1"/>
              <a:gd name="T1" fmla="*/ 0 256 1"/>
              <a:gd name="G5" fmla="+- G2 T0 T1"/>
              <a:gd name="G6" fmla="?: G2 G2 G5"/>
              <a:gd name="G7" fmla="+- 0 0 G6"/>
              <a:gd name="G8" fmla="+- 8146 0 0"/>
              <a:gd name="G9" fmla="+- 0 0 -11796480"/>
              <a:gd name="G10" fmla="+- 8146 0 2700"/>
              <a:gd name="G11" fmla="cos G10 8548188"/>
              <a:gd name="G12" fmla="sin G10 8548188"/>
              <a:gd name="G13" fmla="cos 13500 8548188"/>
              <a:gd name="G14" fmla="sin 13500 8548188"/>
              <a:gd name="G15" fmla="+- G11 10800 0"/>
              <a:gd name="G16" fmla="+- G12 10800 0"/>
              <a:gd name="G17" fmla="+- G13 10800 0"/>
              <a:gd name="G18" fmla="+- G14 10800 0"/>
              <a:gd name="G19" fmla="*/ 8146 1 2"/>
              <a:gd name="G20" fmla="+- G19 5400 0"/>
              <a:gd name="G21" fmla="cos G20 8548188"/>
              <a:gd name="G22" fmla="sin G20 8548188"/>
              <a:gd name="G23" fmla="+- G21 10800 0"/>
              <a:gd name="G24" fmla="+- G12 G23 G22"/>
              <a:gd name="G25" fmla="+- G22 G23 G11"/>
              <a:gd name="G26" fmla="cos 10800 8548188"/>
              <a:gd name="G27" fmla="sin 10800 8548188"/>
              <a:gd name="G28" fmla="cos 8146 8548188"/>
              <a:gd name="G29" fmla="sin 8146 8548188"/>
              <a:gd name="G30" fmla="+- G26 10800 0"/>
              <a:gd name="G31" fmla="+- G27 10800 0"/>
              <a:gd name="G32" fmla="+- G28 10800 0"/>
              <a:gd name="G33" fmla="+- G29 10800 0"/>
              <a:gd name="G34" fmla="+- G19 5400 0"/>
              <a:gd name="G35" fmla="cos G34 -11796480"/>
              <a:gd name="G36" fmla="sin G34 -11796480"/>
              <a:gd name="G37" fmla="+/ -11796480 8548188 2"/>
              <a:gd name="T2" fmla="*/ 180 256 1"/>
              <a:gd name="T3" fmla="*/ 0 256 1"/>
              <a:gd name="G38" fmla="+- G37 T2 T3"/>
              <a:gd name="G39" fmla="?: G2 G37 G38"/>
              <a:gd name="G40" fmla="cos 10800 G39"/>
              <a:gd name="G41" fmla="sin 10800 G39"/>
              <a:gd name="G42" fmla="cos 8146 G39"/>
              <a:gd name="G43" fmla="sin 8146 G39"/>
              <a:gd name="G44" fmla="+- G40 10800 0"/>
              <a:gd name="G45" fmla="+- G41 10800 0"/>
              <a:gd name="G46" fmla="+- G42 10800 0"/>
              <a:gd name="G47" fmla="+- G43 10800 0"/>
              <a:gd name="G48" fmla="+- G35 10800 0"/>
              <a:gd name="G49" fmla="+- G36 10800 0"/>
              <a:gd name="T4" fmla="*/ 20605 w 21600"/>
              <a:gd name="T5" fmla="*/ 6272 h 21600"/>
              <a:gd name="T6" fmla="*/ 1327 w 21600"/>
              <a:gd name="T7" fmla="*/ 10799 h 21600"/>
              <a:gd name="T8" fmla="*/ 18195 w 21600"/>
              <a:gd name="T9" fmla="*/ 7385 h 21600"/>
              <a:gd name="T10" fmla="*/ 2044 w 21600"/>
              <a:gd name="T11" fmla="*/ 21075 h 21600"/>
              <a:gd name="T12" fmla="*/ 1590 w 21600"/>
              <a:gd name="T13" fmla="*/ 15398 h 21600"/>
              <a:gd name="T14" fmla="*/ 7267 w 21600"/>
              <a:gd name="T15" fmla="*/ 14945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5516" y="17000"/>
                </a:moveTo>
                <a:cubicBezTo>
                  <a:pt x="6990" y="18256"/>
                  <a:pt x="8863" y="18946"/>
                  <a:pt x="10800" y="18946"/>
                </a:cubicBezTo>
                <a:cubicBezTo>
                  <a:pt x="15298" y="18946"/>
                  <a:pt x="18946" y="15298"/>
                  <a:pt x="18946" y="10800"/>
                </a:cubicBezTo>
                <a:cubicBezTo>
                  <a:pt x="18946" y="6301"/>
                  <a:pt x="15298" y="2654"/>
                  <a:pt x="10800" y="2654"/>
                </a:cubicBezTo>
                <a:cubicBezTo>
                  <a:pt x="6301" y="2654"/>
                  <a:pt x="2654" y="6301"/>
                  <a:pt x="2654" y="10799"/>
                </a:cubicBezTo>
                <a:lnTo>
                  <a:pt x="0" y="10799"/>
                </a:lnTo>
                <a:cubicBezTo>
                  <a:pt x="0" y="4835"/>
                  <a:pt x="4835" y="0"/>
                  <a:pt x="10800" y="0"/>
                </a:cubicBezTo>
                <a:cubicBezTo>
                  <a:pt x="16764" y="0"/>
                  <a:pt x="21600" y="4835"/>
                  <a:pt x="21600" y="10800"/>
                </a:cubicBezTo>
                <a:cubicBezTo>
                  <a:pt x="21600" y="16764"/>
                  <a:pt x="16764" y="21600"/>
                  <a:pt x="10800" y="21600"/>
                </a:cubicBezTo>
                <a:cubicBezTo>
                  <a:pt x="8232" y="21600"/>
                  <a:pt x="5749" y="20685"/>
                  <a:pt x="3795" y="19020"/>
                </a:cubicBezTo>
                <a:lnTo>
                  <a:pt x="2044" y="21075"/>
                </a:lnTo>
                <a:lnTo>
                  <a:pt x="1590" y="15398"/>
                </a:lnTo>
                <a:lnTo>
                  <a:pt x="7267" y="14945"/>
                </a:lnTo>
                <a:lnTo>
                  <a:pt x="5516" y="17000"/>
                </a:lnTo>
                <a:close/>
              </a:path>
            </a:pathLst>
          </a:custGeom>
          <a:gradFill rotWithShape="0">
            <a:gsLst>
              <a:gs pos="0">
                <a:schemeClr val="bg2"/>
              </a:gs>
              <a:gs pos="100000">
                <a:schemeClr val="bg2">
                  <a:gamma/>
                  <a:tint val="17255"/>
                  <a:invGamma/>
                </a:scheme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81" name="Text Box 125"/>
          <p:cNvSpPr txBox="1">
            <a:spLocks noChangeArrowheads="1"/>
          </p:cNvSpPr>
          <p:nvPr/>
        </p:nvSpPr>
        <p:spPr bwMode="auto">
          <a:xfrm>
            <a:off x="3417888" y="2447925"/>
            <a:ext cx="1763712" cy="2905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algn="l">
              <a:buClrTx/>
              <a:buSzPct val="100000"/>
              <a:buFontTx/>
              <a:buNone/>
            </a:pPr>
            <a:r>
              <a:rPr lang="fr-FR" altLang="fr-FR" sz="1300" b="1">
                <a:solidFill>
                  <a:srgbClr val="000000"/>
                </a:solidFill>
                <a:sym typeface="Times New Roman" panose="02020603050405020304" pitchFamily="18" charset="0"/>
              </a:rPr>
              <a:t>Ordre de fabrication</a:t>
            </a:r>
          </a:p>
        </p:txBody>
      </p:sp>
      <p:pic>
        <p:nvPicPr>
          <p:cNvPr id="659582" name="Picture 1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40325" y="2551113"/>
            <a:ext cx="952500" cy="6381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9583" name="Rectangle 127"/>
          <p:cNvSpPr>
            <a:spLocks noChangeArrowheads="1"/>
          </p:cNvSpPr>
          <p:nvPr/>
        </p:nvSpPr>
        <p:spPr bwMode="auto">
          <a:xfrm>
            <a:off x="131763" y="2168525"/>
            <a:ext cx="20351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59584" name="Rectangle 128"/>
          <p:cNvSpPr>
            <a:spLocks noChangeArrowheads="1"/>
          </p:cNvSpPr>
          <p:nvPr/>
        </p:nvSpPr>
        <p:spPr bwMode="auto">
          <a:xfrm>
            <a:off x="6256338" y="5749925"/>
            <a:ext cx="2684462" cy="33655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r" eaLnBrk="0" hangingPunct="0">
              <a:spcBef>
                <a:spcPct val="50000"/>
              </a:spcBef>
              <a:buClrTx/>
              <a:buSzTx/>
              <a:buFontTx/>
              <a:buNone/>
            </a:pPr>
            <a:r>
              <a:rPr lang="fr-FR" altLang="fr-FR" b="1">
                <a:solidFill>
                  <a:srgbClr val="000000"/>
                </a:solidFill>
              </a:rPr>
              <a:t> </a:t>
            </a:r>
          </a:p>
        </p:txBody>
      </p:sp>
      <p:sp>
        <p:nvSpPr>
          <p:cNvPr id="659469" name="Rectangle 13"/>
          <p:cNvSpPr>
            <a:spLocks noChangeArrowheads="1"/>
          </p:cNvSpPr>
          <p:nvPr/>
        </p:nvSpPr>
        <p:spPr bwMode="auto">
          <a:xfrm>
            <a:off x="111125" y="4570413"/>
            <a:ext cx="161607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buClrTx/>
              <a:buSzPct val="100000"/>
              <a:buFontTx/>
              <a:buNone/>
            </a:pPr>
            <a:r>
              <a:rPr lang="fr-FR" altLang="fr-FR" b="1">
                <a:solidFill>
                  <a:srgbClr val="000000"/>
                </a:solidFill>
                <a:sym typeface="Times New Roman" panose="02020603050405020304" pitchFamily="18" charset="0"/>
              </a:rPr>
              <a:t>Confirmations </a:t>
            </a:r>
          </a:p>
        </p:txBody>
      </p:sp>
    </p:spTree>
  </p:cSld>
  <p:clrMapOvr>
    <a:masterClrMapping/>
  </p:clrMapOvr>
  <p:transition>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Rectangle 2"/>
          <p:cNvSpPr>
            <a:spLocks noChangeArrowheads="1"/>
          </p:cNvSpPr>
          <p:nvPr/>
        </p:nvSpPr>
        <p:spPr bwMode="auto">
          <a:xfrm>
            <a:off x="2978150" y="2017713"/>
            <a:ext cx="3187700" cy="1739900"/>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pic>
        <p:nvPicPr>
          <p:cNvPr id="66150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t="8153" r="3763"/>
          <a:stretch>
            <a:fillRect/>
          </a:stretch>
        </p:blipFill>
        <p:spPr bwMode="auto">
          <a:xfrm>
            <a:off x="2159000" y="1133475"/>
            <a:ext cx="1908175" cy="1216025"/>
          </a:xfrm>
          <a:prstGeom prst="rect">
            <a:avLst/>
          </a:prstGeom>
          <a:noFill/>
          <a:ln>
            <a:noFill/>
          </a:ln>
          <a:effectLst>
            <a:outerShdw dist="107763" dir="18900000" algn="ctr" rotWithShape="0">
              <a:schemeClr val="bg2"/>
            </a:outerShdw>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61508" name="Freeform 4"/>
          <p:cNvSpPr>
            <a:spLocks/>
          </p:cNvSpPr>
          <p:nvPr/>
        </p:nvSpPr>
        <p:spPr bwMode="auto">
          <a:xfrm>
            <a:off x="1524000" y="3992563"/>
            <a:ext cx="2820988" cy="1495425"/>
          </a:xfrm>
          <a:custGeom>
            <a:avLst/>
            <a:gdLst>
              <a:gd name="T0" fmla="*/ 48 w 1777"/>
              <a:gd name="T1" fmla="*/ 500 h 942"/>
              <a:gd name="T2" fmla="*/ 1632 w 1777"/>
              <a:gd name="T3" fmla="*/ 0 h 942"/>
              <a:gd name="T4" fmla="*/ 1776 w 1777"/>
              <a:gd name="T5" fmla="*/ 0 h 942"/>
              <a:gd name="T6" fmla="*/ 1104 w 1777"/>
              <a:gd name="T7" fmla="*/ 941 h 942"/>
              <a:gd name="T8" fmla="*/ 0 w 1777"/>
              <a:gd name="T9" fmla="*/ 941 h 942"/>
              <a:gd name="T10" fmla="*/ 48 w 1777"/>
              <a:gd name="T11" fmla="*/ 500 h 942"/>
            </a:gdLst>
            <a:ahLst/>
            <a:cxnLst>
              <a:cxn ang="0">
                <a:pos x="T0" y="T1"/>
              </a:cxn>
              <a:cxn ang="0">
                <a:pos x="T2" y="T3"/>
              </a:cxn>
              <a:cxn ang="0">
                <a:pos x="T4" y="T5"/>
              </a:cxn>
              <a:cxn ang="0">
                <a:pos x="T6" y="T7"/>
              </a:cxn>
              <a:cxn ang="0">
                <a:pos x="T8" y="T9"/>
              </a:cxn>
              <a:cxn ang="0">
                <a:pos x="T10" y="T11"/>
              </a:cxn>
            </a:cxnLst>
            <a:rect l="0" t="0" r="r" b="b"/>
            <a:pathLst>
              <a:path w="1777" h="942">
                <a:moveTo>
                  <a:pt x="48" y="500"/>
                </a:moveTo>
                <a:lnTo>
                  <a:pt x="1632" y="0"/>
                </a:lnTo>
                <a:lnTo>
                  <a:pt x="1776" y="0"/>
                </a:lnTo>
                <a:lnTo>
                  <a:pt x="1104" y="941"/>
                </a:lnTo>
                <a:lnTo>
                  <a:pt x="0" y="941"/>
                </a:lnTo>
                <a:lnTo>
                  <a:pt x="48" y="500"/>
                </a:lnTo>
              </a:path>
            </a:pathLst>
          </a:custGeom>
          <a:solidFill>
            <a:schemeClr val="folHlink"/>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09" name="Freeform 5"/>
          <p:cNvSpPr>
            <a:spLocks/>
          </p:cNvSpPr>
          <p:nvPr/>
        </p:nvSpPr>
        <p:spPr bwMode="auto">
          <a:xfrm>
            <a:off x="4800600" y="3992563"/>
            <a:ext cx="2820988" cy="1495425"/>
          </a:xfrm>
          <a:custGeom>
            <a:avLst/>
            <a:gdLst>
              <a:gd name="T0" fmla="*/ 1728 w 1777"/>
              <a:gd name="T1" fmla="*/ 500 h 942"/>
              <a:gd name="T2" fmla="*/ 144 w 1777"/>
              <a:gd name="T3" fmla="*/ 0 h 942"/>
              <a:gd name="T4" fmla="*/ 0 w 1777"/>
              <a:gd name="T5" fmla="*/ 0 h 942"/>
              <a:gd name="T6" fmla="*/ 672 w 1777"/>
              <a:gd name="T7" fmla="*/ 941 h 942"/>
              <a:gd name="T8" fmla="*/ 1776 w 1777"/>
              <a:gd name="T9" fmla="*/ 941 h 942"/>
              <a:gd name="T10" fmla="*/ 1728 w 1777"/>
              <a:gd name="T11" fmla="*/ 500 h 942"/>
            </a:gdLst>
            <a:ahLst/>
            <a:cxnLst>
              <a:cxn ang="0">
                <a:pos x="T0" y="T1"/>
              </a:cxn>
              <a:cxn ang="0">
                <a:pos x="T2" y="T3"/>
              </a:cxn>
              <a:cxn ang="0">
                <a:pos x="T4" y="T5"/>
              </a:cxn>
              <a:cxn ang="0">
                <a:pos x="T6" y="T7"/>
              </a:cxn>
              <a:cxn ang="0">
                <a:pos x="T8" y="T9"/>
              </a:cxn>
              <a:cxn ang="0">
                <a:pos x="T10" y="T11"/>
              </a:cxn>
            </a:cxnLst>
            <a:rect l="0" t="0" r="r" b="b"/>
            <a:pathLst>
              <a:path w="1777" h="942">
                <a:moveTo>
                  <a:pt x="1728" y="500"/>
                </a:moveTo>
                <a:lnTo>
                  <a:pt x="144" y="0"/>
                </a:lnTo>
                <a:lnTo>
                  <a:pt x="0" y="0"/>
                </a:lnTo>
                <a:lnTo>
                  <a:pt x="672" y="941"/>
                </a:lnTo>
                <a:lnTo>
                  <a:pt x="1776" y="941"/>
                </a:lnTo>
                <a:lnTo>
                  <a:pt x="1728" y="500"/>
                </a:lnTo>
              </a:path>
            </a:pathLst>
          </a:custGeom>
          <a:solidFill>
            <a:schemeClr val="folHlink"/>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10" name="Freeform 6"/>
          <p:cNvSpPr>
            <a:spLocks/>
          </p:cNvSpPr>
          <p:nvPr/>
        </p:nvSpPr>
        <p:spPr bwMode="auto">
          <a:xfrm>
            <a:off x="3905250" y="2855913"/>
            <a:ext cx="1277938" cy="509587"/>
          </a:xfrm>
          <a:custGeom>
            <a:avLst/>
            <a:gdLst>
              <a:gd name="T0" fmla="*/ 804 w 805"/>
              <a:gd name="T1" fmla="*/ 5 h 321"/>
              <a:gd name="T2" fmla="*/ 779 w 805"/>
              <a:gd name="T3" fmla="*/ 320 h 321"/>
              <a:gd name="T4" fmla="*/ 0 w 805"/>
              <a:gd name="T5" fmla="*/ 320 h 321"/>
              <a:gd name="T6" fmla="*/ 351 w 805"/>
              <a:gd name="T7" fmla="*/ 0 h 321"/>
              <a:gd name="T8" fmla="*/ 804 w 805"/>
              <a:gd name="T9" fmla="*/ 5 h 321"/>
            </a:gdLst>
            <a:ahLst/>
            <a:cxnLst>
              <a:cxn ang="0">
                <a:pos x="T0" y="T1"/>
              </a:cxn>
              <a:cxn ang="0">
                <a:pos x="T2" y="T3"/>
              </a:cxn>
              <a:cxn ang="0">
                <a:pos x="T4" y="T5"/>
              </a:cxn>
              <a:cxn ang="0">
                <a:pos x="T6" y="T7"/>
              </a:cxn>
              <a:cxn ang="0">
                <a:pos x="T8" y="T9"/>
              </a:cxn>
            </a:cxnLst>
            <a:rect l="0" t="0" r="r" b="b"/>
            <a:pathLst>
              <a:path w="805" h="321">
                <a:moveTo>
                  <a:pt x="804" y="5"/>
                </a:moveTo>
                <a:lnTo>
                  <a:pt x="779" y="320"/>
                </a:lnTo>
                <a:lnTo>
                  <a:pt x="0" y="320"/>
                </a:lnTo>
                <a:lnTo>
                  <a:pt x="351" y="0"/>
                </a:lnTo>
                <a:lnTo>
                  <a:pt x="804" y="5"/>
                </a:lnTo>
              </a:path>
            </a:pathLst>
          </a:custGeom>
          <a:solidFill>
            <a:schemeClr val="hlink"/>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pic>
        <p:nvPicPr>
          <p:cNvPr id="66151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4213" y="1962150"/>
            <a:ext cx="960437" cy="118903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1512" name="Rectangle 8"/>
          <p:cNvSpPr>
            <a:spLocks noChangeArrowheads="1"/>
          </p:cNvSpPr>
          <p:nvPr/>
        </p:nvSpPr>
        <p:spPr bwMode="auto">
          <a:xfrm>
            <a:off x="4133850" y="3040063"/>
            <a:ext cx="908050" cy="219075"/>
          </a:xfrm>
          <a:prstGeom prst="rect">
            <a:avLst/>
          </a:prstGeom>
          <a:solidFill>
            <a:srgbClr val="FF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125" tIns="55562" rIns="111125" bIns="55562" anchor="ctr" anchorCtr="1"/>
          <a:lstStyle>
            <a:lvl1pPr algn="l" defTabSz="1116013">
              <a:defRPr sz="2400">
                <a:solidFill>
                  <a:schemeClr val="tx1"/>
                </a:solidFill>
                <a:latin typeface="Times New Roman" panose="02020603050405020304" pitchFamily="18" charset="0"/>
              </a:defRPr>
            </a:lvl1pPr>
            <a:lvl2pPr marL="692150" algn="l" defTabSz="1116013">
              <a:defRPr sz="2400">
                <a:solidFill>
                  <a:schemeClr val="tx1"/>
                </a:solidFill>
                <a:latin typeface="Times New Roman" panose="02020603050405020304" pitchFamily="18" charset="0"/>
              </a:defRPr>
            </a:lvl2pPr>
            <a:lvl3pPr marL="1382713" algn="l" defTabSz="1116013">
              <a:defRPr sz="2400">
                <a:solidFill>
                  <a:schemeClr val="tx1"/>
                </a:solidFill>
                <a:latin typeface="Times New Roman" panose="02020603050405020304" pitchFamily="18" charset="0"/>
              </a:defRPr>
            </a:lvl3pPr>
            <a:lvl4pPr marL="2074863" algn="l" defTabSz="1116013">
              <a:defRPr sz="2400">
                <a:solidFill>
                  <a:schemeClr val="tx1"/>
                </a:solidFill>
                <a:latin typeface="Times New Roman" panose="02020603050405020304" pitchFamily="18" charset="0"/>
              </a:defRPr>
            </a:lvl4pPr>
            <a:lvl5pPr marL="2765425" algn="l" defTabSz="1116013">
              <a:defRPr sz="2400">
                <a:solidFill>
                  <a:schemeClr val="tx1"/>
                </a:solidFill>
                <a:latin typeface="Times New Roman" panose="02020603050405020304" pitchFamily="18" charset="0"/>
              </a:defRPr>
            </a:lvl5pPr>
            <a:lvl6pPr marL="3222625" defTabSz="1116013" fontAlgn="base">
              <a:spcBef>
                <a:spcPct val="0"/>
              </a:spcBef>
              <a:spcAft>
                <a:spcPct val="0"/>
              </a:spcAft>
              <a:defRPr sz="2400">
                <a:solidFill>
                  <a:schemeClr val="tx1"/>
                </a:solidFill>
                <a:latin typeface="Times New Roman" panose="02020603050405020304" pitchFamily="18" charset="0"/>
              </a:defRPr>
            </a:lvl6pPr>
            <a:lvl7pPr marL="3679825" defTabSz="1116013" fontAlgn="base">
              <a:spcBef>
                <a:spcPct val="0"/>
              </a:spcBef>
              <a:spcAft>
                <a:spcPct val="0"/>
              </a:spcAft>
              <a:defRPr sz="2400">
                <a:solidFill>
                  <a:schemeClr val="tx1"/>
                </a:solidFill>
                <a:latin typeface="Times New Roman" panose="02020603050405020304" pitchFamily="18" charset="0"/>
              </a:defRPr>
            </a:lvl7pPr>
            <a:lvl8pPr marL="4137025" defTabSz="1116013" fontAlgn="base">
              <a:spcBef>
                <a:spcPct val="0"/>
              </a:spcBef>
              <a:spcAft>
                <a:spcPct val="0"/>
              </a:spcAft>
              <a:defRPr sz="2400">
                <a:solidFill>
                  <a:schemeClr val="tx1"/>
                </a:solidFill>
                <a:latin typeface="Times New Roman" panose="02020603050405020304" pitchFamily="18" charset="0"/>
              </a:defRPr>
            </a:lvl8pPr>
            <a:lvl9pPr marL="4594225" defTabSz="1116013"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en-US" altLang="fr-FR" sz="1600" b="1">
                <a:solidFill>
                  <a:srgbClr val="000000"/>
                </a:solidFill>
                <a:latin typeface="Arial" panose="020B0604020202020204" pitchFamily="34" charset="0"/>
                <a:sym typeface="Times New Roman" panose="02020603050405020304" pitchFamily="18" charset="0"/>
              </a:rPr>
              <a:t>Article</a:t>
            </a:r>
          </a:p>
        </p:txBody>
      </p:sp>
      <p:sp>
        <p:nvSpPr>
          <p:cNvPr id="661513" name="Freeform 9"/>
          <p:cNvSpPr>
            <a:spLocks/>
          </p:cNvSpPr>
          <p:nvPr/>
        </p:nvSpPr>
        <p:spPr bwMode="auto">
          <a:xfrm>
            <a:off x="5049838" y="2840038"/>
            <a:ext cx="34925" cy="427037"/>
          </a:xfrm>
          <a:custGeom>
            <a:avLst/>
            <a:gdLst>
              <a:gd name="T0" fmla="*/ 0 w 22"/>
              <a:gd name="T1" fmla="*/ 96 h 269"/>
              <a:gd name="T2" fmla="*/ 0 w 22"/>
              <a:gd name="T3" fmla="*/ 268 h 269"/>
              <a:gd name="T4" fmla="*/ 19 w 22"/>
              <a:gd name="T5" fmla="*/ 111 h 269"/>
              <a:gd name="T6" fmla="*/ 21 w 22"/>
              <a:gd name="T7" fmla="*/ 0 h 269"/>
              <a:gd name="T8" fmla="*/ 0 w 22"/>
              <a:gd name="T9" fmla="*/ 96 h 269"/>
            </a:gdLst>
            <a:ahLst/>
            <a:cxnLst>
              <a:cxn ang="0">
                <a:pos x="T0" y="T1"/>
              </a:cxn>
              <a:cxn ang="0">
                <a:pos x="T2" y="T3"/>
              </a:cxn>
              <a:cxn ang="0">
                <a:pos x="T4" y="T5"/>
              </a:cxn>
              <a:cxn ang="0">
                <a:pos x="T6" y="T7"/>
              </a:cxn>
              <a:cxn ang="0">
                <a:pos x="T8" y="T9"/>
              </a:cxn>
            </a:cxnLst>
            <a:rect l="0" t="0" r="r" b="b"/>
            <a:pathLst>
              <a:path w="22" h="269">
                <a:moveTo>
                  <a:pt x="0" y="96"/>
                </a:moveTo>
                <a:lnTo>
                  <a:pt x="0" y="268"/>
                </a:lnTo>
                <a:lnTo>
                  <a:pt x="19" y="111"/>
                </a:lnTo>
                <a:lnTo>
                  <a:pt x="21" y="0"/>
                </a:lnTo>
                <a:lnTo>
                  <a:pt x="0" y="96"/>
                </a:lnTo>
              </a:path>
            </a:pathLst>
          </a:custGeom>
          <a:solidFill>
            <a:schemeClr val="bg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14" name="Rectangle 10"/>
          <p:cNvSpPr>
            <a:spLocks noChangeArrowheads="1"/>
          </p:cNvSpPr>
          <p:nvPr/>
        </p:nvSpPr>
        <p:spPr bwMode="auto">
          <a:xfrm>
            <a:off x="6300788" y="1876425"/>
            <a:ext cx="2070100" cy="1931988"/>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pPr algn="l">
              <a:buClrTx/>
              <a:buSzTx/>
              <a:buFontTx/>
              <a:buNone/>
            </a:pPr>
            <a:endParaRPr lang="de-DE" altLang="fr-FR" b="1"/>
          </a:p>
        </p:txBody>
      </p:sp>
      <p:sp>
        <p:nvSpPr>
          <p:cNvPr id="661515" name="Rectangle 11"/>
          <p:cNvSpPr>
            <a:spLocks noChangeArrowheads="1"/>
          </p:cNvSpPr>
          <p:nvPr/>
        </p:nvSpPr>
        <p:spPr bwMode="auto">
          <a:xfrm>
            <a:off x="3429000" y="3459163"/>
            <a:ext cx="2362200" cy="533400"/>
          </a:xfrm>
          <a:prstGeom prst="rect">
            <a:avLst/>
          </a:pr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en-US" altLang="fr-FR" sz="1600" b="1">
                <a:solidFill>
                  <a:srgbClr val="000000"/>
                </a:solidFill>
                <a:effectLst>
                  <a:outerShdw blurRad="38100" dist="38100" dir="2700000" algn="tl">
                    <a:srgbClr val="FFFFFF"/>
                  </a:outerShdw>
                </a:effectLst>
                <a:latin typeface="Arial" panose="020B0604020202020204" pitchFamily="34" charset="0"/>
                <a:sym typeface="Times New Roman" panose="02020603050405020304" pitchFamily="18" charset="0"/>
              </a:rPr>
              <a:t>Mouvement de stock</a:t>
            </a:r>
          </a:p>
        </p:txBody>
      </p:sp>
      <p:sp>
        <p:nvSpPr>
          <p:cNvPr id="661516" name="Freeform 12"/>
          <p:cNvSpPr>
            <a:spLocks/>
          </p:cNvSpPr>
          <p:nvPr/>
        </p:nvSpPr>
        <p:spPr bwMode="auto">
          <a:xfrm>
            <a:off x="3429000" y="3459163"/>
            <a:ext cx="2363788" cy="534987"/>
          </a:xfrm>
          <a:custGeom>
            <a:avLst/>
            <a:gdLst>
              <a:gd name="T0" fmla="*/ 1488 w 1489"/>
              <a:gd name="T1" fmla="*/ 0 h 337"/>
              <a:gd name="T2" fmla="*/ 0 w 1489"/>
              <a:gd name="T3" fmla="*/ 0 h 337"/>
              <a:gd name="T4" fmla="*/ 0 w 1489"/>
              <a:gd name="T5" fmla="*/ 336 h 337"/>
            </a:gdLst>
            <a:ahLst/>
            <a:cxnLst>
              <a:cxn ang="0">
                <a:pos x="T0" y="T1"/>
              </a:cxn>
              <a:cxn ang="0">
                <a:pos x="T2" y="T3"/>
              </a:cxn>
              <a:cxn ang="0">
                <a:pos x="T4" y="T5"/>
              </a:cxn>
            </a:cxnLst>
            <a:rect l="0" t="0" r="r" b="b"/>
            <a:pathLst>
              <a:path w="1489" h="337">
                <a:moveTo>
                  <a:pt x="1488" y="0"/>
                </a:moveTo>
                <a:lnTo>
                  <a:pt x="0" y="0"/>
                </a:lnTo>
                <a:lnTo>
                  <a:pt x="0" y="336"/>
                </a:lnTo>
              </a:path>
            </a:pathLst>
          </a:cu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25400" cap="rnd" cmpd="sng">
                <a:solidFill>
                  <a:srgbClr val="FDA4B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17" name="Freeform 13"/>
          <p:cNvSpPr>
            <a:spLocks/>
          </p:cNvSpPr>
          <p:nvPr/>
        </p:nvSpPr>
        <p:spPr bwMode="auto">
          <a:xfrm>
            <a:off x="3429000" y="3459163"/>
            <a:ext cx="2363788" cy="534987"/>
          </a:xfrm>
          <a:custGeom>
            <a:avLst/>
            <a:gdLst>
              <a:gd name="T0" fmla="*/ 0 w 1489"/>
              <a:gd name="T1" fmla="*/ 336 h 337"/>
              <a:gd name="T2" fmla="*/ 1488 w 1489"/>
              <a:gd name="T3" fmla="*/ 336 h 337"/>
              <a:gd name="T4" fmla="*/ 1488 w 1489"/>
              <a:gd name="T5" fmla="*/ 0 h 337"/>
            </a:gdLst>
            <a:ahLst/>
            <a:cxnLst>
              <a:cxn ang="0">
                <a:pos x="T0" y="T1"/>
              </a:cxn>
              <a:cxn ang="0">
                <a:pos x="T2" y="T3"/>
              </a:cxn>
              <a:cxn ang="0">
                <a:pos x="T4" y="T5"/>
              </a:cxn>
            </a:cxnLst>
            <a:rect l="0" t="0" r="r" b="b"/>
            <a:pathLst>
              <a:path w="1489" h="337">
                <a:moveTo>
                  <a:pt x="0" y="336"/>
                </a:moveTo>
                <a:lnTo>
                  <a:pt x="1488" y="336"/>
                </a:lnTo>
                <a:lnTo>
                  <a:pt x="1488" y="0"/>
                </a:lnTo>
              </a:path>
            </a:pathLst>
          </a:custGeom>
          <a:noFill/>
          <a:ln w="25400" cap="rnd" cmpd="sng">
            <a:solidFill>
              <a:srgbClr val="790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nvGrpSpPr>
          <p:cNvPr id="661518" name="Group 14"/>
          <p:cNvGrpSpPr>
            <a:grpSpLocks/>
          </p:cNvGrpSpPr>
          <p:nvPr/>
        </p:nvGrpSpPr>
        <p:grpSpPr bwMode="auto">
          <a:xfrm>
            <a:off x="1147763" y="4132263"/>
            <a:ext cx="2170112" cy="1373187"/>
            <a:chOff x="723" y="2467"/>
            <a:chExt cx="1367" cy="865"/>
          </a:xfrm>
        </p:grpSpPr>
        <p:sp>
          <p:nvSpPr>
            <p:cNvPr id="661519" name="Freeform 15"/>
            <p:cNvSpPr>
              <a:spLocks/>
            </p:cNvSpPr>
            <p:nvPr/>
          </p:nvSpPr>
          <p:spPr bwMode="auto">
            <a:xfrm>
              <a:off x="754" y="2483"/>
              <a:ext cx="1336" cy="849"/>
            </a:xfrm>
            <a:custGeom>
              <a:avLst/>
              <a:gdLst>
                <a:gd name="T0" fmla="*/ 933 w 1336"/>
                <a:gd name="T1" fmla="*/ 0 h 849"/>
                <a:gd name="T2" fmla="*/ 0 w 1336"/>
                <a:gd name="T3" fmla="*/ 0 h 849"/>
                <a:gd name="T4" fmla="*/ 0 w 1336"/>
                <a:gd name="T5" fmla="*/ 848 h 849"/>
                <a:gd name="T6" fmla="*/ 1335 w 1336"/>
                <a:gd name="T7" fmla="*/ 848 h 849"/>
                <a:gd name="T8" fmla="*/ 1335 w 1336"/>
                <a:gd name="T9" fmla="*/ 136 h 849"/>
                <a:gd name="T10" fmla="*/ 933 w 1336"/>
                <a:gd name="T11" fmla="*/ 0 h 849"/>
              </a:gdLst>
              <a:ahLst/>
              <a:cxnLst>
                <a:cxn ang="0">
                  <a:pos x="T0" y="T1"/>
                </a:cxn>
                <a:cxn ang="0">
                  <a:pos x="T2" y="T3"/>
                </a:cxn>
                <a:cxn ang="0">
                  <a:pos x="T4" y="T5"/>
                </a:cxn>
                <a:cxn ang="0">
                  <a:pos x="T6" y="T7"/>
                </a:cxn>
                <a:cxn ang="0">
                  <a:pos x="T8" y="T9"/>
                </a:cxn>
                <a:cxn ang="0">
                  <a:pos x="T10" y="T11"/>
                </a:cxn>
              </a:cxnLst>
              <a:rect l="0" t="0" r="r" b="b"/>
              <a:pathLst>
                <a:path w="1336" h="849">
                  <a:moveTo>
                    <a:pt x="933" y="0"/>
                  </a:moveTo>
                  <a:lnTo>
                    <a:pt x="0" y="0"/>
                  </a:lnTo>
                  <a:lnTo>
                    <a:pt x="0" y="848"/>
                  </a:lnTo>
                  <a:lnTo>
                    <a:pt x="1335" y="848"/>
                  </a:lnTo>
                  <a:lnTo>
                    <a:pt x="1335" y="136"/>
                  </a:lnTo>
                  <a:lnTo>
                    <a:pt x="933" y="0"/>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20" name="Freeform 16"/>
            <p:cNvSpPr>
              <a:spLocks/>
            </p:cNvSpPr>
            <p:nvPr/>
          </p:nvSpPr>
          <p:spPr bwMode="auto">
            <a:xfrm>
              <a:off x="723" y="2467"/>
              <a:ext cx="1335" cy="849"/>
            </a:xfrm>
            <a:custGeom>
              <a:avLst/>
              <a:gdLst>
                <a:gd name="T0" fmla="*/ 932 w 1335"/>
                <a:gd name="T1" fmla="*/ 0 h 849"/>
                <a:gd name="T2" fmla="*/ 0 w 1335"/>
                <a:gd name="T3" fmla="*/ 0 h 849"/>
                <a:gd name="T4" fmla="*/ 0 w 1335"/>
                <a:gd name="T5" fmla="*/ 848 h 849"/>
                <a:gd name="T6" fmla="*/ 1334 w 1335"/>
                <a:gd name="T7" fmla="*/ 848 h 849"/>
                <a:gd name="T8" fmla="*/ 1334 w 1335"/>
                <a:gd name="T9" fmla="*/ 136 h 849"/>
                <a:gd name="T10" fmla="*/ 932 w 1335"/>
                <a:gd name="T11" fmla="*/ 0 h 849"/>
              </a:gdLst>
              <a:ahLst/>
              <a:cxnLst>
                <a:cxn ang="0">
                  <a:pos x="T0" y="T1"/>
                </a:cxn>
                <a:cxn ang="0">
                  <a:pos x="T2" y="T3"/>
                </a:cxn>
                <a:cxn ang="0">
                  <a:pos x="T4" y="T5"/>
                </a:cxn>
                <a:cxn ang="0">
                  <a:pos x="T6" y="T7"/>
                </a:cxn>
                <a:cxn ang="0">
                  <a:pos x="T8" y="T9"/>
                </a:cxn>
                <a:cxn ang="0">
                  <a:pos x="T10" y="T11"/>
                </a:cxn>
              </a:cxnLst>
              <a:rect l="0" t="0" r="r" b="b"/>
              <a:pathLst>
                <a:path w="1335" h="849">
                  <a:moveTo>
                    <a:pt x="932" y="0"/>
                  </a:moveTo>
                  <a:lnTo>
                    <a:pt x="0" y="0"/>
                  </a:lnTo>
                  <a:lnTo>
                    <a:pt x="0" y="848"/>
                  </a:lnTo>
                  <a:lnTo>
                    <a:pt x="1334" y="848"/>
                  </a:lnTo>
                  <a:lnTo>
                    <a:pt x="1334" y="136"/>
                  </a:lnTo>
                  <a:lnTo>
                    <a:pt x="932" y="0"/>
                  </a:lnTo>
                </a:path>
              </a:pathLst>
            </a:custGeom>
            <a:solidFill>
              <a:srgbClr val="414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21" name="Freeform 17"/>
            <p:cNvSpPr>
              <a:spLocks/>
            </p:cNvSpPr>
            <p:nvPr/>
          </p:nvSpPr>
          <p:spPr bwMode="auto">
            <a:xfrm>
              <a:off x="733" y="2474"/>
              <a:ext cx="1313" cy="836"/>
            </a:xfrm>
            <a:custGeom>
              <a:avLst/>
              <a:gdLst>
                <a:gd name="T0" fmla="*/ 916 w 1313"/>
                <a:gd name="T1" fmla="*/ 0 h 836"/>
                <a:gd name="T2" fmla="*/ 0 w 1313"/>
                <a:gd name="T3" fmla="*/ 0 h 836"/>
                <a:gd name="T4" fmla="*/ 0 w 1313"/>
                <a:gd name="T5" fmla="*/ 835 h 836"/>
                <a:gd name="T6" fmla="*/ 1312 w 1313"/>
                <a:gd name="T7" fmla="*/ 835 h 836"/>
                <a:gd name="T8" fmla="*/ 1312 w 1313"/>
                <a:gd name="T9" fmla="*/ 134 h 836"/>
                <a:gd name="T10" fmla="*/ 916 w 1313"/>
                <a:gd name="T11" fmla="*/ 0 h 836"/>
              </a:gdLst>
              <a:ahLst/>
              <a:cxnLst>
                <a:cxn ang="0">
                  <a:pos x="T0" y="T1"/>
                </a:cxn>
                <a:cxn ang="0">
                  <a:pos x="T2" y="T3"/>
                </a:cxn>
                <a:cxn ang="0">
                  <a:pos x="T4" y="T5"/>
                </a:cxn>
                <a:cxn ang="0">
                  <a:pos x="T6" y="T7"/>
                </a:cxn>
                <a:cxn ang="0">
                  <a:pos x="T8" y="T9"/>
                </a:cxn>
                <a:cxn ang="0">
                  <a:pos x="T10" y="T11"/>
                </a:cxn>
              </a:cxnLst>
              <a:rect l="0" t="0" r="r" b="b"/>
              <a:pathLst>
                <a:path w="1313" h="836">
                  <a:moveTo>
                    <a:pt x="916" y="0"/>
                  </a:moveTo>
                  <a:lnTo>
                    <a:pt x="0" y="0"/>
                  </a:lnTo>
                  <a:lnTo>
                    <a:pt x="0" y="835"/>
                  </a:lnTo>
                  <a:lnTo>
                    <a:pt x="1312" y="835"/>
                  </a:lnTo>
                  <a:lnTo>
                    <a:pt x="1312" y="134"/>
                  </a:lnTo>
                  <a:lnTo>
                    <a:pt x="916"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22" name="Freeform 18"/>
            <p:cNvSpPr>
              <a:spLocks/>
            </p:cNvSpPr>
            <p:nvPr/>
          </p:nvSpPr>
          <p:spPr bwMode="auto">
            <a:xfrm>
              <a:off x="1640" y="2474"/>
              <a:ext cx="408" cy="210"/>
            </a:xfrm>
            <a:custGeom>
              <a:avLst/>
              <a:gdLst>
                <a:gd name="T0" fmla="*/ 13 w 408"/>
                <a:gd name="T1" fmla="*/ 0 h 210"/>
                <a:gd name="T2" fmla="*/ 0 w 408"/>
                <a:gd name="T3" fmla="*/ 0 h 210"/>
                <a:gd name="T4" fmla="*/ 12 w 408"/>
                <a:gd name="T5" fmla="*/ 10 h 210"/>
                <a:gd name="T6" fmla="*/ 22 w 408"/>
                <a:gd name="T7" fmla="*/ 19 h 210"/>
                <a:gd name="T8" fmla="*/ 32 w 408"/>
                <a:gd name="T9" fmla="*/ 29 h 210"/>
                <a:gd name="T10" fmla="*/ 39 w 408"/>
                <a:gd name="T11" fmla="*/ 37 h 210"/>
                <a:gd name="T12" fmla="*/ 49 w 408"/>
                <a:gd name="T13" fmla="*/ 46 h 210"/>
                <a:gd name="T14" fmla="*/ 56 w 408"/>
                <a:gd name="T15" fmla="*/ 53 h 210"/>
                <a:gd name="T16" fmla="*/ 63 w 408"/>
                <a:gd name="T17" fmla="*/ 61 h 210"/>
                <a:gd name="T18" fmla="*/ 70 w 408"/>
                <a:gd name="T19" fmla="*/ 72 h 210"/>
                <a:gd name="T20" fmla="*/ 76 w 408"/>
                <a:gd name="T21" fmla="*/ 82 h 210"/>
                <a:gd name="T22" fmla="*/ 81 w 408"/>
                <a:gd name="T23" fmla="*/ 93 h 210"/>
                <a:gd name="T24" fmla="*/ 87 w 408"/>
                <a:gd name="T25" fmla="*/ 106 h 210"/>
                <a:gd name="T26" fmla="*/ 90 w 408"/>
                <a:gd name="T27" fmla="*/ 118 h 210"/>
                <a:gd name="T28" fmla="*/ 94 w 408"/>
                <a:gd name="T29" fmla="*/ 130 h 210"/>
                <a:gd name="T30" fmla="*/ 95 w 408"/>
                <a:gd name="T31" fmla="*/ 141 h 210"/>
                <a:gd name="T32" fmla="*/ 95 w 408"/>
                <a:gd name="T33" fmla="*/ 150 h 210"/>
                <a:gd name="T34" fmla="*/ 97 w 408"/>
                <a:gd name="T35" fmla="*/ 162 h 210"/>
                <a:gd name="T36" fmla="*/ 99 w 408"/>
                <a:gd name="T37" fmla="*/ 170 h 210"/>
                <a:gd name="T38" fmla="*/ 99 w 408"/>
                <a:gd name="T39" fmla="*/ 181 h 210"/>
                <a:gd name="T40" fmla="*/ 99 w 408"/>
                <a:gd name="T41" fmla="*/ 194 h 210"/>
                <a:gd name="T42" fmla="*/ 100 w 408"/>
                <a:gd name="T43" fmla="*/ 209 h 210"/>
                <a:gd name="T44" fmla="*/ 113 w 408"/>
                <a:gd name="T45" fmla="*/ 200 h 210"/>
                <a:gd name="T46" fmla="*/ 126 w 408"/>
                <a:gd name="T47" fmla="*/ 192 h 210"/>
                <a:gd name="T48" fmla="*/ 140 w 408"/>
                <a:gd name="T49" fmla="*/ 185 h 210"/>
                <a:gd name="T50" fmla="*/ 153 w 408"/>
                <a:gd name="T51" fmla="*/ 178 h 210"/>
                <a:gd name="T52" fmla="*/ 165 w 408"/>
                <a:gd name="T53" fmla="*/ 172 h 210"/>
                <a:gd name="T54" fmla="*/ 178 w 408"/>
                <a:gd name="T55" fmla="*/ 168 h 210"/>
                <a:gd name="T56" fmla="*/ 191 w 408"/>
                <a:gd name="T57" fmla="*/ 162 h 210"/>
                <a:gd name="T58" fmla="*/ 207 w 408"/>
                <a:gd name="T59" fmla="*/ 158 h 210"/>
                <a:gd name="T60" fmla="*/ 223 w 408"/>
                <a:gd name="T61" fmla="*/ 153 h 210"/>
                <a:gd name="T62" fmla="*/ 240 w 408"/>
                <a:gd name="T63" fmla="*/ 148 h 210"/>
                <a:gd name="T64" fmla="*/ 256 w 408"/>
                <a:gd name="T65" fmla="*/ 145 h 210"/>
                <a:gd name="T66" fmla="*/ 273 w 408"/>
                <a:gd name="T67" fmla="*/ 142 h 210"/>
                <a:gd name="T68" fmla="*/ 292 w 408"/>
                <a:gd name="T69" fmla="*/ 138 h 210"/>
                <a:gd name="T70" fmla="*/ 312 w 408"/>
                <a:gd name="T71" fmla="*/ 135 h 210"/>
                <a:gd name="T72" fmla="*/ 336 w 408"/>
                <a:gd name="T73" fmla="*/ 134 h 210"/>
                <a:gd name="T74" fmla="*/ 360 w 408"/>
                <a:gd name="T75" fmla="*/ 133 h 210"/>
                <a:gd name="T76" fmla="*/ 374 w 408"/>
                <a:gd name="T77" fmla="*/ 133 h 210"/>
                <a:gd name="T78" fmla="*/ 391 w 408"/>
                <a:gd name="T79" fmla="*/ 134 h 210"/>
                <a:gd name="T80" fmla="*/ 407 w 408"/>
                <a:gd name="T81" fmla="*/ 136 h 210"/>
                <a:gd name="T82" fmla="*/ 407 w 408"/>
                <a:gd name="T83" fmla="*/ 128 h 210"/>
                <a:gd name="T84" fmla="*/ 13 w 408"/>
                <a:gd name="T85"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8" h="210">
                  <a:moveTo>
                    <a:pt x="13" y="0"/>
                  </a:moveTo>
                  <a:lnTo>
                    <a:pt x="0" y="0"/>
                  </a:lnTo>
                  <a:lnTo>
                    <a:pt x="12" y="10"/>
                  </a:lnTo>
                  <a:lnTo>
                    <a:pt x="22" y="19"/>
                  </a:lnTo>
                  <a:lnTo>
                    <a:pt x="32" y="29"/>
                  </a:lnTo>
                  <a:lnTo>
                    <a:pt x="39" y="37"/>
                  </a:lnTo>
                  <a:lnTo>
                    <a:pt x="49" y="46"/>
                  </a:lnTo>
                  <a:lnTo>
                    <a:pt x="56" y="53"/>
                  </a:lnTo>
                  <a:lnTo>
                    <a:pt x="63" y="61"/>
                  </a:lnTo>
                  <a:lnTo>
                    <a:pt x="70" y="72"/>
                  </a:lnTo>
                  <a:lnTo>
                    <a:pt x="76" y="82"/>
                  </a:lnTo>
                  <a:lnTo>
                    <a:pt x="81" y="93"/>
                  </a:lnTo>
                  <a:lnTo>
                    <a:pt x="87" y="106"/>
                  </a:lnTo>
                  <a:lnTo>
                    <a:pt x="90" y="118"/>
                  </a:lnTo>
                  <a:lnTo>
                    <a:pt x="94" y="130"/>
                  </a:lnTo>
                  <a:lnTo>
                    <a:pt x="95" y="141"/>
                  </a:lnTo>
                  <a:lnTo>
                    <a:pt x="95" y="150"/>
                  </a:lnTo>
                  <a:lnTo>
                    <a:pt x="97" y="162"/>
                  </a:lnTo>
                  <a:lnTo>
                    <a:pt x="99" y="170"/>
                  </a:lnTo>
                  <a:lnTo>
                    <a:pt x="99" y="181"/>
                  </a:lnTo>
                  <a:lnTo>
                    <a:pt x="99" y="194"/>
                  </a:lnTo>
                  <a:lnTo>
                    <a:pt x="100" y="209"/>
                  </a:lnTo>
                  <a:lnTo>
                    <a:pt x="113" y="200"/>
                  </a:lnTo>
                  <a:lnTo>
                    <a:pt x="126" y="192"/>
                  </a:lnTo>
                  <a:lnTo>
                    <a:pt x="140" y="185"/>
                  </a:lnTo>
                  <a:lnTo>
                    <a:pt x="153" y="178"/>
                  </a:lnTo>
                  <a:lnTo>
                    <a:pt x="165" y="172"/>
                  </a:lnTo>
                  <a:lnTo>
                    <a:pt x="178" y="168"/>
                  </a:lnTo>
                  <a:lnTo>
                    <a:pt x="191" y="162"/>
                  </a:lnTo>
                  <a:lnTo>
                    <a:pt x="207" y="158"/>
                  </a:lnTo>
                  <a:lnTo>
                    <a:pt x="223" y="153"/>
                  </a:lnTo>
                  <a:lnTo>
                    <a:pt x="240" y="148"/>
                  </a:lnTo>
                  <a:lnTo>
                    <a:pt x="256" y="145"/>
                  </a:lnTo>
                  <a:lnTo>
                    <a:pt x="273" y="142"/>
                  </a:lnTo>
                  <a:lnTo>
                    <a:pt x="292" y="138"/>
                  </a:lnTo>
                  <a:lnTo>
                    <a:pt x="312" y="135"/>
                  </a:lnTo>
                  <a:lnTo>
                    <a:pt x="336" y="134"/>
                  </a:lnTo>
                  <a:lnTo>
                    <a:pt x="360" y="133"/>
                  </a:lnTo>
                  <a:lnTo>
                    <a:pt x="374" y="133"/>
                  </a:lnTo>
                  <a:lnTo>
                    <a:pt x="391" y="134"/>
                  </a:lnTo>
                  <a:lnTo>
                    <a:pt x="407" y="136"/>
                  </a:lnTo>
                  <a:lnTo>
                    <a:pt x="407" y="128"/>
                  </a:lnTo>
                  <a:lnTo>
                    <a:pt x="13" y="0"/>
                  </a:lnTo>
                </a:path>
              </a:pathLst>
            </a:custGeom>
            <a:solidFill>
              <a:srgbClr val="9191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23" name="Freeform 19"/>
            <p:cNvSpPr>
              <a:spLocks/>
            </p:cNvSpPr>
            <p:nvPr/>
          </p:nvSpPr>
          <p:spPr bwMode="auto">
            <a:xfrm>
              <a:off x="1655" y="2476"/>
              <a:ext cx="388" cy="186"/>
            </a:xfrm>
            <a:custGeom>
              <a:avLst/>
              <a:gdLst>
                <a:gd name="T0" fmla="*/ 0 w 388"/>
                <a:gd name="T1" fmla="*/ 0 h 186"/>
                <a:gd name="T2" fmla="*/ 14 w 388"/>
                <a:gd name="T3" fmla="*/ 10 h 186"/>
                <a:gd name="T4" fmla="*/ 26 w 388"/>
                <a:gd name="T5" fmla="*/ 21 h 186"/>
                <a:gd name="T6" fmla="*/ 34 w 388"/>
                <a:gd name="T7" fmla="*/ 27 h 186"/>
                <a:gd name="T8" fmla="*/ 44 w 388"/>
                <a:gd name="T9" fmla="*/ 35 h 186"/>
                <a:gd name="T10" fmla="*/ 52 w 388"/>
                <a:gd name="T11" fmla="*/ 44 h 186"/>
                <a:gd name="T12" fmla="*/ 64 w 388"/>
                <a:gd name="T13" fmla="*/ 58 h 186"/>
                <a:gd name="T14" fmla="*/ 72 w 388"/>
                <a:gd name="T15" fmla="*/ 72 h 186"/>
                <a:gd name="T16" fmla="*/ 79 w 388"/>
                <a:gd name="T17" fmla="*/ 84 h 186"/>
                <a:gd name="T18" fmla="*/ 84 w 388"/>
                <a:gd name="T19" fmla="*/ 96 h 186"/>
                <a:gd name="T20" fmla="*/ 91 w 388"/>
                <a:gd name="T21" fmla="*/ 112 h 186"/>
                <a:gd name="T22" fmla="*/ 94 w 388"/>
                <a:gd name="T23" fmla="*/ 123 h 186"/>
                <a:gd name="T24" fmla="*/ 96 w 388"/>
                <a:gd name="T25" fmla="*/ 135 h 186"/>
                <a:gd name="T26" fmla="*/ 96 w 388"/>
                <a:gd name="T27" fmla="*/ 148 h 186"/>
                <a:gd name="T28" fmla="*/ 97 w 388"/>
                <a:gd name="T29" fmla="*/ 160 h 186"/>
                <a:gd name="T30" fmla="*/ 98 w 388"/>
                <a:gd name="T31" fmla="*/ 173 h 186"/>
                <a:gd name="T32" fmla="*/ 98 w 388"/>
                <a:gd name="T33" fmla="*/ 185 h 186"/>
                <a:gd name="T34" fmla="*/ 107 w 388"/>
                <a:gd name="T35" fmla="*/ 178 h 186"/>
                <a:gd name="T36" fmla="*/ 117 w 388"/>
                <a:gd name="T37" fmla="*/ 173 h 186"/>
                <a:gd name="T38" fmla="*/ 128 w 388"/>
                <a:gd name="T39" fmla="*/ 166 h 186"/>
                <a:gd name="T40" fmla="*/ 144 w 388"/>
                <a:gd name="T41" fmla="*/ 159 h 186"/>
                <a:gd name="T42" fmla="*/ 161 w 388"/>
                <a:gd name="T43" fmla="*/ 154 h 186"/>
                <a:gd name="T44" fmla="*/ 179 w 388"/>
                <a:gd name="T45" fmla="*/ 147 h 186"/>
                <a:gd name="T46" fmla="*/ 196 w 388"/>
                <a:gd name="T47" fmla="*/ 142 h 186"/>
                <a:gd name="T48" fmla="*/ 216 w 388"/>
                <a:gd name="T49" fmla="*/ 137 h 186"/>
                <a:gd name="T50" fmla="*/ 237 w 388"/>
                <a:gd name="T51" fmla="*/ 133 h 186"/>
                <a:gd name="T52" fmla="*/ 259 w 388"/>
                <a:gd name="T53" fmla="*/ 129 h 186"/>
                <a:gd name="T54" fmla="*/ 281 w 388"/>
                <a:gd name="T55" fmla="*/ 126 h 186"/>
                <a:gd name="T56" fmla="*/ 303 w 388"/>
                <a:gd name="T57" fmla="*/ 124 h 186"/>
                <a:gd name="T58" fmla="*/ 326 w 388"/>
                <a:gd name="T59" fmla="*/ 123 h 186"/>
                <a:gd name="T60" fmla="*/ 346 w 388"/>
                <a:gd name="T61" fmla="*/ 122 h 186"/>
                <a:gd name="T62" fmla="*/ 362 w 388"/>
                <a:gd name="T63" fmla="*/ 122 h 186"/>
                <a:gd name="T64" fmla="*/ 387 w 388"/>
                <a:gd name="T65" fmla="*/ 122 h 186"/>
                <a:gd name="T66" fmla="*/ 0 w 388"/>
                <a:gd name="T6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186">
                  <a:moveTo>
                    <a:pt x="0" y="0"/>
                  </a:moveTo>
                  <a:lnTo>
                    <a:pt x="14" y="10"/>
                  </a:lnTo>
                  <a:lnTo>
                    <a:pt x="26" y="21"/>
                  </a:lnTo>
                  <a:lnTo>
                    <a:pt x="34" y="27"/>
                  </a:lnTo>
                  <a:lnTo>
                    <a:pt x="44" y="35"/>
                  </a:lnTo>
                  <a:lnTo>
                    <a:pt x="52" y="44"/>
                  </a:lnTo>
                  <a:lnTo>
                    <a:pt x="64" y="58"/>
                  </a:lnTo>
                  <a:lnTo>
                    <a:pt x="72" y="72"/>
                  </a:lnTo>
                  <a:lnTo>
                    <a:pt x="79" y="84"/>
                  </a:lnTo>
                  <a:lnTo>
                    <a:pt x="84" y="96"/>
                  </a:lnTo>
                  <a:lnTo>
                    <a:pt x="91" y="112"/>
                  </a:lnTo>
                  <a:lnTo>
                    <a:pt x="94" y="123"/>
                  </a:lnTo>
                  <a:lnTo>
                    <a:pt x="96" y="135"/>
                  </a:lnTo>
                  <a:lnTo>
                    <a:pt x="96" y="148"/>
                  </a:lnTo>
                  <a:lnTo>
                    <a:pt x="97" y="160"/>
                  </a:lnTo>
                  <a:lnTo>
                    <a:pt x="98" y="173"/>
                  </a:lnTo>
                  <a:lnTo>
                    <a:pt x="98" y="185"/>
                  </a:lnTo>
                  <a:lnTo>
                    <a:pt x="107" y="178"/>
                  </a:lnTo>
                  <a:lnTo>
                    <a:pt x="117" y="173"/>
                  </a:lnTo>
                  <a:lnTo>
                    <a:pt x="128" y="166"/>
                  </a:lnTo>
                  <a:lnTo>
                    <a:pt x="144" y="159"/>
                  </a:lnTo>
                  <a:lnTo>
                    <a:pt x="161" y="154"/>
                  </a:lnTo>
                  <a:lnTo>
                    <a:pt x="179" y="147"/>
                  </a:lnTo>
                  <a:lnTo>
                    <a:pt x="196" y="142"/>
                  </a:lnTo>
                  <a:lnTo>
                    <a:pt x="216" y="137"/>
                  </a:lnTo>
                  <a:lnTo>
                    <a:pt x="237" y="133"/>
                  </a:lnTo>
                  <a:lnTo>
                    <a:pt x="259" y="129"/>
                  </a:lnTo>
                  <a:lnTo>
                    <a:pt x="281" y="126"/>
                  </a:lnTo>
                  <a:lnTo>
                    <a:pt x="303" y="124"/>
                  </a:lnTo>
                  <a:lnTo>
                    <a:pt x="326" y="123"/>
                  </a:lnTo>
                  <a:lnTo>
                    <a:pt x="346" y="122"/>
                  </a:lnTo>
                  <a:lnTo>
                    <a:pt x="362" y="122"/>
                  </a:lnTo>
                  <a:lnTo>
                    <a:pt x="387" y="122"/>
                  </a:lnTo>
                  <a:lnTo>
                    <a:pt x="0" y="0"/>
                  </a:lnTo>
                </a:path>
              </a:pathLst>
            </a:custGeom>
            <a:solidFill>
              <a:srgbClr val="414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24" name="Freeform 20"/>
            <p:cNvSpPr>
              <a:spLocks/>
            </p:cNvSpPr>
            <p:nvPr/>
          </p:nvSpPr>
          <p:spPr bwMode="auto">
            <a:xfrm>
              <a:off x="1667" y="2476"/>
              <a:ext cx="347" cy="176"/>
            </a:xfrm>
            <a:custGeom>
              <a:avLst/>
              <a:gdLst>
                <a:gd name="T0" fmla="*/ 0 w 347"/>
                <a:gd name="T1" fmla="*/ 0 h 176"/>
                <a:gd name="T2" fmla="*/ 17 w 347"/>
                <a:gd name="T3" fmla="*/ 11 h 176"/>
                <a:gd name="T4" fmla="*/ 28 w 347"/>
                <a:gd name="T5" fmla="*/ 20 h 176"/>
                <a:gd name="T6" fmla="*/ 37 w 347"/>
                <a:gd name="T7" fmla="*/ 27 h 176"/>
                <a:gd name="T8" fmla="*/ 46 w 347"/>
                <a:gd name="T9" fmla="*/ 35 h 176"/>
                <a:gd name="T10" fmla="*/ 54 w 347"/>
                <a:gd name="T11" fmla="*/ 44 h 176"/>
                <a:gd name="T12" fmla="*/ 61 w 347"/>
                <a:gd name="T13" fmla="*/ 51 h 176"/>
                <a:gd name="T14" fmla="*/ 68 w 347"/>
                <a:gd name="T15" fmla="*/ 59 h 176"/>
                <a:gd name="T16" fmla="*/ 74 w 347"/>
                <a:gd name="T17" fmla="*/ 70 h 176"/>
                <a:gd name="T18" fmla="*/ 80 w 347"/>
                <a:gd name="T19" fmla="*/ 81 h 176"/>
                <a:gd name="T20" fmla="*/ 87 w 347"/>
                <a:gd name="T21" fmla="*/ 95 h 176"/>
                <a:gd name="T22" fmla="*/ 91 w 347"/>
                <a:gd name="T23" fmla="*/ 107 h 176"/>
                <a:gd name="T24" fmla="*/ 94 w 347"/>
                <a:gd name="T25" fmla="*/ 119 h 176"/>
                <a:gd name="T26" fmla="*/ 97 w 347"/>
                <a:gd name="T27" fmla="*/ 133 h 176"/>
                <a:gd name="T28" fmla="*/ 98 w 347"/>
                <a:gd name="T29" fmla="*/ 145 h 176"/>
                <a:gd name="T30" fmla="*/ 99 w 347"/>
                <a:gd name="T31" fmla="*/ 154 h 176"/>
                <a:gd name="T32" fmla="*/ 99 w 347"/>
                <a:gd name="T33" fmla="*/ 167 h 176"/>
                <a:gd name="T34" fmla="*/ 96 w 347"/>
                <a:gd name="T35" fmla="*/ 175 h 176"/>
                <a:gd name="T36" fmla="*/ 106 w 347"/>
                <a:gd name="T37" fmla="*/ 169 h 176"/>
                <a:gd name="T38" fmla="*/ 115 w 347"/>
                <a:gd name="T39" fmla="*/ 163 h 176"/>
                <a:gd name="T40" fmla="*/ 127 w 347"/>
                <a:gd name="T41" fmla="*/ 158 h 176"/>
                <a:gd name="T42" fmla="*/ 138 w 347"/>
                <a:gd name="T43" fmla="*/ 153 h 176"/>
                <a:gd name="T44" fmla="*/ 153 w 347"/>
                <a:gd name="T45" fmla="*/ 147 h 176"/>
                <a:gd name="T46" fmla="*/ 170 w 347"/>
                <a:gd name="T47" fmla="*/ 142 h 176"/>
                <a:gd name="T48" fmla="*/ 186 w 347"/>
                <a:gd name="T49" fmla="*/ 137 h 176"/>
                <a:gd name="T50" fmla="*/ 204 w 347"/>
                <a:gd name="T51" fmla="*/ 132 h 176"/>
                <a:gd name="T52" fmla="*/ 222 w 347"/>
                <a:gd name="T53" fmla="*/ 129 h 176"/>
                <a:gd name="T54" fmla="*/ 245 w 347"/>
                <a:gd name="T55" fmla="*/ 125 h 176"/>
                <a:gd name="T56" fmla="*/ 266 w 347"/>
                <a:gd name="T57" fmla="*/ 122 h 176"/>
                <a:gd name="T58" fmla="*/ 286 w 347"/>
                <a:gd name="T59" fmla="*/ 120 h 176"/>
                <a:gd name="T60" fmla="*/ 305 w 347"/>
                <a:gd name="T61" fmla="*/ 119 h 176"/>
                <a:gd name="T62" fmla="*/ 323 w 347"/>
                <a:gd name="T63" fmla="*/ 118 h 176"/>
                <a:gd name="T64" fmla="*/ 337 w 347"/>
                <a:gd name="T65" fmla="*/ 118 h 176"/>
                <a:gd name="T66" fmla="*/ 346 w 347"/>
                <a:gd name="T67" fmla="*/ 117 h 176"/>
                <a:gd name="T68" fmla="*/ 0 w 347"/>
                <a:gd name="T6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7" h="176">
                  <a:moveTo>
                    <a:pt x="0" y="0"/>
                  </a:moveTo>
                  <a:lnTo>
                    <a:pt x="17" y="11"/>
                  </a:lnTo>
                  <a:lnTo>
                    <a:pt x="28" y="20"/>
                  </a:lnTo>
                  <a:lnTo>
                    <a:pt x="37" y="27"/>
                  </a:lnTo>
                  <a:lnTo>
                    <a:pt x="46" y="35"/>
                  </a:lnTo>
                  <a:lnTo>
                    <a:pt x="54" y="44"/>
                  </a:lnTo>
                  <a:lnTo>
                    <a:pt x="61" y="51"/>
                  </a:lnTo>
                  <a:lnTo>
                    <a:pt x="68" y="59"/>
                  </a:lnTo>
                  <a:lnTo>
                    <a:pt x="74" y="70"/>
                  </a:lnTo>
                  <a:lnTo>
                    <a:pt x="80" y="81"/>
                  </a:lnTo>
                  <a:lnTo>
                    <a:pt x="87" y="95"/>
                  </a:lnTo>
                  <a:lnTo>
                    <a:pt x="91" y="107"/>
                  </a:lnTo>
                  <a:lnTo>
                    <a:pt x="94" y="119"/>
                  </a:lnTo>
                  <a:lnTo>
                    <a:pt x="97" y="133"/>
                  </a:lnTo>
                  <a:lnTo>
                    <a:pt x="98" y="145"/>
                  </a:lnTo>
                  <a:lnTo>
                    <a:pt x="99" y="154"/>
                  </a:lnTo>
                  <a:lnTo>
                    <a:pt x="99" y="167"/>
                  </a:lnTo>
                  <a:lnTo>
                    <a:pt x="96" y="175"/>
                  </a:lnTo>
                  <a:lnTo>
                    <a:pt x="106" y="169"/>
                  </a:lnTo>
                  <a:lnTo>
                    <a:pt x="115" y="163"/>
                  </a:lnTo>
                  <a:lnTo>
                    <a:pt x="127" y="158"/>
                  </a:lnTo>
                  <a:lnTo>
                    <a:pt x="138" y="153"/>
                  </a:lnTo>
                  <a:lnTo>
                    <a:pt x="153" y="147"/>
                  </a:lnTo>
                  <a:lnTo>
                    <a:pt x="170" y="142"/>
                  </a:lnTo>
                  <a:lnTo>
                    <a:pt x="186" y="137"/>
                  </a:lnTo>
                  <a:lnTo>
                    <a:pt x="204" y="132"/>
                  </a:lnTo>
                  <a:lnTo>
                    <a:pt x="222" y="129"/>
                  </a:lnTo>
                  <a:lnTo>
                    <a:pt x="245" y="125"/>
                  </a:lnTo>
                  <a:lnTo>
                    <a:pt x="266" y="122"/>
                  </a:lnTo>
                  <a:lnTo>
                    <a:pt x="286" y="120"/>
                  </a:lnTo>
                  <a:lnTo>
                    <a:pt x="305" y="119"/>
                  </a:lnTo>
                  <a:lnTo>
                    <a:pt x="323" y="118"/>
                  </a:lnTo>
                  <a:lnTo>
                    <a:pt x="337" y="118"/>
                  </a:lnTo>
                  <a:lnTo>
                    <a:pt x="346" y="117"/>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61525" name="Rectangle 21"/>
          <p:cNvSpPr>
            <a:spLocks noChangeArrowheads="1"/>
          </p:cNvSpPr>
          <p:nvPr/>
        </p:nvSpPr>
        <p:spPr bwMode="auto">
          <a:xfrm>
            <a:off x="1155700" y="4092575"/>
            <a:ext cx="1150938"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buClrTx/>
              <a:buSzPct val="100000"/>
              <a:buFontTx/>
              <a:buNone/>
            </a:pPr>
            <a:r>
              <a:rPr lang="en-US" altLang="fr-FR" b="1">
                <a:solidFill>
                  <a:srgbClr val="000000"/>
                </a:solidFill>
                <a:sym typeface="Times New Roman" panose="02020603050405020304" pitchFamily="18" charset="0"/>
              </a:rPr>
              <a:t>Document </a:t>
            </a:r>
            <a:br>
              <a:rPr lang="en-US" altLang="fr-FR" b="1">
                <a:solidFill>
                  <a:srgbClr val="000000"/>
                </a:solidFill>
                <a:sym typeface="Times New Roman" panose="02020603050405020304" pitchFamily="18" charset="0"/>
              </a:rPr>
            </a:br>
            <a:r>
              <a:rPr lang="en-US" altLang="fr-FR" b="1">
                <a:solidFill>
                  <a:srgbClr val="000000"/>
                </a:solidFill>
                <a:sym typeface="Times New Roman" panose="02020603050405020304" pitchFamily="18" charset="0"/>
              </a:rPr>
              <a:t>article</a:t>
            </a:r>
          </a:p>
        </p:txBody>
      </p:sp>
      <p:sp>
        <p:nvSpPr>
          <p:cNvPr id="661526" name="Line 22"/>
          <p:cNvSpPr>
            <a:spLocks noChangeShapeType="1"/>
          </p:cNvSpPr>
          <p:nvPr/>
        </p:nvSpPr>
        <p:spPr bwMode="auto">
          <a:xfrm>
            <a:off x="1281113" y="4605338"/>
            <a:ext cx="1900237"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1527" name="Line 23"/>
          <p:cNvSpPr>
            <a:spLocks noChangeShapeType="1"/>
          </p:cNvSpPr>
          <p:nvPr/>
        </p:nvSpPr>
        <p:spPr bwMode="auto">
          <a:xfrm>
            <a:off x="1377950" y="4818063"/>
            <a:ext cx="12065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1528" name="Line 24"/>
          <p:cNvSpPr>
            <a:spLocks noChangeShapeType="1"/>
          </p:cNvSpPr>
          <p:nvPr/>
        </p:nvSpPr>
        <p:spPr bwMode="auto">
          <a:xfrm>
            <a:off x="1377950" y="4970463"/>
            <a:ext cx="15113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1529" name="Line 25"/>
          <p:cNvSpPr>
            <a:spLocks noChangeShapeType="1"/>
          </p:cNvSpPr>
          <p:nvPr/>
        </p:nvSpPr>
        <p:spPr bwMode="auto">
          <a:xfrm>
            <a:off x="1377950" y="5122863"/>
            <a:ext cx="12065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1530" name="Line 26"/>
          <p:cNvSpPr>
            <a:spLocks noChangeShapeType="1"/>
          </p:cNvSpPr>
          <p:nvPr/>
        </p:nvSpPr>
        <p:spPr bwMode="auto">
          <a:xfrm>
            <a:off x="1377950" y="5275263"/>
            <a:ext cx="15113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61531" name="Group 27"/>
          <p:cNvGrpSpPr>
            <a:grpSpLocks/>
          </p:cNvGrpSpPr>
          <p:nvPr/>
        </p:nvGrpSpPr>
        <p:grpSpPr bwMode="auto">
          <a:xfrm>
            <a:off x="5719763" y="4111625"/>
            <a:ext cx="2170112" cy="1393825"/>
            <a:chOff x="3603" y="2454"/>
            <a:chExt cx="1367" cy="878"/>
          </a:xfrm>
        </p:grpSpPr>
        <p:grpSp>
          <p:nvGrpSpPr>
            <p:cNvPr id="661532" name="Group 28"/>
            <p:cNvGrpSpPr>
              <a:grpSpLocks/>
            </p:cNvGrpSpPr>
            <p:nvPr/>
          </p:nvGrpSpPr>
          <p:grpSpPr bwMode="auto">
            <a:xfrm>
              <a:off x="3603" y="2467"/>
              <a:ext cx="1367" cy="865"/>
              <a:chOff x="3603" y="2467"/>
              <a:chExt cx="1367" cy="865"/>
            </a:xfrm>
          </p:grpSpPr>
          <p:sp>
            <p:nvSpPr>
              <p:cNvPr id="661533" name="Freeform 29"/>
              <p:cNvSpPr>
                <a:spLocks/>
              </p:cNvSpPr>
              <p:nvPr/>
            </p:nvSpPr>
            <p:spPr bwMode="auto">
              <a:xfrm>
                <a:off x="3634" y="2483"/>
                <a:ext cx="1336" cy="849"/>
              </a:xfrm>
              <a:custGeom>
                <a:avLst/>
                <a:gdLst>
                  <a:gd name="T0" fmla="*/ 933 w 1336"/>
                  <a:gd name="T1" fmla="*/ 0 h 849"/>
                  <a:gd name="T2" fmla="*/ 0 w 1336"/>
                  <a:gd name="T3" fmla="*/ 0 h 849"/>
                  <a:gd name="T4" fmla="*/ 0 w 1336"/>
                  <a:gd name="T5" fmla="*/ 848 h 849"/>
                  <a:gd name="T6" fmla="*/ 1335 w 1336"/>
                  <a:gd name="T7" fmla="*/ 848 h 849"/>
                  <a:gd name="T8" fmla="*/ 1335 w 1336"/>
                  <a:gd name="T9" fmla="*/ 136 h 849"/>
                  <a:gd name="T10" fmla="*/ 933 w 1336"/>
                  <a:gd name="T11" fmla="*/ 0 h 849"/>
                </a:gdLst>
                <a:ahLst/>
                <a:cxnLst>
                  <a:cxn ang="0">
                    <a:pos x="T0" y="T1"/>
                  </a:cxn>
                  <a:cxn ang="0">
                    <a:pos x="T2" y="T3"/>
                  </a:cxn>
                  <a:cxn ang="0">
                    <a:pos x="T4" y="T5"/>
                  </a:cxn>
                  <a:cxn ang="0">
                    <a:pos x="T6" y="T7"/>
                  </a:cxn>
                  <a:cxn ang="0">
                    <a:pos x="T8" y="T9"/>
                  </a:cxn>
                  <a:cxn ang="0">
                    <a:pos x="T10" y="T11"/>
                  </a:cxn>
                </a:cxnLst>
                <a:rect l="0" t="0" r="r" b="b"/>
                <a:pathLst>
                  <a:path w="1336" h="849">
                    <a:moveTo>
                      <a:pt x="933" y="0"/>
                    </a:moveTo>
                    <a:lnTo>
                      <a:pt x="0" y="0"/>
                    </a:lnTo>
                    <a:lnTo>
                      <a:pt x="0" y="848"/>
                    </a:lnTo>
                    <a:lnTo>
                      <a:pt x="1335" y="848"/>
                    </a:lnTo>
                    <a:lnTo>
                      <a:pt x="1335" y="136"/>
                    </a:lnTo>
                    <a:lnTo>
                      <a:pt x="933" y="0"/>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34" name="Freeform 30"/>
              <p:cNvSpPr>
                <a:spLocks/>
              </p:cNvSpPr>
              <p:nvPr/>
            </p:nvSpPr>
            <p:spPr bwMode="auto">
              <a:xfrm>
                <a:off x="3603" y="2467"/>
                <a:ext cx="1335" cy="849"/>
              </a:xfrm>
              <a:custGeom>
                <a:avLst/>
                <a:gdLst>
                  <a:gd name="T0" fmla="*/ 932 w 1335"/>
                  <a:gd name="T1" fmla="*/ 0 h 849"/>
                  <a:gd name="T2" fmla="*/ 0 w 1335"/>
                  <a:gd name="T3" fmla="*/ 0 h 849"/>
                  <a:gd name="T4" fmla="*/ 0 w 1335"/>
                  <a:gd name="T5" fmla="*/ 848 h 849"/>
                  <a:gd name="T6" fmla="*/ 1334 w 1335"/>
                  <a:gd name="T7" fmla="*/ 848 h 849"/>
                  <a:gd name="T8" fmla="*/ 1334 w 1335"/>
                  <a:gd name="T9" fmla="*/ 136 h 849"/>
                  <a:gd name="T10" fmla="*/ 932 w 1335"/>
                  <a:gd name="T11" fmla="*/ 0 h 849"/>
                </a:gdLst>
                <a:ahLst/>
                <a:cxnLst>
                  <a:cxn ang="0">
                    <a:pos x="T0" y="T1"/>
                  </a:cxn>
                  <a:cxn ang="0">
                    <a:pos x="T2" y="T3"/>
                  </a:cxn>
                  <a:cxn ang="0">
                    <a:pos x="T4" y="T5"/>
                  </a:cxn>
                  <a:cxn ang="0">
                    <a:pos x="T6" y="T7"/>
                  </a:cxn>
                  <a:cxn ang="0">
                    <a:pos x="T8" y="T9"/>
                  </a:cxn>
                  <a:cxn ang="0">
                    <a:pos x="T10" y="T11"/>
                  </a:cxn>
                </a:cxnLst>
                <a:rect l="0" t="0" r="r" b="b"/>
                <a:pathLst>
                  <a:path w="1335" h="849">
                    <a:moveTo>
                      <a:pt x="932" y="0"/>
                    </a:moveTo>
                    <a:lnTo>
                      <a:pt x="0" y="0"/>
                    </a:lnTo>
                    <a:lnTo>
                      <a:pt x="0" y="848"/>
                    </a:lnTo>
                    <a:lnTo>
                      <a:pt x="1334" y="848"/>
                    </a:lnTo>
                    <a:lnTo>
                      <a:pt x="1334" y="136"/>
                    </a:lnTo>
                    <a:lnTo>
                      <a:pt x="932" y="0"/>
                    </a:lnTo>
                  </a:path>
                </a:pathLst>
              </a:custGeom>
              <a:solidFill>
                <a:srgbClr val="414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35" name="Freeform 31"/>
              <p:cNvSpPr>
                <a:spLocks/>
              </p:cNvSpPr>
              <p:nvPr/>
            </p:nvSpPr>
            <p:spPr bwMode="auto">
              <a:xfrm>
                <a:off x="3613" y="2474"/>
                <a:ext cx="1313" cy="836"/>
              </a:xfrm>
              <a:custGeom>
                <a:avLst/>
                <a:gdLst>
                  <a:gd name="T0" fmla="*/ 916 w 1313"/>
                  <a:gd name="T1" fmla="*/ 0 h 836"/>
                  <a:gd name="T2" fmla="*/ 0 w 1313"/>
                  <a:gd name="T3" fmla="*/ 0 h 836"/>
                  <a:gd name="T4" fmla="*/ 0 w 1313"/>
                  <a:gd name="T5" fmla="*/ 835 h 836"/>
                  <a:gd name="T6" fmla="*/ 1312 w 1313"/>
                  <a:gd name="T7" fmla="*/ 835 h 836"/>
                  <a:gd name="T8" fmla="*/ 1312 w 1313"/>
                  <a:gd name="T9" fmla="*/ 134 h 836"/>
                  <a:gd name="T10" fmla="*/ 916 w 1313"/>
                  <a:gd name="T11" fmla="*/ 0 h 836"/>
                </a:gdLst>
                <a:ahLst/>
                <a:cxnLst>
                  <a:cxn ang="0">
                    <a:pos x="T0" y="T1"/>
                  </a:cxn>
                  <a:cxn ang="0">
                    <a:pos x="T2" y="T3"/>
                  </a:cxn>
                  <a:cxn ang="0">
                    <a:pos x="T4" y="T5"/>
                  </a:cxn>
                  <a:cxn ang="0">
                    <a:pos x="T6" y="T7"/>
                  </a:cxn>
                  <a:cxn ang="0">
                    <a:pos x="T8" y="T9"/>
                  </a:cxn>
                  <a:cxn ang="0">
                    <a:pos x="T10" y="T11"/>
                  </a:cxn>
                </a:cxnLst>
                <a:rect l="0" t="0" r="r" b="b"/>
                <a:pathLst>
                  <a:path w="1313" h="836">
                    <a:moveTo>
                      <a:pt x="916" y="0"/>
                    </a:moveTo>
                    <a:lnTo>
                      <a:pt x="0" y="0"/>
                    </a:lnTo>
                    <a:lnTo>
                      <a:pt x="0" y="835"/>
                    </a:lnTo>
                    <a:lnTo>
                      <a:pt x="1312" y="835"/>
                    </a:lnTo>
                    <a:lnTo>
                      <a:pt x="1312" y="134"/>
                    </a:lnTo>
                    <a:lnTo>
                      <a:pt x="916"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36" name="Freeform 32"/>
              <p:cNvSpPr>
                <a:spLocks/>
              </p:cNvSpPr>
              <p:nvPr/>
            </p:nvSpPr>
            <p:spPr bwMode="auto">
              <a:xfrm>
                <a:off x="4520" y="2474"/>
                <a:ext cx="408" cy="210"/>
              </a:xfrm>
              <a:custGeom>
                <a:avLst/>
                <a:gdLst>
                  <a:gd name="T0" fmla="*/ 13 w 408"/>
                  <a:gd name="T1" fmla="*/ 0 h 210"/>
                  <a:gd name="T2" fmla="*/ 0 w 408"/>
                  <a:gd name="T3" fmla="*/ 0 h 210"/>
                  <a:gd name="T4" fmla="*/ 12 w 408"/>
                  <a:gd name="T5" fmla="*/ 10 h 210"/>
                  <a:gd name="T6" fmla="*/ 22 w 408"/>
                  <a:gd name="T7" fmla="*/ 19 h 210"/>
                  <a:gd name="T8" fmla="*/ 32 w 408"/>
                  <a:gd name="T9" fmla="*/ 29 h 210"/>
                  <a:gd name="T10" fmla="*/ 39 w 408"/>
                  <a:gd name="T11" fmla="*/ 37 h 210"/>
                  <a:gd name="T12" fmla="*/ 49 w 408"/>
                  <a:gd name="T13" fmla="*/ 46 h 210"/>
                  <a:gd name="T14" fmla="*/ 56 w 408"/>
                  <a:gd name="T15" fmla="*/ 53 h 210"/>
                  <a:gd name="T16" fmla="*/ 63 w 408"/>
                  <a:gd name="T17" fmla="*/ 61 h 210"/>
                  <a:gd name="T18" fmla="*/ 70 w 408"/>
                  <a:gd name="T19" fmla="*/ 72 h 210"/>
                  <a:gd name="T20" fmla="*/ 76 w 408"/>
                  <a:gd name="T21" fmla="*/ 82 h 210"/>
                  <a:gd name="T22" fmla="*/ 81 w 408"/>
                  <a:gd name="T23" fmla="*/ 93 h 210"/>
                  <a:gd name="T24" fmla="*/ 87 w 408"/>
                  <a:gd name="T25" fmla="*/ 106 h 210"/>
                  <a:gd name="T26" fmla="*/ 90 w 408"/>
                  <a:gd name="T27" fmla="*/ 118 h 210"/>
                  <a:gd name="T28" fmla="*/ 94 w 408"/>
                  <a:gd name="T29" fmla="*/ 130 h 210"/>
                  <a:gd name="T30" fmla="*/ 95 w 408"/>
                  <a:gd name="T31" fmla="*/ 141 h 210"/>
                  <a:gd name="T32" fmla="*/ 95 w 408"/>
                  <a:gd name="T33" fmla="*/ 150 h 210"/>
                  <a:gd name="T34" fmla="*/ 97 w 408"/>
                  <a:gd name="T35" fmla="*/ 162 h 210"/>
                  <a:gd name="T36" fmla="*/ 99 w 408"/>
                  <a:gd name="T37" fmla="*/ 170 h 210"/>
                  <a:gd name="T38" fmla="*/ 99 w 408"/>
                  <a:gd name="T39" fmla="*/ 181 h 210"/>
                  <a:gd name="T40" fmla="*/ 99 w 408"/>
                  <a:gd name="T41" fmla="*/ 194 h 210"/>
                  <a:gd name="T42" fmla="*/ 100 w 408"/>
                  <a:gd name="T43" fmla="*/ 209 h 210"/>
                  <a:gd name="T44" fmla="*/ 113 w 408"/>
                  <a:gd name="T45" fmla="*/ 200 h 210"/>
                  <a:gd name="T46" fmla="*/ 126 w 408"/>
                  <a:gd name="T47" fmla="*/ 192 h 210"/>
                  <a:gd name="T48" fmla="*/ 140 w 408"/>
                  <a:gd name="T49" fmla="*/ 185 h 210"/>
                  <a:gd name="T50" fmla="*/ 153 w 408"/>
                  <a:gd name="T51" fmla="*/ 178 h 210"/>
                  <a:gd name="T52" fmla="*/ 165 w 408"/>
                  <a:gd name="T53" fmla="*/ 172 h 210"/>
                  <a:gd name="T54" fmla="*/ 178 w 408"/>
                  <a:gd name="T55" fmla="*/ 168 h 210"/>
                  <a:gd name="T56" fmla="*/ 191 w 408"/>
                  <a:gd name="T57" fmla="*/ 162 h 210"/>
                  <a:gd name="T58" fmla="*/ 207 w 408"/>
                  <a:gd name="T59" fmla="*/ 158 h 210"/>
                  <a:gd name="T60" fmla="*/ 223 w 408"/>
                  <a:gd name="T61" fmla="*/ 153 h 210"/>
                  <a:gd name="T62" fmla="*/ 240 w 408"/>
                  <a:gd name="T63" fmla="*/ 148 h 210"/>
                  <a:gd name="T64" fmla="*/ 256 w 408"/>
                  <a:gd name="T65" fmla="*/ 145 h 210"/>
                  <a:gd name="T66" fmla="*/ 273 w 408"/>
                  <a:gd name="T67" fmla="*/ 142 h 210"/>
                  <a:gd name="T68" fmla="*/ 292 w 408"/>
                  <a:gd name="T69" fmla="*/ 138 h 210"/>
                  <a:gd name="T70" fmla="*/ 312 w 408"/>
                  <a:gd name="T71" fmla="*/ 135 h 210"/>
                  <a:gd name="T72" fmla="*/ 336 w 408"/>
                  <a:gd name="T73" fmla="*/ 134 h 210"/>
                  <a:gd name="T74" fmla="*/ 360 w 408"/>
                  <a:gd name="T75" fmla="*/ 133 h 210"/>
                  <a:gd name="T76" fmla="*/ 374 w 408"/>
                  <a:gd name="T77" fmla="*/ 133 h 210"/>
                  <a:gd name="T78" fmla="*/ 391 w 408"/>
                  <a:gd name="T79" fmla="*/ 134 h 210"/>
                  <a:gd name="T80" fmla="*/ 407 w 408"/>
                  <a:gd name="T81" fmla="*/ 136 h 210"/>
                  <a:gd name="T82" fmla="*/ 407 w 408"/>
                  <a:gd name="T83" fmla="*/ 128 h 210"/>
                  <a:gd name="T84" fmla="*/ 13 w 408"/>
                  <a:gd name="T85"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8" h="210">
                    <a:moveTo>
                      <a:pt x="13" y="0"/>
                    </a:moveTo>
                    <a:lnTo>
                      <a:pt x="0" y="0"/>
                    </a:lnTo>
                    <a:lnTo>
                      <a:pt x="12" y="10"/>
                    </a:lnTo>
                    <a:lnTo>
                      <a:pt x="22" y="19"/>
                    </a:lnTo>
                    <a:lnTo>
                      <a:pt x="32" y="29"/>
                    </a:lnTo>
                    <a:lnTo>
                      <a:pt x="39" y="37"/>
                    </a:lnTo>
                    <a:lnTo>
                      <a:pt x="49" y="46"/>
                    </a:lnTo>
                    <a:lnTo>
                      <a:pt x="56" y="53"/>
                    </a:lnTo>
                    <a:lnTo>
                      <a:pt x="63" y="61"/>
                    </a:lnTo>
                    <a:lnTo>
                      <a:pt x="70" y="72"/>
                    </a:lnTo>
                    <a:lnTo>
                      <a:pt x="76" y="82"/>
                    </a:lnTo>
                    <a:lnTo>
                      <a:pt x="81" y="93"/>
                    </a:lnTo>
                    <a:lnTo>
                      <a:pt x="87" y="106"/>
                    </a:lnTo>
                    <a:lnTo>
                      <a:pt x="90" y="118"/>
                    </a:lnTo>
                    <a:lnTo>
                      <a:pt x="94" y="130"/>
                    </a:lnTo>
                    <a:lnTo>
                      <a:pt x="95" y="141"/>
                    </a:lnTo>
                    <a:lnTo>
                      <a:pt x="95" y="150"/>
                    </a:lnTo>
                    <a:lnTo>
                      <a:pt x="97" y="162"/>
                    </a:lnTo>
                    <a:lnTo>
                      <a:pt x="99" y="170"/>
                    </a:lnTo>
                    <a:lnTo>
                      <a:pt x="99" y="181"/>
                    </a:lnTo>
                    <a:lnTo>
                      <a:pt x="99" y="194"/>
                    </a:lnTo>
                    <a:lnTo>
                      <a:pt x="100" y="209"/>
                    </a:lnTo>
                    <a:lnTo>
                      <a:pt x="113" y="200"/>
                    </a:lnTo>
                    <a:lnTo>
                      <a:pt x="126" y="192"/>
                    </a:lnTo>
                    <a:lnTo>
                      <a:pt x="140" y="185"/>
                    </a:lnTo>
                    <a:lnTo>
                      <a:pt x="153" y="178"/>
                    </a:lnTo>
                    <a:lnTo>
                      <a:pt x="165" y="172"/>
                    </a:lnTo>
                    <a:lnTo>
                      <a:pt x="178" y="168"/>
                    </a:lnTo>
                    <a:lnTo>
                      <a:pt x="191" y="162"/>
                    </a:lnTo>
                    <a:lnTo>
                      <a:pt x="207" y="158"/>
                    </a:lnTo>
                    <a:lnTo>
                      <a:pt x="223" y="153"/>
                    </a:lnTo>
                    <a:lnTo>
                      <a:pt x="240" y="148"/>
                    </a:lnTo>
                    <a:lnTo>
                      <a:pt x="256" y="145"/>
                    </a:lnTo>
                    <a:lnTo>
                      <a:pt x="273" y="142"/>
                    </a:lnTo>
                    <a:lnTo>
                      <a:pt x="292" y="138"/>
                    </a:lnTo>
                    <a:lnTo>
                      <a:pt x="312" y="135"/>
                    </a:lnTo>
                    <a:lnTo>
                      <a:pt x="336" y="134"/>
                    </a:lnTo>
                    <a:lnTo>
                      <a:pt x="360" y="133"/>
                    </a:lnTo>
                    <a:lnTo>
                      <a:pt x="374" y="133"/>
                    </a:lnTo>
                    <a:lnTo>
                      <a:pt x="391" y="134"/>
                    </a:lnTo>
                    <a:lnTo>
                      <a:pt x="407" y="136"/>
                    </a:lnTo>
                    <a:lnTo>
                      <a:pt x="407" y="128"/>
                    </a:lnTo>
                    <a:lnTo>
                      <a:pt x="13" y="0"/>
                    </a:lnTo>
                  </a:path>
                </a:pathLst>
              </a:custGeom>
              <a:solidFill>
                <a:srgbClr val="9191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37" name="Freeform 33"/>
              <p:cNvSpPr>
                <a:spLocks/>
              </p:cNvSpPr>
              <p:nvPr/>
            </p:nvSpPr>
            <p:spPr bwMode="auto">
              <a:xfrm>
                <a:off x="4535" y="2476"/>
                <a:ext cx="388" cy="186"/>
              </a:xfrm>
              <a:custGeom>
                <a:avLst/>
                <a:gdLst>
                  <a:gd name="T0" fmla="*/ 0 w 388"/>
                  <a:gd name="T1" fmla="*/ 0 h 186"/>
                  <a:gd name="T2" fmla="*/ 14 w 388"/>
                  <a:gd name="T3" fmla="*/ 10 h 186"/>
                  <a:gd name="T4" fmla="*/ 26 w 388"/>
                  <a:gd name="T5" fmla="*/ 21 h 186"/>
                  <a:gd name="T6" fmla="*/ 34 w 388"/>
                  <a:gd name="T7" fmla="*/ 27 h 186"/>
                  <a:gd name="T8" fmla="*/ 44 w 388"/>
                  <a:gd name="T9" fmla="*/ 35 h 186"/>
                  <a:gd name="T10" fmla="*/ 52 w 388"/>
                  <a:gd name="T11" fmla="*/ 44 h 186"/>
                  <a:gd name="T12" fmla="*/ 64 w 388"/>
                  <a:gd name="T13" fmla="*/ 58 h 186"/>
                  <a:gd name="T14" fmla="*/ 72 w 388"/>
                  <a:gd name="T15" fmla="*/ 72 h 186"/>
                  <a:gd name="T16" fmla="*/ 79 w 388"/>
                  <a:gd name="T17" fmla="*/ 84 h 186"/>
                  <a:gd name="T18" fmla="*/ 84 w 388"/>
                  <a:gd name="T19" fmla="*/ 96 h 186"/>
                  <a:gd name="T20" fmla="*/ 91 w 388"/>
                  <a:gd name="T21" fmla="*/ 112 h 186"/>
                  <a:gd name="T22" fmla="*/ 94 w 388"/>
                  <a:gd name="T23" fmla="*/ 123 h 186"/>
                  <a:gd name="T24" fmla="*/ 96 w 388"/>
                  <a:gd name="T25" fmla="*/ 135 h 186"/>
                  <a:gd name="T26" fmla="*/ 96 w 388"/>
                  <a:gd name="T27" fmla="*/ 148 h 186"/>
                  <a:gd name="T28" fmla="*/ 97 w 388"/>
                  <a:gd name="T29" fmla="*/ 160 h 186"/>
                  <a:gd name="T30" fmla="*/ 98 w 388"/>
                  <a:gd name="T31" fmla="*/ 173 h 186"/>
                  <a:gd name="T32" fmla="*/ 98 w 388"/>
                  <a:gd name="T33" fmla="*/ 185 h 186"/>
                  <a:gd name="T34" fmla="*/ 107 w 388"/>
                  <a:gd name="T35" fmla="*/ 178 h 186"/>
                  <a:gd name="T36" fmla="*/ 117 w 388"/>
                  <a:gd name="T37" fmla="*/ 173 h 186"/>
                  <a:gd name="T38" fmla="*/ 128 w 388"/>
                  <a:gd name="T39" fmla="*/ 166 h 186"/>
                  <a:gd name="T40" fmla="*/ 144 w 388"/>
                  <a:gd name="T41" fmla="*/ 159 h 186"/>
                  <a:gd name="T42" fmla="*/ 161 w 388"/>
                  <a:gd name="T43" fmla="*/ 154 h 186"/>
                  <a:gd name="T44" fmla="*/ 179 w 388"/>
                  <a:gd name="T45" fmla="*/ 147 h 186"/>
                  <a:gd name="T46" fmla="*/ 196 w 388"/>
                  <a:gd name="T47" fmla="*/ 142 h 186"/>
                  <a:gd name="T48" fmla="*/ 216 w 388"/>
                  <a:gd name="T49" fmla="*/ 137 h 186"/>
                  <a:gd name="T50" fmla="*/ 237 w 388"/>
                  <a:gd name="T51" fmla="*/ 133 h 186"/>
                  <a:gd name="T52" fmla="*/ 259 w 388"/>
                  <a:gd name="T53" fmla="*/ 129 h 186"/>
                  <a:gd name="T54" fmla="*/ 281 w 388"/>
                  <a:gd name="T55" fmla="*/ 126 h 186"/>
                  <a:gd name="T56" fmla="*/ 303 w 388"/>
                  <a:gd name="T57" fmla="*/ 124 h 186"/>
                  <a:gd name="T58" fmla="*/ 326 w 388"/>
                  <a:gd name="T59" fmla="*/ 123 h 186"/>
                  <a:gd name="T60" fmla="*/ 346 w 388"/>
                  <a:gd name="T61" fmla="*/ 122 h 186"/>
                  <a:gd name="T62" fmla="*/ 362 w 388"/>
                  <a:gd name="T63" fmla="*/ 122 h 186"/>
                  <a:gd name="T64" fmla="*/ 387 w 388"/>
                  <a:gd name="T65" fmla="*/ 122 h 186"/>
                  <a:gd name="T66" fmla="*/ 0 w 388"/>
                  <a:gd name="T6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186">
                    <a:moveTo>
                      <a:pt x="0" y="0"/>
                    </a:moveTo>
                    <a:lnTo>
                      <a:pt x="14" y="10"/>
                    </a:lnTo>
                    <a:lnTo>
                      <a:pt x="26" y="21"/>
                    </a:lnTo>
                    <a:lnTo>
                      <a:pt x="34" y="27"/>
                    </a:lnTo>
                    <a:lnTo>
                      <a:pt x="44" y="35"/>
                    </a:lnTo>
                    <a:lnTo>
                      <a:pt x="52" y="44"/>
                    </a:lnTo>
                    <a:lnTo>
                      <a:pt x="64" y="58"/>
                    </a:lnTo>
                    <a:lnTo>
                      <a:pt x="72" y="72"/>
                    </a:lnTo>
                    <a:lnTo>
                      <a:pt x="79" y="84"/>
                    </a:lnTo>
                    <a:lnTo>
                      <a:pt x="84" y="96"/>
                    </a:lnTo>
                    <a:lnTo>
                      <a:pt x="91" y="112"/>
                    </a:lnTo>
                    <a:lnTo>
                      <a:pt x="94" y="123"/>
                    </a:lnTo>
                    <a:lnTo>
                      <a:pt x="96" y="135"/>
                    </a:lnTo>
                    <a:lnTo>
                      <a:pt x="96" y="148"/>
                    </a:lnTo>
                    <a:lnTo>
                      <a:pt x="97" y="160"/>
                    </a:lnTo>
                    <a:lnTo>
                      <a:pt x="98" y="173"/>
                    </a:lnTo>
                    <a:lnTo>
                      <a:pt x="98" y="185"/>
                    </a:lnTo>
                    <a:lnTo>
                      <a:pt x="107" y="178"/>
                    </a:lnTo>
                    <a:lnTo>
                      <a:pt x="117" y="173"/>
                    </a:lnTo>
                    <a:lnTo>
                      <a:pt x="128" y="166"/>
                    </a:lnTo>
                    <a:lnTo>
                      <a:pt x="144" y="159"/>
                    </a:lnTo>
                    <a:lnTo>
                      <a:pt x="161" y="154"/>
                    </a:lnTo>
                    <a:lnTo>
                      <a:pt x="179" y="147"/>
                    </a:lnTo>
                    <a:lnTo>
                      <a:pt x="196" y="142"/>
                    </a:lnTo>
                    <a:lnTo>
                      <a:pt x="216" y="137"/>
                    </a:lnTo>
                    <a:lnTo>
                      <a:pt x="237" y="133"/>
                    </a:lnTo>
                    <a:lnTo>
                      <a:pt x="259" y="129"/>
                    </a:lnTo>
                    <a:lnTo>
                      <a:pt x="281" y="126"/>
                    </a:lnTo>
                    <a:lnTo>
                      <a:pt x="303" y="124"/>
                    </a:lnTo>
                    <a:lnTo>
                      <a:pt x="326" y="123"/>
                    </a:lnTo>
                    <a:lnTo>
                      <a:pt x="346" y="122"/>
                    </a:lnTo>
                    <a:lnTo>
                      <a:pt x="362" y="122"/>
                    </a:lnTo>
                    <a:lnTo>
                      <a:pt x="387" y="122"/>
                    </a:lnTo>
                    <a:lnTo>
                      <a:pt x="0" y="0"/>
                    </a:lnTo>
                  </a:path>
                </a:pathLst>
              </a:custGeom>
              <a:solidFill>
                <a:srgbClr val="414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38" name="Freeform 34"/>
              <p:cNvSpPr>
                <a:spLocks/>
              </p:cNvSpPr>
              <p:nvPr/>
            </p:nvSpPr>
            <p:spPr bwMode="auto">
              <a:xfrm>
                <a:off x="4547" y="2476"/>
                <a:ext cx="347" cy="176"/>
              </a:xfrm>
              <a:custGeom>
                <a:avLst/>
                <a:gdLst>
                  <a:gd name="T0" fmla="*/ 0 w 347"/>
                  <a:gd name="T1" fmla="*/ 0 h 176"/>
                  <a:gd name="T2" fmla="*/ 17 w 347"/>
                  <a:gd name="T3" fmla="*/ 11 h 176"/>
                  <a:gd name="T4" fmla="*/ 28 w 347"/>
                  <a:gd name="T5" fmla="*/ 20 h 176"/>
                  <a:gd name="T6" fmla="*/ 37 w 347"/>
                  <a:gd name="T7" fmla="*/ 27 h 176"/>
                  <a:gd name="T8" fmla="*/ 46 w 347"/>
                  <a:gd name="T9" fmla="*/ 35 h 176"/>
                  <a:gd name="T10" fmla="*/ 54 w 347"/>
                  <a:gd name="T11" fmla="*/ 44 h 176"/>
                  <a:gd name="T12" fmla="*/ 61 w 347"/>
                  <a:gd name="T13" fmla="*/ 51 h 176"/>
                  <a:gd name="T14" fmla="*/ 68 w 347"/>
                  <a:gd name="T15" fmla="*/ 59 h 176"/>
                  <a:gd name="T16" fmla="*/ 74 w 347"/>
                  <a:gd name="T17" fmla="*/ 70 h 176"/>
                  <a:gd name="T18" fmla="*/ 80 w 347"/>
                  <a:gd name="T19" fmla="*/ 81 h 176"/>
                  <a:gd name="T20" fmla="*/ 87 w 347"/>
                  <a:gd name="T21" fmla="*/ 95 h 176"/>
                  <a:gd name="T22" fmla="*/ 91 w 347"/>
                  <a:gd name="T23" fmla="*/ 107 h 176"/>
                  <a:gd name="T24" fmla="*/ 94 w 347"/>
                  <a:gd name="T25" fmla="*/ 119 h 176"/>
                  <a:gd name="T26" fmla="*/ 97 w 347"/>
                  <a:gd name="T27" fmla="*/ 133 h 176"/>
                  <a:gd name="T28" fmla="*/ 98 w 347"/>
                  <a:gd name="T29" fmla="*/ 145 h 176"/>
                  <a:gd name="T30" fmla="*/ 99 w 347"/>
                  <a:gd name="T31" fmla="*/ 154 h 176"/>
                  <a:gd name="T32" fmla="*/ 99 w 347"/>
                  <a:gd name="T33" fmla="*/ 167 h 176"/>
                  <a:gd name="T34" fmla="*/ 96 w 347"/>
                  <a:gd name="T35" fmla="*/ 175 h 176"/>
                  <a:gd name="T36" fmla="*/ 106 w 347"/>
                  <a:gd name="T37" fmla="*/ 169 h 176"/>
                  <a:gd name="T38" fmla="*/ 115 w 347"/>
                  <a:gd name="T39" fmla="*/ 163 h 176"/>
                  <a:gd name="T40" fmla="*/ 127 w 347"/>
                  <a:gd name="T41" fmla="*/ 158 h 176"/>
                  <a:gd name="T42" fmla="*/ 138 w 347"/>
                  <a:gd name="T43" fmla="*/ 153 h 176"/>
                  <a:gd name="T44" fmla="*/ 153 w 347"/>
                  <a:gd name="T45" fmla="*/ 147 h 176"/>
                  <a:gd name="T46" fmla="*/ 170 w 347"/>
                  <a:gd name="T47" fmla="*/ 142 h 176"/>
                  <a:gd name="T48" fmla="*/ 186 w 347"/>
                  <a:gd name="T49" fmla="*/ 137 h 176"/>
                  <a:gd name="T50" fmla="*/ 204 w 347"/>
                  <a:gd name="T51" fmla="*/ 132 h 176"/>
                  <a:gd name="T52" fmla="*/ 222 w 347"/>
                  <a:gd name="T53" fmla="*/ 129 h 176"/>
                  <a:gd name="T54" fmla="*/ 245 w 347"/>
                  <a:gd name="T55" fmla="*/ 125 h 176"/>
                  <a:gd name="T56" fmla="*/ 266 w 347"/>
                  <a:gd name="T57" fmla="*/ 122 h 176"/>
                  <a:gd name="T58" fmla="*/ 286 w 347"/>
                  <a:gd name="T59" fmla="*/ 120 h 176"/>
                  <a:gd name="T60" fmla="*/ 305 w 347"/>
                  <a:gd name="T61" fmla="*/ 119 h 176"/>
                  <a:gd name="T62" fmla="*/ 323 w 347"/>
                  <a:gd name="T63" fmla="*/ 118 h 176"/>
                  <a:gd name="T64" fmla="*/ 337 w 347"/>
                  <a:gd name="T65" fmla="*/ 118 h 176"/>
                  <a:gd name="T66" fmla="*/ 346 w 347"/>
                  <a:gd name="T67" fmla="*/ 117 h 176"/>
                  <a:gd name="T68" fmla="*/ 0 w 347"/>
                  <a:gd name="T6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7" h="176">
                    <a:moveTo>
                      <a:pt x="0" y="0"/>
                    </a:moveTo>
                    <a:lnTo>
                      <a:pt x="17" y="11"/>
                    </a:lnTo>
                    <a:lnTo>
                      <a:pt x="28" y="20"/>
                    </a:lnTo>
                    <a:lnTo>
                      <a:pt x="37" y="27"/>
                    </a:lnTo>
                    <a:lnTo>
                      <a:pt x="46" y="35"/>
                    </a:lnTo>
                    <a:lnTo>
                      <a:pt x="54" y="44"/>
                    </a:lnTo>
                    <a:lnTo>
                      <a:pt x="61" y="51"/>
                    </a:lnTo>
                    <a:lnTo>
                      <a:pt x="68" y="59"/>
                    </a:lnTo>
                    <a:lnTo>
                      <a:pt x="74" y="70"/>
                    </a:lnTo>
                    <a:lnTo>
                      <a:pt x="80" y="81"/>
                    </a:lnTo>
                    <a:lnTo>
                      <a:pt x="87" y="95"/>
                    </a:lnTo>
                    <a:lnTo>
                      <a:pt x="91" y="107"/>
                    </a:lnTo>
                    <a:lnTo>
                      <a:pt x="94" y="119"/>
                    </a:lnTo>
                    <a:lnTo>
                      <a:pt x="97" y="133"/>
                    </a:lnTo>
                    <a:lnTo>
                      <a:pt x="98" y="145"/>
                    </a:lnTo>
                    <a:lnTo>
                      <a:pt x="99" y="154"/>
                    </a:lnTo>
                    <a:lnTo>
                      <a:pt x="99" y="167"/>
                    </a:lnTo>
                    <a:lnTo>
                      <a:pt x="96" y="175"/>
                    </a:lnTo>
                    <a:lnTo>
                      <a:pt x="106" y="169"/>
                    </a:lnTo>
                    <a:lnTo>
                      <a:pt x="115" y="163"/>
                    </a:lnTo>
                    <a:lnTo>
                      <a:pt x="127" y="158"/>
                    </a:lnTo>
                    <a:lnTo>
                      <a:pt x="138" y="153"/>
                    </a:lnTo>
                    <a:lnTo>
                      <a:pt x="153" y="147"/>
                    </a:lnTo>
                    <a:lnTo>
                      <a:pt x="170" y="142"/>
                    </a:lnTo>
                    <a:lnTo>
                      <a:pt x="186" y="137"/>
                    </a:lnTo>
                    <a:lnTo>
                      <a:pt x="204" y="132"/>
                    </a:lnTo>
                    <a:lnTo>
                      <a:pt x="222" y="129"/>
                    </a:lnTo>
                    <a:lnTo>
                      <a:pt x="245" y="125"/>
                    </a:lnTo>
                    <a:lnTo>
                      <a:pt x="266" y="122"/>
                    </a:lnTo>
                    <a:lnTo>
                      <a:pt x="286" y="120"/>
                    </a:lnTo>
                    <a:lnTo>
                      <a:pt x="305" y="119"/>
                    </a:lnTo>
                    <a:lnTo>
                      <a:pt x="323" y="118"/>
                    </a:lnTo>
                    <a:lnTo>
                      <a:pt x="337" y="118"/>
                    </a:lnTo>
                    <a:lnTo>
                      <a:pt x="346" y="117"/>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61539" name="Rectangle 35"/>
            <p:cNvSpPr>
              <a:spLocks noChangeArrowheads="1"/>
            </p:cNvSpPr>
            <p:nvPr/>
          </p:nvSpPr>
          <p:spPr bwMode="auto">
            <a:xfrm>
              <a:off x="3632" y="2454"/>
              <a:ext cx="817"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lnSpc>
                  <a:spcPct val="90000"/>
                </a:lnSpc>
                <a:buClrTx/>
                <a:buSzPct val="100000"/>
                <a:buFontTx/>
                <a:buNone/>
              </a:pPr>
              <a:r>
                <a:rPr lang="en-US" altLang="fr-FR" b="1">
                  <a:solidFill>
                    <a:srgbClr val="000000"/>
                  </a:solidFill>
                  <a:sym typeface="Times New Roman" panose="02020603050405020304" pitchFamily="18" charset="0"/>
                </a:rPr>
                <a:t>Pièce</a:t>
              </a:r>
            </a:p>
            <a:p>
              <a:pPr algn="l">
                <a:lnSpc>
                  <a:spcPct val="90000"/>
                </a:lnSpc>
                <a:buClrTx/>
                <a:buSzPct val="100000"/>
                <a:buFontTx/>
                <a:buNone/>
              </a:pPr>
              <a:r>
                <a:rPr lang="en-US" altLang="fr-FR" b="1">
                  <a:solidFill>
                    <a:srgbClr val="000000"/>
                  </a:solidFill>
                  <a:sym typeface="Times New Roman" panose="02020603050405020304" pitchFamily="18" charset="0"/>
                </a:rPr>
                <a:t>comptable</a:t>
              </a:r>
            </a:p>
          </p:txBody>
        </p:sp>
        <p:sp>
          <p:nvSpPr>
            <p:cNvPr id="661540" name="Line 36"/>
            <p:cNvSpPr>
              <a:spLocks noChangeShapeType="1"/>
            </p:cNvSpPr>
            <p:nvPr/>
          </p:nvSpPr>
          <p:spPr bwMode="auto">
            <a:xfrm>
              <a:off x="3687" y="2765"/>
              <a:ext cx="1197"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1541" name="Line 37"/>
            <p:cNvSpPr>
              <a:spLocks noChangeShapeType="1"/>
            </p:cNvSpPr>
            <p:nvPr/>
          </p:nvSpPr>
          <p:spPr bwMode="auto">
            <a:xfrm>
              <a:off x="3748" y="2899"/>
              <a:ext cx="76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1542" name="Line 38"/>
            <p:cNvSpPr>
              <a:spLocks noChangeShapeType="1"/>
            </p:cNvSpPr>
            <p:nvPr/>
          </p:nvSpPr>
          <p:spPr bwMode="auto">
            <a:xfrm>
              <a:off x="3748" y="2995"/>
              <a:ext cx="95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1543" name="Line 39"/>
            <p:cNvSpPr>
              <a:spLocks noChangeShapeType="1"/>
            </p:cNvSpPr>
            <p:nvPr/>
          </p:nvSpPr>
          <p:spPr bwMode="auto">
            <a:xfrm>
              <a:off x="3748" y="3091"/>
              <a:ext cx="76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1544" name="Line 40"/>
            <p:cNvSpPr>
              <a:spLocks noChangeShapeType="1"/>
            </p:cNvSpPr>
            <p:nvPr/>
          </p:nvSpPr>
          <p:spPr bwMode="auto">
            <a:xfrm>
              <a:off x="3748" y="3187"/>
              <a:ext cx="95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661545" name="Freeform 41"/>
          <p:cNvSpPr>
            <a:spLocks/>
          </p:cNvSpPr>
          <p:nvPr/>
        </p:nvSpPr>
        <p:spPr bwMode="auto">
          <a:xfrm>
            <a:off x="2762250" y="2524125"/>
            <a:ext cx="449263" cy="677863"/>
          </a:xfrm>
          <a:custGeom>
            <a:avLst/>
            <a:gdLst>
              <a:gd name="T0" fmla="*/ 0 w 283"/>
              <a:gd name="T1" fmla="*/ 0 h 427"/>
              <a:gd name="T2" fmla="*/ 0 w 283"/>
              <a:gd name="T3" fmla="*/ 426 h 427"/>
              <a:gd name="T4" fmla="*/ 282 w 283"/>
              <a:gd name="T5" fmla="*/ 204 h 427"/>
              <a:gd name="T6" fmla="*/ 0 w 283"/>
              <a:gd name="T7" fmla="*/ 0 h 427"/>
            </a:gdLst>
            <a:ahLst/>
            <a:cxnLst>
              <a:cxn ang="0">
                <a:pos x="T0" y="T1"/>
              </a:cxn>
              <a:cxn ang="0">
                <a:pos x="T2" y="T3"/>
              </a:cxn>
              <a:cxn ang="0">
                <a:pos x="T4" y="T5"/>
              </a:cxn>
              <a:cxn ang="0">
                <a:pos x="T6" y="T7"/>
              </a:cxn>
            </a:cxnLst>
            <a:rect l="0" t="0" r="r" b="b"/>
            <a:pathLst>
              <a:path w="283" h="427">
                <a:moveTo>
                  <a:pt x="0" y="0"/>
                </a:moveTo>
                <a:lnTo>
                  <a:pt x="0" y="426"/>
                </a:lnTo>
                <a:lnTo>
                  <a:pt x="282" y="204"/>
                </a:lnTo>
                <a:lnTo>
                  <a:pt x="0" y="0"/>
                </a:lnTo>
              </a:path>
            </a:pathLst>
          </a:custGeom>
          <a:solidFill>
            <a:schemeClr val="hlink"/>
          </a:solidFill>
          <a:ln>
            <a:noFill/>
          </a:ln>
          <a:effectLst>
            <a:outerShdw dist="35921" dir="2700000" algn="ctr" rotWithShape="0">
              <a:srgbClr val="00279F"/>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wrap="none" anchor="ctr"/>
          <a:lstStyle/>
          <a:p>
            <a:endParaRPr lang="fr-FR"/>
          </a:p>
        </p:txBody>
      </p:sp>
      <p:sp>
        <p:nvSpPr>
          <p:cNvPr id="661546" name="Rectangle 42"/>
          <p:cNvSpPr>
            <a:spLocks noChangeArrowheads="1"/>
          </p:cNvSpPr>
          <p:nvPr/>
        </p:nvSpPr>
        <p:spPr bwMode="auto">
          <a:xfrm>
            <a:off x="1758950" y="2017713"/>
            <a:ext cx="1435100" cy="368300"/>
          </a:xfrm>
          <a:prstGeom prst="rect">
            <a:avLst/>
          </a:prstGeom>
          <a:solidFill>
            <a:srgbClr val="FFFFFF"/>
          </a:solidFill>
          <a:ln w="12700">
            <a:solidFill>
              <a:schemeClr val="tx1"/>
            </a:solidFill>
            <a:miter lim="800000"/>
            <a:headEnd/>
            <a:tailEnd/>
          </a:ln>
          <a:effectLst>
            <a:outerShdw dist="53882" dir="2700000" algn="ctr" rotWithShape="0">
              <a:schemeClr val="bg2"/>
            </a:outerShdw>
          </a:effectLst>
        </p:spPr>
        <p:txBody>
          <a:bodyPr wrap="none" lIns="90488" tIns="44450" rIns="90488" bIns="44450" anchor="ctr"/>
          <a:lstStyle/>
          <a:p>
            <a:pPr>
              <a:buClrTx/>
              <a:buSzPct val="100000"/>
              <a:buFontTx/>
              <a:buNone/>
            </a:pPr>
            <a:r>
              <a:rPr lang="en-US" altLang="fr-FR" b="1">
                <a:solidFill>
                  <a:srgbClr val="000000"/>
                </a:solidFill>
                <a:sym typeface="Times New Roman" panose="02020603050405020304" pitchFamily="18" charset="0"/>
              </a:rPr>
              <a:t>Magasin </a:t>
            </a:r>
          </a:p>
        </p:txBody>
      </p:sp>
      <p:sp>
        <p:nvSpPr>
          <p:cNvPr id="661547" name="Freeform 43"/>
          <p:cNvSpPr>
            <a:spLocks/>
          </p:cNvSpPr>
          <p:nvPr/>
        </p:nvSpPr>
        <p:spPr bwMode="auto">
          <a:xfrm>
            <a:off x="6667500" y="2279650"/>
            <a:ext cx="503238" cy="782638"/>
          </a:xfrm>
          <a:custGeom>
            <a:avLst/>
            <a:gdLst>
              <a:gd name="T0" fmla="*/ 0 w 317"/>
              <a:gd name="T1" fmla="*/ 0 h 493"/>
              <a:gd name="T2" fmla="*/ 0 w 317"/>
              <a:gd name="T3" fmla="*/ 219 h 493"/>
              <a:gd name="T4" fmla="*/ 180 w 317"/>
              <a:gd name="T5" fmla="*/ 219 h 493"/>
              <a:gd name="T6" fmla="*/ 180 w 317"/>
              <a:gd name="T7" fmla="*/ 492 h 493"/>
              <a:gd name="T8" fmla="*/ 316 w 317"/>
              <a:gd name="T9" fmla="*/ 492 h 493"/>
            </a:gdLst>
            <a:ahLst/>
            <a:cxnLst>
              <a:cxn ang="0">
                <a:pos x="T0" y="T1"/>
              </a:cxn>
              <a:cxn ang="0">
                <a:pos x="T2" y="T3"/>
              </a:cxn>
              <a:cxn ang="0">
                <a:pos x="T4" y="T5"/>
              </a:cxn>
              <a:cxn ang="0">
                <a:pos x="T6" y="T7"/>
              </a:cxn>
              <a:cxn ang="0">
                <a:pos x="T8" y="T9"/>
              </a:cxn>
            </a:cxnLst>
            <a:rect l="0" t="0" r="r" b="b"/>
            <a:pathLst>
              <a:path w="317" h="493">
                <a:moveTo>
                  <a:pt x="0" y="0"/>
                </a:moveTo>
                <a:lnTo>
                  <a:pt x="0" y="219"/>
                </a:lnTo>
                <a:lnTo>
                  <a:pt x="180" y="219"/>
                </a:lnTo>
                <a:lnTo>
                  <a:pt x="180" y="492"/>
                </a:lnTo>
                <a:lnTo>
                  <a:pt x="316" y="492"/>
                </a:lnTo>
              </a:path>
            </a:pathLst>
          </a:custGeom>
          <a:noFill/>
          <a:ln w="254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48" name="Rectangle 44"/>
          <p:cNvSpPr>
            <a:spLocks noChangeArrowheads="1"/>
          </p:cNvSpPr>
          <p:nvPr/>
        </p:nvSpPr>
        <p:spPr bwMode="auto">
          <a:xfrm>
            <a:off x="6773863" y="2492375"/>
            <a:ext cx="1158875" cy="263525"/>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lIns="25400" tIns="30162" rIns="25400" bIns="30162" anchor="ctr"/>
          <a:lstStyle/>
          <a:p>
            <a:endParaRPr lang="fr-FR"/>
          </a:p>
        </p:txBody>
      </p:sp>
      <p:sp>
        <p:nvSpPr>
          <p:cNvPr id="661549" name="Freeform 45"/>
          <p:cNvSpPr>
            <a:spLocks/>
          </p:cNvSpPr>
          <p:nvPr/>
        </p:nvSpPr>
        <p:spPr bwMode="auto">
          <a:xfrm>
            <a:off x="6772275" y="2490788"/>
            <a:ext cx="1163638" cy="268287"/>
          </a:xfrm>
          <a:custGeom>
            <a:avLst/>
            <a:gdLst>
              <a:gd name="T0" fmla="*/ 0 w 733"/>
              <a:gd name="T1" fmla="*/ 168 h 169"/>
              <a:gd name="T2" fmla="*/ 732 w 733"/>
              <a:gd name="T3" fmla="*/ 168 h 169"/>
              <a:gd name="T4" fmla="*/ 732 w 733"/>
              <a:gd name="T5" fmla="*/ 0 h 169"/>
            </a:gdLst>
            <a:ahLst/>
            <a:cxnLst>
              <a:cxn ang="0">
                <a:pos x="T0" y="T1"/>
              </a:cxn>
              <a:cxn ang="0">
                <a:pos x="T2" y="T3"/>
              </a:cxn>
              <a:cxn ang="0">
                <a:pos x="T4" y="T5"/>
              </a:cxn>
            </a:cxnLst>
            <a:rect l="0" t="0" r="r" b="b"/>
            <a:pathLst>
              <a:path w="733" h="169">
                <a:moveTo>
                  <a:pt x="0" y="168"/>
                </a:moveTo>
                <a:lnTo>
                  <a:pt x="732" y="168"/>
                </a:lnTo>
                <a:lnTo>
                  <a:pt x="732" y="0"/>
                </a:lnTo>
              </a:path>
            </a:pathLst>
          </a:custGeom>
          <a:noFill/>
          <a:ln w="12700" cap="rnd" cmpd="sng">
            <a:solidFill>
              <a:srgbClr val="6E004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50" name="Rectangle 46"/>
          <p:cNvSpPr>
            <a:spLocks noChangeArrowheads="1"/>
          </p:cNvSpPr>
          <p:nvPr/>
        </p:nvSpPr>
        <p:spPr bwMode="auto">
          <a:xfrm>
            <a:off x="6783388" y="2451100"/>
            <a:ext cx="1141412"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en-US" altLang="fr-FR" sz="1600" b="1">
                <a:solidFill>
                  <a:srgbClr val="000000"/>
                </a:solidFill>
                <a:effectLst>
                  <a:outerShdw blurRad="38100" dist="38100" dir="2700000" algn="tl">
                    <a:srgbClr val="C0C0C0"/>
                  </a:outerShdw>
                </a:effectLst>
                <a:latin typeface="Arial" panose="020B0604020202020204" pitchFamily="34" charset="0"/>
                <a:sym typeface="Times New Roman" panose="02020603050405020304" pitchFamily="18" charset="0"/>
              </a:rPr>
              <a:t>Opération</a:t>
            </a:r>
          </a:p>
        </p:txBody>
      </p:sp>
      <p:sp>
        <p:nvSpPr>
          <p:cNvPr id="661551" name="Rectangle 47"/>
          <p:cNvSpPr>
            <a:spLocks noChangeArrowheads="1"/>
          </p:cNvSpPr>
          <p:nvPr/>
        </p:nvSpPr>
        <p:spPr bwMode="auto">
          <a:xfrm>
            <a:off x="7075488" y="2922588"/>
            <a:ext cx="1158875" cy="263525"/>
          </a:xfrm>
          <a:prstGeom prst="rect">
            <a:avLst/>
          </a:prstGeom>
          <a:solidFill>
            <a:schemeClr val="bg1"/>
          </a:solidFill>
          <a:ln w="12700">
            <a:solidFill>
              <a:srgbClr val="F39FD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1552" name="Freeform 48"/>
          <p:cNvSpPr>
            <a:spLocks/>
          </p:cNvSpPr>
          <p:nvPr/>
        </p:nvSpPr>
        <p:spPr bwMode="auto">
          <a:xfrm>
            <a:off x="7073900" y="2921000"/>
            <a:ext cx="1163638" cy="268288"/>
          </a:xfrm>
          <a:custGeom>
            <a:avLst/>
            <a:gdLst>
              <a:gd name="T0" fmla="*/ 0 w 733"/>
              <a:gd name="T1" fmla="*/ 168 h 169"/>
              <a:gd name="T2" fmla="*/ 732 w 733"/>
              <a:gd name="T3" fmla="*/ 168 h 169"/>
              <a:gd name="T4" fmla="*/ 732 w 733"/>
              <a:gd name="T5" fmla="*/ 0 h 169"/>
            </a:gdLst>
            <a:ahLst/>
            <a:cxnLst>
              <a:cxn ang="0">
                <a:pos x="T0" y="T1"/>
              </a:cxn>
              <a:cxn ang="0">
                <a:pos x="T2" y="T3"/>
              </a:cxn>
              <a:cxn ang="0">
                <a:pos x="T4" y="T5"/>
              </a:cxn>
            </a:cxnLst>
            <a:rect l="0" t="0" r="r" b="b"/>
            <a:pathLst>
              <a:path w="733" h="169">
                <a:moveTo>
                  <a:pt x="0" y="168"/>
                </a:moveTo>
                <a:lnTo>
                  <a:pt x="732" y="168"/>
                </a:lnTo>
                <a:lnTo>
                  <a:pt x="732" y="0"/>
                </a:lnTo>
              </a:path>
            </a:pathLst>
          </a:custGeom>
          <a:solidFill>
            <a:srgbClr val="FFFFFF"/>
          </a:solidFill>
          <a:ln w="12700" cap="flat" cmpd="sng">
            <a:solidFill>
              <a:schemeClr val="tx1"/>
            </a:solidFill>
            <a:prstDash val="solid"/>
            <a:round/>
            <a:headEnd type="none" w="med" len="med"/>
            <a:tailEnd type="none" w="med" len="med"/>
          </a:ln>
          <a:effectLst>
            <a:outerShdw dist="17961" dir="2700000" algn="ctr" rotWithShape="0">
              <a:schemeClr val="bg2"/>
            </a:outerShdw>
          </a:effectLst>
        </p:spPr>
        <p:txBody>
          <a:bodyPr wrap="none" lIns="25400" tIns="30162" rIns="25400" bIns="30162" anchor="ctr"/>
          <a:lstStyle/>
          <a:p>
            <a:endParaRPr lang="fr-FR"/>
          </a:p>
        </p:txBody>
      </p:sp>
      <p:sp>
        <p:nvSpPr>
          <p:cNvPr id="661553" name="Rectangle 49"/>
          <p:cNvSpPr>
            <a:spLocks noChangeArrowheads="1"/>
          </p:cNvSpPr>
          <p:nvPr/>
        </p:nvSpPr>
        <p:spPr bwMode="auto">
          <a:xfrm>
            <a:off x="7031038" y="2881313"/>
            <a:ext cx="12446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en-US" altLang="fr-FR" sz="1600" b="1">
                <a:solidFill>
                  <a:srgbClr val="000000"/>
                </a:solidFill>
                <a:effectLst>
                  <a:outerShdw blurRad="38100" dist="38100" dir="2700000" algn="tl">
                    <a:srgbClr val="C0C0C0"/>
                  </a:outerShdw>
                </a:effectLst>
                <a:latin typeface="Arial" panose="020B0604020202020204" pitchFamily="34" charset="0"/>
                <a:sym typeface="Times New Roman" panose="02020603050405020304" pitchFamily="18" charset="0"/>
              </a:rPr>
              <a:t>Comp. art.</a:t>
            </a:r>
          </a:p>
        </p:txBody>
      </p:sp>
      <p:sp>
        <p:nvSpPr>
          <p:cNvPr id="661554" name="Freeform 50"/>
          <p:cNvSpPr>
            <a:spLocks/>
          </p:cNvSpPr>
          <p:nvPr/>
        </p:nvSpPr>
        <p:spPr bwMode="auto">
          <a:xfrm>
            <a:off x="6542088" y="2255838"/>
            <a:ext cx="127000" cy="1233487"/>
          </a:xfrm>
          <a:custGeom>
            <a:avLst/>
            <a:gdLst>
              <a:gd name="T0" fmla="*/ 0 w 80"/>
              <a:gd name="T1" fmla="*/ 0 h 777"/>
              <a:gd name="T2" fmla="*/ 0 w 80"/>
              <a:gd name="T3" fmla="*/ 776 h 777"/>
              <a:gd name="T4" fmla="*/ 79 w 80"/>
              <a:gd name="T5" fmla="*/ 776 h 777"/>
            </a:gdLst>
            <a:ahLst/>
            <a:cxnLst>
              <a:cxn ang="0">
                <a:pos x="T0" y="T1"/>
              </a:cxn>
              <a:cxn ang="0">
                <a:pos x="T2" y="T3"/>
              </a:cxn>
              <a:cxn ang="0">
                <a:pos x="T4" y="T5"/>
              </a:cxn>
            </a:cxnLst>
            <a:rect l="0" t="0" r="r" b="b"/>
            <a:pathLst>
              <a:path w="80" h="777">
                <a:moveTo>
                  <a:pt x="0" y="0"/>
                </a:moveTo>
                <a:lnTo>
                  <a:pt x="0" y="776"/>
                </a:lnTo>
                <a:lnTo>
                  <a:pt x="79" y="776"/>
                </a:lnTo>
              </a:path>
            </a:pathLst>
          </a:custGeom>
          <a:noFill/>
          <a:ln w="254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55" name="Rectangle 51"/>
          <p:cNvSpPr>
            <a:spLocks noChangeArrowheads="1"/>
          </p:cNvSpPr>
          <p:nvPr/>
        </p:nvSpPr>
        <p:spPr bwMode="auto">
          <a:xfrm>
            <a:off x="6388100" y="2011363"/>
            <a:ext cx="1371600" cy="263525"/>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lIns="25400" tIns="30162" rIns="25400" bIns="30162" anchor="ctr"/>
          <a:lstStyle/>
          <a:p>
            <a:endParaRPr lang="fr-FR"/>
          </a:p>
        </p:txBody>
      </p:sp>
      <p:sp>
        <p:nvSpPr>
          <p:cNvPr id="661556" name="Freeform 52"/>
          <p:cNvSpPr>
            <a:spLocks/>
          </p:cNvSpPr>
          <p:nvPr/>
        </p:nvSpPr>
        <p:spPr bwMode="auto">
          <a:xfrm>
            <a:off x="6388100" y="2009775"/>
            <a:ext cx="1373188" cy="268288"/>
          </a:xfrm>
          <a:custGeom>
            <a:avLst/>
            <a:gdLst>
              <a:gd name="T0" fmla="*/ 0 w 865"/>
              <a:gd name="T1" fmla="*/ 168 h 169"/>
              <a:gd name="T2" fmla="*/ 864 w 865"/>
              <a:gd name="T3" fmla="*/ 168 h 169"/>
              <a:gd name="T4" fmla="*/ 864 w 865"/>
              <a:gd name="T5" fmla="*/ 0 h 169"/>
            </a:gdLst>
            <a:ahLst/>
            <a:cxnLst>
              <a:cxn ang="0">
                <a:pos x="T0" y="T1"/>
              </a:cxn>
              <a:cxn ang="0">
                <a:pos x="T2" y="T3"/>
              </a:cxn>
              <a:cxn ang="0">
                <a:pos x="T4" y="T5"/>
              </a:cxn>
            </a:cxnLst>
            <a:rect l="0" t="0" r="r" b="b"/>
            <a:pathLst>
              <a:path w="865" h="169">
                <a:moveTo>
                  <a:pt x="0" y="168"/>
                </a:moveTo>
                <a:lnTo>
                  <a:pt x="864" y="168"/>
                </a:lnTo>
                <a:lnTo>
                  <a:pt x="864" y="0"/>
                </a:lnTo>
              </a:path>
            </a:pathLst>
          </a:custGeom>
          <a:solidFill>
            <a:srgbClr val="FFFFFF"/>
          </a:solidFill>
          <a:ln w="12700" cap="flat" cmpd="sng">
            <a:solidFill>
              <a:schemeClr val="tx1"/>
            </a:solidFill>
            <a:prstDash val="solid"/>
            <a:round/>
            <a:headEnd type="none" w="med" len="med"/>
            <a:tailEnd type="none" w="med" len="med"/>
          </a:ln>
          <a:effectLst>
            <a:outerShdw dist="17961" dir="2700000" algn="ctr" rotWithShape="0">
              <a:schemeClr val="bg2"/>
            </a:outerShdw>
          </a:effectLst>
        </p:spPr>
        <p:txBody>
          <a:bodyPr wrap="none" lIns="25400" tIns="30162" rIns="25400" bIns="30162" anchor="ctr"/>
          <a:lstStyle/>
          <a:p>
            <a:endParaRPr lang="fr-FR"/>
          </a:p>
        </p:txBody>
      </p:sp>
      <p:sp>
        <p:nvSpPr>
          <p:cNvPr id="661557" name="Rectangle 53"/>
          <p:cNvSpPr>
            <a:spLocks noChangeArrowheads="1"/>
          </p:cNvSpPr>
          <p:nvPr/>
        </p:nvSpPr>
        <p:spPr bwMode="auto">
          <a:xfrm>
            <a:off x="6434138" y="1970088"/>
            <a:ext cx="127635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en-US" altLang="fr-FR" sz="1600" b="1">
                <a:solidFill>
                  <a:srgbClr val="000000"/>
                </a:solidFill>
                <a:effectLst>
                  <a:outerShdw blurRad="38100" dist="38100" dir="2700000" algn="tl">
                    <a:srgbClr val="C0C0C0"/>
                  </a:outerShdw>
                </a:effectLst>
                <a:latin typeface="Arial" panose="020B0604020202020204" pitchFamily="34" charset="0"/>
                <a:sym typeface="Times New Roman" panose="02020603050405020304" pitchFamily="18" charset="0"/>
              </a:rPr>
              <a:t>Ordre</a:t>
            </a:r>
            <a:r>
              <a:rPr lang="en-US" altLang="fr-FR" sz="1600" b="1">
                <a:solidFill>
                  <a:srgbClr val="FFFFFF"/>
                </a:solidFill>
                <a:effectLst>
                  <a:outerShdw blurRad="38100" dist="38100" dir="2700000" algn="tl">
                    <a:srgbClr val="C0C0C0"/>
                  </a:outerShdw>
                </a:effectLst>
                <a:latin typeface="Arial" panose="020B0604020202020204" pitchFamily="34" charset="0"/>
                <a:sym typeface="Times New Roman" panose="02020603050405020304" pitchFamily="18" charset="0"/>
              </a:rPr>
              <a:t> </a:t>
            </a:r>
            <a:r>
              <a:rPr lang="en-US" altLang="fr-FR" sz="1600" b="1">
                <a:solidFill>
                  <a:srgbClr val="000000"/>
                </a:solidFill>
                <a:effectLst>
                  <a:outerShdw blurRad="38100" dist="38100" dir="2700000" algn="tl">
                    <a:srgbClr val="C0C0C0"/>
                  </a:outerShdw>
                </a:effectLst>
                <a:latin typeface="Arial" panose="020B0604020202020204" pitchFamily="34" charset="0"/>
                <a:sym typeface="Times New Roman" panose="02020603050405020304" pitchFamily="18" charset="0"/>
              </a:rPr>
              <a:t>fabric.</a:t>
            </a:r>
          </a:p>
        </p:txBody>
      </p:sp>
      <p:sp>
        <p:nvSpPr>
          <p:cNvPr id="661558" name="Rectangle 54"/>
          <p:cNvSpPr>
            <a:spLocks noChangeArrowheads="1"/>
          </p:cNvSpPr>
          <p:nvPr/>
        </p:nvSpPr>
        <p:spPr bwMode="auto">
          <a:xfrm>
            <a:off x="6616700" y="3355975"/>
            <a:ext cx="914400" cy="263525"/>
          </a:xfrm>
          <a:prstGeom prst="rect">
            <a:avLst/>
          </a:prstGeom>
          <a:solidFill>
            <a:srgbClr val="FFFFFF"/>
          </a:solidFill>
          <a:ln w="12700">
            <a:solidFill>
              <a:schemeClr val="tx1"/>
            </a:solidFill>
            <a:miter lim="800000"/>
            <a:headEnd/>
            <a:tailEnd/>
          </a:ln>
          <a:effectLst>
            <a:outerShdw dist="17961" dir="2700000" algn="ctr" rotWithShape="0">
              <a:schemeClr val="bg2"/>
            </a:outerShdw>
          </a:effectLst>
        </p:spPr>
        <p:txBody>
          <a:bodyPr wrap="none" lIns="25400" tIns="30162" rIns="25400" bIns="30162" anchor="ctr"/>
          <a:lstStyle/>
          <a:p>
            <a:endParaRPr lang="fr-FR"/>
          </a:p>
        </p:txBody>
      </p:sp>
      <p:sp>
        <p:nvSpPr>
          <p:cNvPr id="661559" name="Freeform 55"/>
          <p:cNvSpPr>
            <a:spLocks/>
          </p:cNvSpPr>
          <p:nvPr/>
        </p:nvSpPr>
        <p:spPr bwMode="auto">
          <a:xfrm>
            <a:off x="6613525" y="3354388"/>
            <a:ext cx="922338" cy="268287"/>
          </a:xfrm>
          <a:custGeom>
            <a:avLst/>
            <a:gdLst>
              <a:gd name="T0" fmla="*/ 0 w 581"/>
              <a:gd name="T1" fmla="*/ 168 h 169"/>
              <a:gd name="T2" fmla="*/ 580 w 581"/>
              <a:gd name="T3" fmla="*/ 168 h 169"/>
              <a:gd name="T4" fmla="*/ 580 w 581"/>
              <a:gd name="T5" fmla="*/ 0 h 169"/>
            </a:gdLst>
            <a:ahLst/>
            <a:cxnLst>
              <a:cxn ang="0">
                <a:pos x="T0" y="T1"/>
              </a:cxn>
              <a:cxn ang="0">
                <a:pos x="T2" y="T3"/>
              </a:cxn>
              <a:cxn ang="0">
                <a:pos x="T4" y="T5"/>
              </a:cxn>
            </a:cxnLst>
            <a:rect l="0" t="0" r="r" b="b"/>
            <a:pathLst>
              <a:path w="581" h="169">
                <a:moveTo>
                  <a:pt x="0" y="168"/>
                </a:moveTo>
                <a:lnTo>
                  <a:pt x="580" y="168"/>
                </a:lnTo>
                <a:lnTo>
                  <a:pt x="580" y="0"/>
                </a:lnTo>
              </a:path>
            </a:pathLst>
          </a:custGeom>
          <a:noFill/>
          <a:ln w="12700" cap="rnd" cmpd="sng">
            <a:solidFill>
              <a:srgbClr val="6E004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1560" name="Rectangle 56"/>
          <p:cNvSpPr>
            <a:spLocks noChangeArrowheads="1"/>
          </p:cNvSpPr>
          <p:nvPr/>
        </p:nvSpPr>
        <p:spPr bwMode="auto">
          <a:xfrm>
            <a:off x="6702425" y="3314700"/>
            <a:ext cx="74453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en-US" altLang="fr-FR" sz="1600" b="1">
                <a:solidFill>
                  <a:srgbClr val="000000"/>
                </a:solidFill>
                <a:effectLst>
                  <a:outerShdw blurRad="38100" dist="38100" dir="2700000" algn="tl">
                    <a:srgbClr val="C0C0C0"/>
                  </a:outerShdw>
                </a:effectLst>
                <a:latin typeface="Arial" panose="020B0604020202020204" pitchFamily="34" charset="0"/>
                <a:sym typeface="Times New Roman" panose="02020603050405020304" pitchFamily="18" charset="0"/>
              </a:rPr>
              <a:t>Coûts</a:t>
            </a:r>
          </a:p>
        </p:txBody>
      </p:sp>
      <p:sp>
        <p:nvSpPr>
          <p:cNvPr id="661561" name="Freeform 57"/>
          <p:cNvSpPr>
            <a:spLocks/>
          </p:cNvSpPr>
          <p:nvPr/>
        </p:nvSpPr>
        <p:spPr bwMode="auto">
          <a:xfrm>
            <a:off x="2762250" y="3132138"/>
            <a:ext cx="449263" cy="677862"/>
          </a:xfrm>
          <a:custGeom>
            <a:avLst/>
            <a:gdLst>
              <a:gd name="T0" fmla="*/ 282 w 283"/>
              <a:gd name="T1" fmla="*/ 0 h 427"/>
              <a:gd name="T2" fmla="*/ 282 w 283"/>
              <a:gd name="T3" fmla="*/ 426 h 427"/>
              <a:gd name="T4" fmla="*/ 0 w 283"/>
              <a:gd name="T5" fmla="*/ 204 h 427"/>
              <a:gd name="T6" fmla="*/ 282 w 283"/>
              <a:gd name="T7" fmla="*/ 0 h 427"/>
            </a:gdLst>
            <a:ahLst/>
            <a:cxnLst>
              <a:cxn ang="0">
                <a:pos x="T0" y="T1"/>
              </a:cxn>
              <a:cxn ang="0">
                <a:pos x="T2" y="T3"/>
              </a:cxn>
              <a:cxn ang="0">
                <a:pos x="T4" y="T5"/>
              </a:cxn>
              <a:cxn ang="0">
                <a:pos x="T6" y="T7"/>
              </a:cxn>
            </a:cxnLst>
            <a:rect l="0" t="0" r="r" b="b"/>
            <a:pathLst>
              <a:path w="283" h="427">
                <a:moveTo>
                  <a:pt x="282" y="0"/>
                </a:moveTo>
                <a:lnTo>
                  <a:pt x="282" y="426"/>
                </a:lnTo>
                <a:lnTo>
                  <a:pt x="0" y="204"/>
                </a:lnTo>
                <a:lnTo>
                  <a:pt x="282" y="0"/>
                </a:lnTo>
              </a:path>
            </a:pathLst>
          </a:custGeom>
          <a:solidFill>
            <a:schemeClr val="hlink"/>
          </a:solidFill>
          <a:ln>
            <a:noFill/>
          </a:ln>
          <a:effectLst>
            <a:outerShdw dist="35921" dir="2700000" algn="ctr" rotWithShape="0">
              <a:srgbClr val="00279F"/>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wrap="none" anchor="ctr"/>
          <a:lstStyle/>
          <a:p>
            <a:endParaRPr lang="fr-FR"/>
          </a:p>
        </p:txBody>
      </p:sp>
      <p:sp>
        <p:nvSpPr>
          <p:cNvPr id="661562" name="Freeform 58"/>
          <p:cNvSpPr>
            <a:spLocks/>
          </p:cNvSpPr>
          <p:nvPr/>
        </p:nvSpPr>
        <p:spPr bwMode="auto">
          <a:xfrm>
            <a:off x="5921375" y="2193925"/>
            <a:ext cx="449263" cy="677863"/>
          </a:xfrm>
          <a:custGeom>
            <a:avLst/>
            <a:gdLst>
              <a:gd name="T0" fmla="*/ 0 w 283"/>
              <a:gd name="T1" fmla="*/ 0 h 427"/>
              <a:gd name="T2" fmla="*/ 0 w 283"/>
              <a:gd name="T3" fmla="*/ 426 h 427"/>
              <a:gd name="T4" fmla="*/ 282 w 283"/>
              <a:gd name="T5" fmla="*/ 204 h 427"/>
              <a:gd name="T6" fmla="*/ 0 w 283"/>
              <a:gd name="T7" fmla="*/ 0 h 427"/>
            </a:gdLst>
            <a:ahLst/>
            <a:cxnLst>
              <a:cxn ang="0">
                <a:pos x="T0" y="T1"/>
              </a:cxn>
              <a:cxn ang="0">
                <a:pos x="T2" y="T3"/>
              </a:cxn>
              <a:cxn ang="0">
                <a:pos x="T4" y="T5"/>
              </a:cxn>
              <a:cxn ang="0">
                <a:pos x="T6" y="T7"/>
              </a:cxn>
            </a:cxnLst>
            <a:rect l="0" t="0" r="r" b="b"/>
            <a:pathLst>
              <a:path w="283" h="427">
                <a:moveTo>
                  <a:pt x="0" y="0"/>
                </a:moveTo>
                <a:lnTo>
                  <a:pt x="0" y="426"/>
                </a:lnTo>
                <a:lnTo>
                  <a:pt x="282" y="204"/>
                </a:lnTo>
                <a:lnTo>
                  <a:pt x="0" y="0"/>
                </a:lnTo>
              </a:path>
            </a:pathLst>
          </a:custGeom>
          <a:solidFill>
            <a:schemeClr val="hlink"/>
          </a:solidFill>
          <a:ln>
            <a:noFill/>
          </a:ln>
          <a:effectLst>
            <a:outerShdw dist="35921" dir="2700000" algn="ctr" rotWithShape="0">
              <a:srgbClr val="00279F"/>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wrap="none" anchor="ctr"/>
          <a:lstStyle/>
          <a:p>
            <a:endParaRPr lang="fr-FR"/>
          </a:p>
        </p:txBody>
      </p:sp>
      <p:sp>
        <p:nvSpPr>
          <p:cNvPr id="661563" name="Freeform 59"/>
          <p:cNvSpPr>
            <a:spLocks/>
          </p:cNvSpPr>
          <p:nvPr/>
        </p:nvSpPr>
        <p:spPr bwMode="auto">
          <a:xfrm>
            <a:off x="5921375" y="2801938"/>
            <a:ext cx="449263" cy="677862"/>
          </a:xfrm>
          <a:custGeom>
            <a:avLst/>
            <a:gdLst>
              <a:gd name="T0" fmla="*/ 282 w 283"/>
              <a:gd name="T1" fmla="*/ 0 h 427"/>
              <a:gd name="T2" fmla="*/ 282 w 283"/>
              <a:gd name="T3" fmla="*/ 426 h 427"/>
              <a:gd name="T4" fmla="*/ 0 w 283"/>
              <a:gd name="T5" fmla="*/ 204 h 427"/>
              <a:gd name="T6" fmla="*/ 282 w 283"/>
              <a:gd name="T7" fmla="*/ 0 h 427"/>
            </a:gdLst>
            <a:ahLst/>
            <a:cxnLst>
              <a:cxn ang="0">
                <a:pos x="T0" y="T1"/>
              </a:cxn>
              <a:cxn ang="0">
                <a:pos x="T2" y="T3"/>
              </a:cxn>
              <a:cxn ang="0">
                <a:pos x="T4" y="T5"/>
              </a:cxn>
              <a:cxn ang="0">
                <a:pos x="T6" y="T7"/>
              </a:cxn>
            </a:cxnLst>
            <a:rect l="0" t="0" r="r" b="b"/>
            <a:pathLst>
              <a:path w="283" h="427">
                <a:moveTo>
                  <a:pt x="282" y="0"/>
                </a:moveTo>
                <a:lnTo>
                  <a:pt x="282" y="426"/>
                </a:lnTo>
                <a:lnTo>
                  <a:pt x="0" y="204"/>
                </a:lnTo>
                <a:lnTo>
                  <a:pt x="282" y="0"/>
                </a:lnTo>
              </a:path>
            </a:pathLst>
          </a:custGeom>
          <a:solidFill>
            <a:schemeClr val="hlink"/>
          </a:solidFill>
          <a:ln>
            <a:noFill/>
          </a:ln>
          <a:effectLst>
            <a:outerShdw dist="35921" dir="2700000" algn="ctr" rotWithShape="0">
              <a:srgbClr val="00279F"/>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wrap="none" anchor="ctr"/>
          <a:lstStyle/>
          <a:p>
            <a:endParaRPr lang="fr-FR"/>
          </a:p>
        </p:txBody>
      </p:sp>
      <p:sp>
        <p:nvSpPr>
          <p:cNvPr id="661564" name="Rectangle 60"/>
          <p:cNvSpPr>
            <a:spLocks noChangeArrowheads="1"/>
          </p:cNvSpPr>
          <p:nvPr/>
        </p:nvSpPr>
        <p:spPr bwMode="auto">
          <a:xfrm>
            <a:off x="1922463" y="5837238"/>
            <a:ext cx="5918200" cy="881062"/>
          </a:xfrm>
          <a:prstGeom prst="rect">
            <a:avLst/>
          </a:prstGeom>
          <a:gradFill rotWithShape="0">
            <a:gsLst>
              <a:gs pos="0">
                <a:srgbClr val="6699CC"/>
              </a:gs>
              <a:gs pos="100000">
                <a:srgbClr val="6699CC">
                  <a:gamma/>
                  <a:shade val="84706"/>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61565" name="Rectangle 61"/>
          <p:cNvSpPr>
            <a:spLocks noChangeArrowheads="1"/>
          </p:cNvSpPr>
          <p:nvPr/>
        </p:nvSpPr>
        <p:spPr bwMode="auto">
          <a:xfrm>
            <a:off x="2979738" y="5602288"/>
            <a:ext cx="38893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marL="476250" indent="-476250" algn="l">
              <a:defRPr sz="2400">
                <a:solidFill>
                  <a:schemeClr val="tx1"/>
                </a:solidFill>
                <a:latin typeface="Times New Roman" panose="02020603050405020304" pitchFamily="18" charset="0"/>
              </a:defRPr>
            </a:lvl1pPr>
            <a:lvl2pPr marL="7620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endParaRPr lang="en-US" altLang="fr-FR" sz="1600" b="1">
              <a:solidFill>
                <a:srgbClr val="000000"/>
              </a:solidFill>
              <a:effectLst>
                <a:outerShdw blurRad="38100" dist="38100" dir="2700000" algn="tl">
                  <a:srgbClr val="C0C0C0"/>
                </a:outerShdw>
              </a:effectLst>
              <a:latin typeface="Arial" panose="020B0604020202020204" pitchFamily="34" charset="0"/>
              <a:sym typeface="Times New Roman" panose="02020603050405020304" pitchFamily="18" charset="0"/>
            </a:endParaRPr>
          </a:p>
          <a:p>
            <a:pPr>
              <a:buClrTx/>
              <a:buSzTx/>
              <a:buFont typeface="Wingdings" panose="05000000000000000000" pitchFamily="2" charset="2"/>
              <a:buChar char="è"/>
            </a:pPr>
            <a:r>
              <a:rPr lang="en-US" altLang="fr-FR" sz="1600" b="1">
                <a:solidFill>
                  <a:srgbClr val="000000"/>
                </a:solidFill>
                <a:effectLst>
                  <a:outerShdw blurRad="38100" dist="38100" dir="2700000" algn="tl">
                    <a:srgbClr val="C0C0C0"/>
                  </a:outerShdw>
                </a:effectLst>
                <a:latin typeface="Arial" panose="020B0604020202020204" pitchFamily="34" charset="0"/>
                <a:sym typeface="Times New Roman" panose="02020603050405020304" pitchFamily="18" charset="0"/>
              </a:rPr>
              <a:t>Mise à jour des quantités en stock</a:t>
            </a:r>
          </a:p>
          <a:p>
            <a:pPr>
              <a:buClrTx/>
              <a:buSzTx/>
              <a:buFont typeface="Wingdings" panose="05000000000000000000" pitchFamily="2" charset="2"/>
              <a:buChar char="è"/>
            </a:pPr>
            <a:r>
              <a:rPr lang="en-US" altLang="fr-FR" sz="1600" b="1">
                <a:solidFill>
                  <a:srgbClr val="000000"/>
                </a:solidFill>
                <a:effectLst>
                  <a:outerShdw blurRad="38100" dist="38100" dir="2700000" algn="tl">
                    <a:srgbClr val="C0C0C0"/>
                  </a:outerShdw>
                </a:effectLst>
                <a:latin typeface="Arial" panose="020B0604020202020204" pitchFamily="34" charset="0"/>
                <a:sym typeface="Times New Roman" panose="02020603050405020304" pitchFamily="18" charset="0"/>
              </a:rPr>
              <a:t>Mise à jour des valeurs du stock</a:t>
            </a:r>
          </a:p>
          <a:p>
            <a:pPr>
              <a:buClrTx/>
              <a:buSzTx/>
              <a:buFont typeface="Wingdings" panose="05000000000000000000" pitchFamily="2" charset="2"/>
              <a:buChar char="è"/>
            </a:pPr>
            <a:r>
              <a:rPr lang="en-US" altLang="fr-FR" sz="1600" b="1">
                <a:solidFill>
                  <a:srgbClr val="000000"/>
                </a:solidFill>
                <a:effectLst>
                  <a:outerShdw blurRad="38100" dist="38100" dir="2700000" algn="tl">
                    <a:srgbClr val="C0C0C0"/>
                  </a:outerShdw>
                </a:effectLst>
                <a:latin typeface="Arial" panose="020B0604020202020204" pitchFamily="34" charset="0"/>
                <a:sym typeface="Times New Roman" panose="02020603050405020304" pitchFamily="18" charset="0"/>
              </a:rPr>
              <a:t>Les articles peuvent être gérés par lots</a:t>
            </a:r>
          </a:p>
        </p:txBody>
      </p:sp>
      <p:sp>
        <p:nvSpPr>
          <p:cNvPr id="661566" name="Rectangle 62"/>
          <p:cNvSpPr>
            <a:spLocks noGrp="1" noChangeArrowheads="1"/>
          </p:cNvSpPr>
          <p:nvPr>
            <p:ph type="title"/>
          </p:nvPr>
        </p:nvSpPr>
        <p:spPr>
          <a:xfrm>
            <a:off x="249238" y="300038"/>
            <a:ext cx="7156450" cy="715962"/>
          </a:xfrm>
        </p:spPr>
        <p:txBody>
          <a:bodyPr/>
          <a:lstStyle/>
          <a:p>
            <a:r>
              <a:rPr lang="en-US" altLang="fr-FR">
                <a:solidFill>
                  <a:srgbClr val="44697D"/>
                </a:solidFill>
                <a:sym typeface="Times New Roman" panose="02020603050405020304" pitchFamily="18" charset="0"/>
              </a:rPr>
              <a:t>Mouvement de stock</a:t>
            </a:r>
          </a:p>
        </p:txBody>
      </p:sp>
    </p:spTree>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ChangeArrowheads="1"/>
          </p:cNvSpPr>
          <p:nvPr/>
        </p:nvSpPr>
        <p:spPr bwMode="auto">
          <a:xfrm>
            <a:off x="1435100" y="1606550"/>
            <a:ext cx="6578600" cy="4775200"/>
          </a:xfrm>
          <a:prstGeom prst="rect">
            <a:avLst/>
          </a:prstGeom>
          <a:gradFill rotWithShape="0">
            <a:gsLst>
              <a:gs pos="0">
                <a:srgbClr val="DDDDDD"/>
              </a:gs>
              <a:gs pos="100000">
                <a:srgbClr val="DDDDDD">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3555" name="Rectangle 3"/>
          <p:cNvSpPr>
            <a:spLocks noChangeArrowheads="1"/>
          </p:cNvSpPr>
          <p:nvPr/>
        </p:nvSpPr>
        <p:spPr bwMode="auto">
          <a:xfrm>
            <a:off x="3605213" y="1474788"/>
            <a:ext cx="1951037" cy="1219200"/>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pic>
        <p:nvPicPr>
          <p:cNvPr id="66355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1338" y="1128713"/>
            <a:ext cx="1982787" cy="1323975"/>
          </a:xfrm>
          <a:prstGeom prst="rect">
            <a:avLst/>
          </a:prstGeom>
          <a:noFill/>
          <a:ln>
            <a:noFill/>
          </a:ln>
          <a:effectLst>
            <a:outerShdw dist="107763" dir="18900000" algn="ctr" rotWithShape="0">
              <a:schemeClr val="bg2"/>
            </a:outerShdw>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63557" name="Freeform 5"/>
          <p:cNvSpPr>
            <a:spLocks/>
          </p:cNvSpPr>
          <p:nvPr/>
        </p:nvSpPr>
        <p:spPr bwMode="auto">
          <a:xfrm>
            <a:off x="3276600" y="2667000"/>
            <a:ext cx="2616200" cy="2089150"/>
          </a:xfrm>
          <a:custGeom>
            <a:avLst/>
            <a:gdLst>
              <a:gd name="T0" fmla="*/ 1437 w 1648"/>
              <a:gd name="T1" fmla="*/ 0 h 1316"/>
              <a:gd name="T2" fmla="*/ 208 w 1648"/>
              <a:gd name="T3" fmla="*/ 0 h 1316"/>
              <a:gd name="T4" fmla="*/ 0 w 1648"/>
              <a:gd name="T5" fmla="*/ 427 h 1316"/>
              <a:gd name="T6" fmla="*/ 0 w 1648"/>
              <a:gd name="T7" fmla="*/ 1315 h 1316"/>
              <a:gd name="T8" fmla="*/ 1647 w 1648"/>
              <a:gd name="T9" fmla="*/ 1315 h 1316"/>
              <a:gd name="T10" fmla="*/ 1647 w 1648"/>
              <a:gd name="T11" fmla="*/ 427 h 1316"/>
              <a:gd name="T12" fmla="*/ 1437 w 1648"/>
              <a:gd name="T13" fmla="*/ 0 h 1316"/>
            </a:gdLst>
            <a:ahLst/>
            <a:cxnLst>
              <a:cxn ang="0">
                <a:pos x="T0" y="T1"/>
              </a:cxn>
              <a:cxn ang="0">
                <a:pos x="T2" y="T3"/>
              </a:cxn>
              <a:cxn ang="0">
                <a:pos x="T4" y="T5"/>
              </a:cxn>
              <a:cxn ang="0">
                <a:pos x="T6" y="T7"/>
              </a:cxn>
              <a:cxn ang="0">
                <a:pos x="T8" y="T9"/>
              </a:cxn>
              <a:cxn ang="0">
                <a:pos x="T10" y="T11"/>
              </a:cxn>
              <a:cxn ang="0">
                <a:pos x="T12" y="T13"/>
              </a:cxn>
            </a:cxnLst>
            <a:rect l="0" t="0" r="r" b="b"/>
            <a:pathLst>
              <a:path w="1648" h="1316">
                <a:moveTo>
                  <a:pt x="1437" y="0"/>
                </a:moveTo>
                <a:lnTo>
                  <a:pt x="208" y="0"/>
                </a:lnTo>
                <a:lnTo>
                  <a:pt x="0" y="427"/>
                </a:lnTo>
                <a:lnTo>
                  <a:pt x="0" y="1315"/>
                </a:lnTo>
                <a:lnTo>
                  <a:pt x="1647" y="1315"/>
                </a:lnTo>
                <a:lnTo>
                  <a:pt x="1647" y="427"/>
                </a:lnTo>
                <a:lnTo>
                  <a:pt x="1437" y="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63558" name="Freeform 6"/>
          <p:cNvSpPr>
            <a:spLocks/>
          </p:cNvSpPr>
          <p:nvPr/>
        </p:nvSpPr>
        <p:spPr bwMode="auto">
          <a:xfrm>
            <a:off x="4983163" y="1606550"/>
            <a:ext cx="469900" cy="542925"/>
          </a:xfrm>
          <a:custGeom>
            <a:avLst/>
            <a:gdLst>
              <a:gd name="T0" fmla="*/ 0 w 226"/>
              <a:gd name="T1" fmla="*/ 0 h 342"/>
              <a:gd name="T2" fmla="*/ 0 w 226"/>
              <a:gd name="T3" fmla="*/ 341 h 342"/>
              <a:gd name="T4" fmla="*/ 225 w 226"/>
              <a:gd name="T5" fmla="*/ 163 h 342"/>
              <a:gd name="T6" fmla="*/ 0 w 226"/>
              <a:gd name="T7" fmla="*/ 0 h 342"/>
            </a:gdLst>
            <a:ahLst/>
            <a:cxnLst>
              <a:cxn ang="0">
                <a:pos x="T0" y="T1"/>
              </a:cxn>
              <a:cxn ang="0">
                <a:pos x="T2" y="T3"/>
              </a:cxn>
              <a:cxn ang="0">
                <a:pos x="T4" y="T5"/>
              </a:cxn>
              <a:cxn ang="0">
                <a:pos x="T6" y="T7"/>
              </a:cxn>
            </a:cxnLst>
            <a:rect l="0" t="0" r="r" b="b"/>
            <a:pathLst>
              <a:path w="226" h="342">
                <a:moveTo>
                  <a:pt x="0" y="0"/>
                </a:moveTo>
                <a:lnTo>
                  <a:pt x="0" y="341"/>
                </a:lnTo>
                <a:lnTo>
                  <a:pt x="225" y="163"/>
                </a:lnTo>
                <a:lnTo>
                  <a:pt x="0" y="0"/>
                </a:lnTo>
              </a:path>
            </a:pathLst>
          </a:custGeom>
          <a:solidFill>
            <a:schemeClr val="hlink"/>
          </a:solidFill>
          <a:ln w="12700" cap="rnd" cmpd="sng">
            <a:solidFill>
              <a:srgbClr val="618FF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59" name="Rectangle 7"/>
          <p:cNvSpPr>
            <a:spLocks noChangeArrowheads="1"/>
          </p:cNvSpPr>
          <p:nvPr/>
        </p:nvSpPr>
        <p:spPr bwMode="auto">
          <a:xfrm>
            <a:off x="3730625" y="2255838"/>
            <a:ext cx="1722438" cy="411162"/>
          </a:xfrm>
          <a:prstGeom prst="rect">
            <a:avLst/>
          </a:prstGeom>
          <a:solidFill>
            <a:srgbClr val="FF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0" rIns="55562" bIns="0" anchor="b" anchorCtr="1"/>
          <a:lstStyle>
            <a:lvl1pPr algn="l" defTabSz="274638">
              <a:defRPr sz="2400">
                <a:solidFill>
                  <a:schemeClr val="tx1"/>
                </a:solidFill>
                <a:latin typeface="Times New Roman" panose="02020603050405020304" pitchFamily="18" charset="0"/>
              </a:defRPr>
            </a:lvl1pPr>
            <a:lvl2pPr marL="342900" algn="l" defTabSz="274638">
              <a:defRPr sz="2400">
                <a:solidFill>
                  <a:schemeClr val="tx1"/>
                </a:solidFill>
                <a:latin typeface="Times New Roman" panose="02020603050405020304" pitchFamily="18" charset="0"/>
              </a:defRPr>
            </a:lvl2pPr>
            <a:lvl3pPr marL="685800" algn="l" defTabSz="274638">
              <a:defRPr sz="2400">
                <a:solidFill>
                  <a:schemeClr val="tx1"/>
                </a:solidFill>
                <a:latin typeface="Times New Roman" panose="02020603050405020304" pitchFamily="18" charset="0"/>
              </a:defRPr>
            </a:lvl3pPr>
            <a:lvl4pPr marL="1028700" algn="l" defTabSz="274638">
              <a:defRPr sz="2400">
                <a:solidFill>
                  <a:schemeClr val="tx1"/>
                </a:solidFill>
                <a:latin typeface="Times New Roman" panose="02020603050405020304" pitchFamily="18" charset="0"/>
              </a:defRPr>
            </a:lvl4pPr>
            <a:lvl5pPr marL="1371600" algn="l" defTabSz="274638">
              <a:defRPr sz="2400">
                <a:solidFill>
                  <a:schemeClr val="tx1"/>
                </a:solidFill>
                <a:latin typeface="Times New Roman" panose="02020603050405020304" pitchFamily="18" charset="0"/>
              </a:defRPr>
            </a:lvl5pPr>
            <a:lvl6pPr marL="1828800" defTabSz="274638" fontAlgn="base">
              <a:spcBef>
                <a:spcPct val="0"/>
              </a:spcBef>
              <a:spcAft>
                <a:spcPct val="0"/>
              </a:spcAft>
              <a:defRPr sz="2400">
                <a:solidFill>
                  <a:schemeClr val="tx1"/>
                </a:solidFill>
                <a:latin typeface="Times New Roman" panose="02020603050405020304" pitchFamily="18" charset="0"/>
              </a:defRPr>
            </a:lvl6pPr>
            <a:lvl7pPr marL="2286000" defTabSz="274638" fontAlgn="base">
              <a:spcBef>
                <a:spcPct val="0"/>
              </a:spcBef>
              <a:spcAft>
                <a:spcPct val="0"/>
              </a:spcAft>
              <a:defRPr sz="2400">
                <a:solidFill>
                  <a:schemeClr val="tx1"/>
                </a:solidFill>
                <a:latin typeface="Times New Roman" panose="02020603050405020304" pitchFamily="18" charset="0"/>
              </a:defRPr>
            </a:lvl7pPr>
            <a:lvl8pPr marL="2743200" defTabSz="274638" fontAlgn="base">
              <a:spcBef>
                <a:spcPct val="0"/>
              </a:spcBef>
              <a:spcAft>
                <a:spcPct val="0"/>
              </a:spcAft>
              <a:defRPr sz="2400">
                <a:solidFill>
                  <a:schemeClr val="tx1"/>
                </a:solidFill>
                <a:latin typeface="Times New Roman" panose="02020603050405020304" pitchFamily="18" charset="0"/>
              </a:defRPr>
            </a:lvl8pPr>
            <a:lvl9pPr marL="3200400" defTabSz="274638" fontAlgn="base">
              <a:spcBef>
                <a:spcPct val="0"/>
              </a:spcBef>
              <a:spcAft>
                <a:spcPct val="0"/>
              </a:spcAft>
              <a:defRPr sz="2400">
                <a:solidFill>
                  <a:schemeClr val="tx1"/>
                </a:solidFill>
                <a:latin typeface="Times New Roman" panose="02020603050405020304" pitchFamily="18" charset="0"/>
              </a:defRPr>
            </a:lvl9pPr>
          </a:lstStyle>
          <a:p>
            <a:pPr>
              <a:lnSpc>
                <a:spcPct val="80000"/>
              </a:lnSpc>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Enregistrement </a:t>
            </a:r>
          </a:p>
          <a:p>
            <a:pPr>
              <a:lnSpc>
                <a:spcPct val="80000"/>
              </a:lnSpc>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sortie march.</a:t>
            </a:r>
          </a:p>
        </p:txBody>
      </p:sp>
      <p:grpSp>
        <p:nvGrpSpPr>
          <p:cNvPr id="663560" name="Group 8"/>
          <p:cNvGrpSpPr>
            <a:grpSpLocks/>
          </p:cNvGrpSpPr>
          <p:nvPr/>
        </p:nvGrpSpPr>
        <p:grpSpPr bwMode="auto">
          <a:xfrm>
            <a:off x="3319463" y="3341688"/>
            <a:ext cx="1201737" cy="1323975"/>
            <a:chOff x="2820" y="1845"/>
            <a:chExt cx="757" cy="834"/>
          </a:xfrm>
        </p:grpSpPr>
        <p:sp>
          <p:nvSpPr>
            <p:cNvPr id="663561" name="Freeform 9"/>
            <p:cNvSpPr>
              <a:spLocks/>
            </p:cNvSpPr>
            <p:nvPr/>
          </p:nvSpPr>
          <p:spPr bwMode="auto">
            <a:xfrm>
              <a:off x="2837" y="1859"/>
              <a:ext cx="740" cy="820"/>
            </a:xfrm>
            <a:custGeom>
              <a:avLst/>
              <a:gdLst>
                <a:gd name="T0" fmla="*/ 516 w 740"/>
                <a:gd name="T1" fmla="*/ 0 h 820"/>
                <a:gd name="T2" fmla="*/ 0 w 740"/>
                <a:gd name="T3" fmla="*/ 0 h 820"/>
                <a:gd name="T4" fmla="*/ 0 w 740"/>
                <a:gd name="T5" fmla="*/ 819 h 820"/>
                <a:gd name="T6" fmla="*/ 739 w 740"/>
                <a:gd name="T7" fmla="*/ 819 h 820"/>
                <a:gd name="T8" fmla="*/ 739 w 740"/>
                <a:gd name="T9" fmla="*/ 131 h 820"/>
                <a:gd name="T10" fmla="*/ 516 w 740"/>
                <a:gd name="T11" fmla="*/ 0 h 820"/>
              </a:gdLst>
              <a:ahLst/>
              <a:cxnLst>
                <a:cxn ang="0">
                  <a:pos x="T0" y="T1"/>
                </a:cxn>
                <a:cxn ang="0">
                  <a:pos x="T2" y="T3"/>
                </a:cxn>
                <a:cxn ang="0">
                  <a:pos x="T4" y="T5"/>
                </a:cxn>
                <a:cxn ang="0">
                  <a:pos x="T6" y="T7"/>
                </a:cxn>
                <a:cxn ang="0">
                  <a:pos x="T8" y="T9"/>
                </a:cxn>
                <a:cxn ang="0">
                  <a:pos x="T10" y="T11"/>
                </a:cxn>
              </a:cxnLst>
              <a:rect l="0" t="0" r="r" b="b"/>
              <a:pathLst>
                <a:path w="740" h="820">
                  <a:moveTo>
                    <a:pt x="516" y="0"/>
                  </a:moveTo>
                  <a:lnTo>
                    <a:pt x="0" y="0"/>
                  </a:lnTo>
                  <a:lnTo>
                    <a:pt x="0" y="819"/>
                  </a:lnTo>
                  <a:lnTo>
                    <a:pt x="739" y="819"/>
                  </a:lnTo>
                  <a:lnTo>
                    <a:pt x="739" y="131"/>
                  </a:lnTo>
                  <a:lnTo>
                    <a:pt x="516" y="0"/>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62" name="Freeform 10"/>
            <p:cNvSpPr>
              <a:spLocks/>
            </p:cNvSpPr>
            <p:nvPr/>
          </p:nvSpPr>
          <p:spPr bwMode="auto">
            <a:xfrm>
              <a:off x="2820" y="1845"/>
              <a:ext cx="740" cy="818"/>
            </a:xfrm>
            <a:custGeom>
              <a:avLst/>
              <a:gdLst>
                <a:gd name="T0" fmla="*/ 516 w 740"/>
                <a:gd name="T1" fmla="*/ 0 h 818"/>
                <a:gd name="T2" fmla="*/ 0 w 740"/>
                <a:gd name="T3" fmla="*/ 0 h 818"/>
                <a:gd name="T4" fmla="*/ 0 w 740"/>
                <a:gd name="T5" fmla="*/ 817 h 818"/>
                <a:gd name="T6" fmla="*/ 739 w 740"/>
                <a:gd name="T7" fmla="*/ 817 h 818"/>
                <a:gd name="T8" fmla="*/ 739 w 740"/>
                <a:gd name="T9" fmla="*/ 131 h 818"/>
                <a:gd name="T10" fmla="*/ 516 w 740"/>
                <a:gd name="T11" fmla="*/ 0 h 818"/>
              </a:gdLst>
              <a:ahLst/>
              <a:cxnLst>
                <a:cxn ang="0">
                  <a:pos x="T0" y="T1"/>
                </a:cxn>
                <a:cxn ang="0">
                  <a:pos x="T2" y="T3"/>
                </a:cxn>
                <a:cxn ang="0">
                  <a:pos x="T4" y="T5"/>
                </a:cxn>
                <a:cxn ang="0">
                  <a:pos x="T6" y="T7"/>
                </a:cxn>
                <a:cxn ang="0">
                  <a:pos x="T8" y="T9"/>
                </a:cxn>
                <a:cxn ang="0">
                  <a:pos x="T10" y="T11"/>
                </a:cxn>
              </a:cxnLst>
              <a:rect l="0" t="0" r="r" b="b"/>
              <a:pathLst>
                <a:path w="740" h="818">
                  <a:moveTo>
                    <a:pt x="516" y="0"/>
                  </a:moveTo>
                  <a:lnTo>
                    <a:pt x="0" y="0"/>
                  </a:lnTo>
                  <a:lnTo>
                    <a:pt x="0" y="817"/>
                  </a:lnTo>
                  <a:lnTo>
                    <a:pt x="739" y="817"/>
                  </a:lnTo>
                  <a:lnTo>
                    <a:pt x="739" y="131"/>
                  </a:lnTo>
                  <a:lnTo>
                    <a:pt x="516" y="0"/>
                  </a:lnTo>
                </a:path>
              </a:pathLst>
            </a:custGeom>
            <a:solidFill>
              <a:srgbClr val="414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63" name="Freeform 11"/>
            <p:cNvSpPr>
              <a:spLocks/>
            </p:cNvSpPr>
            <p:nvPr/>
          </p:nvSpPr>
          <p:spPr bwMode="auto">
            <a:xfrm>
              <a:off x="2825" y="1850"/>
              <a:ext cx="728" cy="807"/>
            </a:xfrm>
            <a:custGeom>
              <a:avLst/>
              <a:gdLst>
                <a:gd name="T0" fmla="*/ 508 w 728"/>
                <a:gd name="T1" fmla="*/ 0 h 807"/>
                <a:gd name="T2" fmla="*/ 0 w 728"/>
                <a:gd name="T3" fmla="*/ 0 h 807"/>
                <a:gd name="T4" fmla="*/ 0 w 728"/>
                <a:gd name="T5" fmla="*/ 806 h 807"/>
                <a:gd name="T6" fmla="*/ 727 w 728"/>
                <a:gd name="T7" fmla="*/ 806 h 807"/>
                <a:gd name="T8" fmla="*/ 727 w 728"/>
                <a:gd name="T9" fmla="*/ 129 h 807"/>
                <a:gd name="T10" fmla="*/ 508 w 728"/>
                <a:gd name="T11" fmla="*/ 0 h 807"/>
              </a:gdLst>
              <a:ahLst/>
              <a:cxnLst>
                <a:cxn ang="0">
                  <a:pos x="T0" y="T1"/>
                </a:cxn>
                <a:cxn ang="0">
                  <a:pos x="T2" y="T3"/>
                </a:cxn>
                <a:cxn ang="0">
                  <a:pos x="T4" y="T5"/>
                </a:cxn>
                <a:cxn ang="0">
                  <a:pos x="T6" y="T7"/>
                </a:cxn>
                <a:cxn ang="0">
                  <a:pos x="T8" y="T9"/>
                </a:cxn>
                <a:cxn ang="0">
                  <a:pos x="T10" y="T11"/>
                </a:cxn>
              </a:cxnLst>
              <a:rect l="0" t="0" r="r" b="b"/>
              <a:pathLst>
                <a:path w="728" h="807">
                  <a:moveTo>
                    <a:pt x="508" y="0"/>
                  </a:moveTo>
                  <a:lnTo>
                    <a:pt x="0" y="0"/>
                  </a:lnTo>
                  <a:lnTo>
                    <a:pt x="0" y="806"/>
                  </a:lnTo>
                  <a:lnTo>
                    <a:pt x="727" y="806"/>
                  </a:lnTo>
                  <a:lnTo>
                    <a:pt x="727" y="129"/>
                  </a:lnTo>
                  <a:lnTo>
                    <a:pt x="508"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64" name="Freeform 12"/>
            <p:cNvSpPr>
              <a:spLocks/>
            </p:cNvSpPr>
            <p:nvPr/>
          </p:nvSpPr>
          <p:spPr bwMode="auto">
            <a:xfrm>
              <a:off x="3327" y="1850"/>
              <a:ext cx="226" cy="204"/>
            </a:xfrm>
            <a:custGeom>
              <a:avLst/>
              <a:gdLst>
                <a:gd name="T0" fmla="*/ 7 w 226"/>
                <a:gd name="T1" fmla="*/ 0 h 204"/>
                <a:gd name="T2" fmla="*/ 0 w 226"/>
                <a:gd name="T3" fmla="*/ 0 h 204"/>
                <a:gd name="T4" fmla="*/ 7 w 226"/>
                <a:gd name="T5" fmla="*/ 9 h 204"/>
                <a:gd name="T6" fmla="*/ 12 w 226"/>
                <a:gd name="T7" fmla="*/ 19 h 204"/>
                <a:gd name="T8" fmla="*/ 18 w 226"/>
                <a:gd name="T9" fmla="*/ 28 h 204"/>
                <a:gd name="T10" fmla="*/ 22 w 226"/>
                <a:gd name="T11" fmla="*/ 36 h 204"/>
                <a:gd name="T12" fmla="*/ 27 w 226"/>
                <a:gd name="T13" fmla="*/ 45 h 204"/>
                <a:gd name="T14" fmla="*/ 31 w 226"/>
                <a:gd name="T15" fmla="*/ 52 h 204"/>
                <a:gd name="T16" fmla="*/ 35 w 226"/>
                <a:gd name="T17" fmla="*/ 60 h 204"/>
                <a:gd name="T18" fmla="*/ 39 w 226"/>
                <a:gd name="T19" fmla="*/ 70 h 204"/>
                <a:gd name="T20" fmla="*/ 42 w 226"/>
                <a:gd name="T21" fmla="*/ 80 h 204"/>
                <a:gd name="T22" fmla="*/ 45 w 226"/>
                <a:gd name="T23" fmla="*/ 90 h 204"/>
                <a:gd name="T24" fmla="*/ 48 w 226"/>
                <a:gd name="T25" fmla="*/ 103 h 204"/>
                <a:gd name="T26" fmla="*/ 50 w 226"/>
                <a:gd name="T27" fmla="*/ 114 h 204"/>
                <a:gd name="T28" fmla="*/ 52 w 226"/>
                <a:gd name="T29" fmla="*/ 127 h 204"/>
                <a:gd name="T30" fmla="*/ 53 w 226"/>
                <a:gd name="T31" fmla="*/ 137 h 204"/>
                <a:gd name="T32" fmla="*/ 53 w 226"/>
                <a:gd name="T33" fmla="*/ 145 h 204"/>
                <a:gd name="T34" fmla="*/ 54 w 226"/>
                <a:gd name="T35" fmla="*/ 157 h 204"/>
                <a:gd name="T36" fmla="*/ 54 w 226"/>
                <a:gd name="T37" fmla="*/ 165 h 204"/>
                <a:gd name="T38" fmla="*/ 54 w 226"/>
                <a:gd name="T39" fmla="*/ 176 h 204"/>
                <a:gd name="T40" fmla="*/ 55 w 226"/>
                <a:gd name="T41" fmla="*/ 188 h 204"/>
                <a:gd name="T42" fmla="*/ 55 w 226"/>
                <a:gd name="T43" fmla="*/ 203 h 204"/>
                <a:gd name="T44" fmla="*/ 62 w 226"/>
                <a:gd name="T45" fmla="*/ 194 h 204"/>
                <a:gd name="T46" fmla="*/ 70 w 226"/>
                <a:gd name="T47" fmla="*/ 187 h 204"/>
                <a:gd name="T48" fmla="*/ 77 w 226"/>
                <a:gd name="T49" fmla="*/ 179 h 204"/>
                <a:gd name="T50" fmla="*/ 84 w 226"/>
                <a:gd name="T51" fmla="*/ 173 h 204"/>
                <a:gd name="T52" fmla="*/ 91 w 226"/>
                <a:gd name="T53" fmla="*/ 167 h 204"/>
                <a:gd name="T54" fmla="*/ 98 w 226"/>
                <a:gd name="T55" fmla="*/ 163 h 204"/>
                <a:gd name="T56" fmla="*/ 106 w 226"/>
                <a:gd name="T57" fmla="*/ 158 h 204"/>
                <a:gd name="T58" fmla="*/ 114 w 226"/>
                <a:gd name="T59" fmla="*/ 153 h 204"/>
                <a:gd name="T60" fmla="*/ 123 w 226"/>
                <a:gd name="T61" fmla="*/ 148 h 204"/>
                <a:gd name="T62" fmla="*/ 133 w 226"/>
                <a:gd name="T63" fmla="*/ 144 h 204"/>
                <a:gd name="T64" fmla="*/ 142 w 226"/>
                <a:gd name="T65" fmla="*/ 140 h 204"/>
                <a:gd name="T66" fmla="*/ 151 w 226"/>
                <a:gd name="T67" fmla="*/ 137 h 204"/>
                <a:gd name="T68" fmla="*/ 161 w 226"/>
                <a:gd name="T69" fmla="*/ 134 h 204"/>
                <a:gd name="T70" fmla="*/ 172 w 226"/>
                <a:gd name="T71" fmla="*/ 131 h 204"/>
                <a:gd name="T72" fmla="*/ 186 w 226"/>
                <a:gd name="T73" fmla="*/ 130 h 204"/>
                <a:gd name="T74" fmla="*/ 199 w 226"/>
                <a:gd name="T75" fmla="*/ 129 h 204"/>
                <a:gd name="T76" fmla="*/ 207 w 226"/>
                <a:gd name="T77" fmla="*/ 129 h 204"/>
                <a:gd name="T78" fmla="*/ 216 w 226"/>
                <a:gd name="T79" fmla="*/ 130 h 204"/>
                <a:gd name="T80" fmla="*/ 225 w 226"/>
                <a:gd name="T81" fmla="*/ 132 h 204"/>
                <a:gd name="T82" fmla="*/ 225 w 226"/>
                <a:gd name="T83" fmla="*/ 124 h 204"/>
                <a:gd name="T84" fmla="*/ 7 w 226"/>
                <a:gd name="T8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6" h="204">
                  <a:moveTo>
                    <a:pt x="7" y="0"/>
                  </a:moveTo>
                  <a:lnTo>
                    <a:pt x="0" y="0"/>
                  </a:lnTo>
                  <a:lnTo>
                    <a:pt x="7" y="9"/>
                  </a:lnTo>
                  <a:lnTo>
                    <a:pt x="12" y="19"/>
                  </a:lnTo>
                  <a:lnTo>
                    <a:pt x="18" y="28"/>
                  </a:lnTo>
                  <a:lnTo>
                    <a:pt x="22" y="36"/>
                  </a:lnTo>
                  <a:lnTo>
                    <a:pt x="27" y="45"/>
                  </a:lnTo>
                  <a:lnTo>
                    <a:pt x="31" y="52"/>
                  </a:lnTo>
                  <a:lnTo>
                    <a:pt x="35" y="60"/>
                  </a:lnTo>
                  <a:lnTo>
                    <a:pt x="39" y="70"/>
                  </a:lnTo>
                  <a:lnTo>
                    <a:pt x="42" y="80"/>
                  </a:lnTo>
                  <a:lnTo>
                    <a:pt x="45" y="90"/>
                  </a:lnTo>
                  <a:lnTo>
                    <a:pt x="48" y="103"/>
                  </a:lnTo>
                  <a:lnTo>
                    <a:pt x="50" y="114"/>
                  </a:lnTo>
                  <a:lnTo>
                    <a:pt x="52" y="127"/>
                  </a:lnTo>
                  <a:lnTo>
                    <a:pt x="53" y="137"/>
                  </a:lnTo>
                  <a:lnTo>
                    <a:pt x="53" y="145"/>
                  </a:lnTo>
                  <a:lnTo>
                    <a:pt x="54" y="157"/>
                  </a:lnTo>
                  <a:lnTo>
                    <a:pt x="54" y="165"/>
                  </a:lnTo>
                  <a:lnTo>
                    <a:pt x="54" y="176"/>
                  </a:lnTo>
                  <a:lnTo>
                    <a:pt x="55" y="188"/>
                  </a:lnTo>
                  <a:lnTo>
                    <a:pt x="55" y="203"/>
                  </a:lnTo>
                  <a:lnTo>
                    <a:pt x="62" y="194"/>
                  </a:lnTo>
                  <a:lnTo>
                    <a:pt x="70" y="187"/>
                  </a:lnTo>
                  <a:lnTo>
                    <a:pt x="77" y="179"/>
                  </a:lnTo>
                  <a:lnTo>
                    <a:pt x="84" y="173"/>
                  </a:lnTo>
                  <a:lnTo>
                    <a:pt x="91" y="167"/>
                  </a:lnTo>
                  <a:lnTo>
                    <a:pt x="98" y="163"/>
                  </a:lnTo>
                  <a:lnTo>
                    <a:pt x="106" y="158"/>
                  </a:lnTo>
                  <a:lnTo>
                    <a:pt x="114" y="153"/>
                  </a:lnTo>
                  <a:lnTo>
                    <a:pt x="123" y="148"/>
                  </a:lnTo>
                  <a:lnTo>
                    <a:pt x="133" y="144"/>
                  </a:lnTo>
                  <a:lnTo>
                    <a:pt x="142" y="140"/>
                  </a:lnTo>
                  <a:lnTo>
                    <a:pt x="151" y="137"/>
                  </a:lnTo>
                  <a:lnTo>
                    <a:pt x="161" y="134"/>
                  </a:lnTo>
                  <a:lnTo>
                    <a:pt x="172" y="131"/>
                  </a:lnTo>
                  <a:lnTo>
                    <a:pt x="186" y="130"/>
                  </a:lnTo>
                  <a:lnTo>
                    <a:pt x="199" y="129"/>
                  </a:lnTo>
                  <a:lnTo>
                    <a:pt x="207" y="129"/>
                  </a:lnTo>
                  <a:lnTo>
                    <a:pt x="216" y="130"/>
                  </a:lnTo>
                  <a:lnTo>
                    <a:pt x="225" y="132"/>
                  </a:lnTo>
                  <a:lnTo>
                    <a:pt x="225" y="124"/>
                  </a:lnTo>
                  <a:lnTo>
                    <a:pt x="7" y="0"/>
                  </a:lnTo>
                </a:path>
              </a:pathLst>
            </a:custGeom>
            <a:solidFill>
              <a:srgbClr val="9191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65" name="Freeform 13"/>
            <p:cNvSpPr>
              <a:spLocks/>
            </p:cNvSpPr>
            <p:nvPr/>
          </p:nvSpPr>
          <p:spPr bwMode="auto">
            <a:xfrm>
              <a:off x="3335" y="1854"/>
              <a:ext cx="217" cy="179"/>
            </a:xfrm>
            <a:custGeom>
              <a:avLst/>
              <a:gdLst>
                <a:gd name="T0" fmla="*/ 0 w 217"/>
                <a:gd name="T1" fmla="*/ 0 h 179"/>
                <a:gd name="T2" fmla="*/ 8 w 217"/>
                <a:gd name="T3" fmla="*/ 9 h 179"/>
                <a:gd name="T4" fmla="*/ 15 w 217"/>
                <a:gd name="T5" fmla="*/ 20 h 179"/>
                <a:gd name="T6" fmla="*/ 19 w 217"/>
                <a:gd name="T7" fmla="*/ 26 h 179"/>
                <a:gd name="T8" fmla="*/ 24 w 217"/>
                <a:gd name="T9" fmla="*/ 33 h 179"/>
                <a:gd name="T10" fmla="*/ 29 w 217"/>
                <a:gd name="T11" fmla="*/ 43 h 179"/>
                <a:gd name="T12" fmla="*/ 35 w 217"/>
                <a:gd name="T13" fmla="*/ 56 h 179"/>
                <a:gd name="T14" fmla="*/ 40 w 217"/>
                <a:gd name="T15" fmla="*/ 70 h 179"/>
                <a:gd name="T16" fmla="*/ 44 w 217"/>
                <a:gd name="T17" fmla="*/ 81 h 179"/>
                <a:gd name="T18" fmla="*/ 47 w 217"/>
                <a:gd name="T19" fmla="*/ 93 h 179"/>
                <a:gd name="T20" fmla="*/ 51 w 217"/>
                <a:gd name="T21" fmla="*/ 108 h 179"/>
                <a:gd name="T22" fmla="*/ 52 w 217"/>
                <a:gd name="T23" fmla="*/ 118 h 179"/>
                <a:gd name="T24" fmla="*/ 54 w 217"/>
                <a:gd name="T25" fmla="*/ 130 h 179"/>
                <a:gd name="T26" fmla="*/ 54 w 217"/>
                <a:gd name="T27" fmla="*/ 143 h 179"/>
                <a:gd name="T28" fmla="*/ 54 w 217"/>
                <a:gd name="T29" fmla="*/ 154 h 179"/>
                <a:gd name="T30" fmla="*/ 55 w 217"/>
                <a:gd name="T31" fmla="*/ 166 h 179"/>
                <a:gd name="T32" fmla="*/ 55 w 217"/>
                <a:gd name="T33" fmla="*/ 178 h 179"/>
                <a:gd name="T34" fmla="*/ 60 w 217"/>
                <a:gd name="T35" fmla="*/ 172 h 179"/>
                <a:gd name="T36" fmla="*/ 65 w 217"/>
                <a:gd name="T37" fmla="*/ 167 h 179"/>
                <a:gd name="T38" fmla="*/ 72 w 217"/>
                <a:gd name="T39" fmla="*/ 160 h 179"/>
                <a:gd name="T40" fmla="*/ 80 w 217"/>
                <a:gd name="T41" fmla="*/ 153 h 179"/>
                <a:gd name="T42" fmla="*/ 90 w 217"/>
                <a:gd name="T43" fmla="*/ 148 h 179"/>
                <a:gd name="T44" fmla="*/ 100 w 217"/>
                <a:gd name="T45" fmla="*/ 142 h 179"/>
                <a:gd name="T46" fmla="*/ 110 w 217"/>
                <a:gd name="T47" fmla="*/ 137 h 179"/>
                <a:gd name="T48" fmla="*/ 121 w 217"/>
                <a:gd name="T49" fmla="*/ 132 h 179"/>
                <a:gd name="T50" fmla="*/ 132 w 217"/>
                <a:gd name="T51" fmla="*/ 128 h 179"/>
                <a:gd name="T52" fmla="*/ 144 w 217"/>
                <a:gd name="T53" fmla="*/ 124 h 179"/>
                <a:gd name="T54" fmla="*/ 157 w 217"/>
                <a:gd name="T55" fmla="*/ 122 h 179"/>
                <a:gd name="T56" fmla="*/ 169 w 217"/>
                <a:gd name="T57" fmla="*/ 119 h 179"/>
                <a:gd name="T58" fmla="*/ 182 w 217"/>
                <a:gd name="T59" fmla="*/ 118 h 179"/>
                <a:gd name="T60" fmla="*/ 193 w 217"/>
                <a:gd name="T61" fmla="*/ 117 h 179"/>
                <a:gd name="T62" fmla="*/ 202 w 217"/>
                <a:gd name="T63" fmla="*/ 117 h 179"/>
                <a:gd name="T64" fmla="*/ 216 w 217"/>
                <a:gd name="T65" fmla="*/ 118 h 179"/>
                <a:gd name="T66" fmla="*/ 0 w 217"/>
                <a:gd name="T6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7" h="179">
                  <a:moveTo>
                    <a:pt x="0" y="0"/>
                  </a:moveTo>
                  <a:lnTo>
                    <a:pt x="8" y="9"/>
                  </a:lnTo>
                  <a:lnTo>
                    <a:pt x="15" y="20"/>
                  </a:lnTo>
                  <a:lnTo>
                    <a:pt x="19" y="26"/>
                  </a:lnTo>
                  <a:lnTo>
                    <a:pt x="24" y="33"/>
                  </a:lnTo>
                  <a:lnTo>
                    <a:pt x="29" y="43"/>
                  </a:lnTo>
                  <a:lnTo>
                    <a:pt x="35" y="56"/>
                  </a:lnTo>
                  <a:lnTo>
                    <a:pt x="40" y="70"/>
                  </a:lnTo>
                  <a:lnTo>
                    <a:pt x="44" y="81"/>
                  </a:lnTo>
                  <a:lnTo>
                    <a:pt x="47" y="93"/>
                  </a:lnTo>
                  <a:lnTo>
                    <a:pt x="51" y="108"/>
                  </a:lnTo>
                  <a:lnTo>
                    <a:pt x="52" y="118"/>
                  </a:lnTo>
                  <a:lnTo>
                    <a:pt x="54" y="130"/>
                  </a:lnTo>
                  <a:lnTo>
                    <a:pt x="54" y="143"/>
                  </a:lnTo>
                  <a:lnTo>
                    <a:pt x="54" y="154"/>
                  </a:lnTo>
                  <a:lnTo>
                    <a:pt x="55" y="166"/>
                  </a:lnTo>
                  <a:lnTo>
                    <a:pt x="55" y="178"/>
                  </a:lnTo>
                  <a:lnTo>
                    <a:pt x="60" y="172"/>
                  </a:lnTo>
                  <a:lnTo>
                    <a:pt x="65" y="167"/>
                  </a:lnTo>
                  <a:lnTo>
                    <a:pt x="72" y="160"/>
                  </a:lnTo>
                  <a:lnTo>
                    <a:pt x="80" y="153"/>
                  </a:lnTo>
                  <a:lnTo>
                    <a:pt x="90" y="148"/>
                  </a:lnTo>
                  <a:lnTo>
                    <a:pt x="100" y="142"/>
                  </a:lnTo>
                  <a:lnTo>
                    <a:pt x="110" y="137"/>
                  </a:lnTo>
                  <a:lnTo>
                    <a:pt x="121" y="132"/>
                  </a:lnTo>
                  <a:lnTo>
                    <a:pt x="132" y="128"/>
                  </a:lnTo>
                  <a:lnTo>
                    <a:pt x="144" y="124"/>
                  </a:lnTo>
                  <a:lnTo>
                    <a:pt x="157" y="122"/>
                  </a:lnTo>
                  <a:lnTo>
                    <a:pt x="169" y="119"/>
                  </a:lnTo>
                  <a:lnTo>
                    <a:pt x="182" y="118"/>
                  </a:lnTo>
                  <a:lnTo>
                    <a:pt x="193" y="117"/>
                  </a:lnTo>
                  <a:lnTo>
                    <a:pt x="202" y="117"/>
                  </a:lnTo>
                  <a:lnTo>
                    <a:pt x="216" y="118"/>
                  </a:lnTo>
                  <a:lnTo>
                    <a:pt x="0" y="0"/>
                  </a:lnTo>
                </a:path>
              </a:pathLst>
            </a:custGeom>
            <a:solidFill>
              <a:srgbClr val="414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66" name="Freeform 14"/>
            <p:cNvSpPr>
              <a:spLocks/>
            </p:cNvSpPr>
            <p:nvPr/>
          </p:nvSpPr>
          <p:spPr bwMode="auto">
            <a:xfrm>
              <a:off x="3342" y="1854"/>
              <a:ext cx="191" cy="169"/>
            </a:xfrm>
            <a:custGeom>
              <a:avLst/>
              <a:gdLst>
                <a:gd name="T0" fmla="*/ 0 w 191"/>
                <a:gd name="T1" fmla="*/ 0 h 169"/>
                <a:gd name="T2" fmla="*/ 10 w 191"/>
                <a:gd name="T3" fmla="*/ 10 h 169"/>
                <a:gd name="T4" fmla="*/ 15 w 191"/>
                <a:gd name="T5" fmla="*/ 19 h 169"/>
                <a:gd name="T6" fmla="*/ 20 w 191"/>
                <a:gd name="T7" fmla="*/ 26 h 169"/>
                <a:gd name="T8" fmla="*/ 25 w 191"/>
                <a:gd name="T9" fmla="*/ 34 h 169"/>
                <a:gd name="T10" fmla="*/ 29 w 191"/>
                <a:gd name="T11" fmla="*/ 42 h 169"/>
                <a:gd name="T12" fmla="*/ 33 w 191"/>
                <a:gd name="T13" fmla="*/ 49 h 169"/>
                <a:gd name="T14" fmla="*/ 37 w 191"/>
                <a:gd name="T15" fmla="*/ 57 h 169"/>
                <a:gd name="T16" fmla="*/ 41 w 191"/>
                <a:gd name="T17" fmla="*/ 67 h 169"/>
                <a:gd name="T18" fmla="*/ 44 w 191"/>
                <a:gd name="T19" fmla="*/ 78 h 169"/>
                <a:gd name="T20" fmla="*/ 48 w 191"/>
                <a:gd name="T21" fmla="*/ 91 h 169"/>
                <a:gd name="T22" fmla="*/ 50 w 191"/>
                <a:gd name="T23" fmla="*/ 103 h 169"/>
                <a:gd name="T24" fmla="*/ 52 w 191"/>
                <a:gd name="T25" fmla="*/ 114 h 169"/>
                <a:gd name="T26" fmla="*/ 53 w 191"/>
                <a:gd name="T27" fmla="*/ 128 h 169"/>
                <a:gd name="T28" fmla="*/ 54 w 191"/>
                <a:gd name="T29" fmla="*/ 140 h 169"/>
                <a:gd name="T30" fmla="*/ 54 w 191"/>
                <a:gd name="T31" fmla="*/ 148 h 169"/>
                <a:gd name="T32" fmla="*/ 54 w 191"/>
                <a:gd name="T33" fmla="*/ 160 h 169"/>
                <a:gd name="T34" fmla="*/ 53 w 191"/>
                <a:gd name="T35" fmla="*/ 168 h 169"/>
                <a:gd name="T36" fmla="*/ 58 w 191"/>
                <a:gd name="T37" fmla="*/ 162 h 169"/>
                <a:gd name="T38" fmla="*/ 63 w 191"/>
                <a:gd name="T39" fmla="*/ 157 h 169"/>
                <a:gd name="T40" fmla="*/ 70 w 191"/>
                <a:gd name="T41" fmla="*/ 152 h 169"/>
                <a:gd name="T42" fmla="*/ 76 w 191"/>
                <a:gd name="T43" fmla="*/ 147 h 169"/>
                <a:gd name="T44" fmla="*/ 84 w 191"/>
                <a:gd name="T45" fmla="*/ 141 h 169"/>
                <a:gd name="T46" fmla="*/ 93 w 191"/>
                <a:gd name="T47" fmla="*/ 136 h 169"/>
                <a:gd name="T48" fmla="*/ 102 w 191"/>
                <a:gd name="T49" fmla="*/ 132 h 169"/>
                <a:gd name="T50" fmla="*/ 112 w 191"/>
                <a:gd name="T51" fmla="*/ 127 h 169"/>
                <a:gd name="T52" fmla="*/ 122 w 191"/>
                <a:gd name="T53" fmla="*/ 123 h 169"/>
                <a:gd name="T54" fmla="*/ 134 w 191"/>
                <a:gd name="T55" fmla="*/ 120 h 169"/>
                <a:gd name="T56" fmla="*/ 146 w 191"/>
                <a:gd name="T57" fmla="*/ 117 h 169"/>
                <a:gd name="T58" fmla="*/ 157 w 191"/>
                <a:gd name="T59" fmla="*/ 115 h 169"/>
                <a:gd name="T60" fmla="*/ 168 w 191"/>
                <a:gd name="T61" fmla="*/ 114 h 169"/>
                <a:gd name="T62" fmla="*/ 177 w 191"/>
                <a:gd name="T63" fmla="*/ 113 h 169"/>
                <a:gd name="T64" fmla="*/ 185 w 191"/>
                <a:gd name="T65" fmla="*/ 113 h 169"/>
                <a:gd name="T66" fmla="*/ 190 w 191"/>
                <a:gd name="T67" fmla="*/ 112 h 169"/>
                <a:gd name="T68" fmla="*/ 0 w 191"/>
                <a:gd name="T6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69">
                  <a:moveTo>
                    <a:pt x="0" y="0"/>
                  </a:moveTo>
                  <a:lnTo>
                    <a:pt x="10" y="10"/>
                  </a:lnTo>
                  <a:lnTo>
                    <a:pt x="15" y="19"/>
                  </a:lnTo>
                  <a:lnTo>
                    <a:pt x="20" y="26"/>
                  </a:lnTo>
                  <a:lnTo>
                    <a:pt x="25" y="34"/>
                  </a:lnTo>
                  <a:lnTo>
                    <a:pt x="29" y="42"/>
                  </a:lnTo>
                  <a:lnTo>
                    <a:pt x="33" y="49"/>
                  </a:lnTo>
                  <a:lnTo>
                    <a:pt x="37" y="57"/>
                  </a:lnTo>
                  <a:lnTo>
                    <a:pt x="41" y="67"/>
                  </a:lnTo>
                  <a:lnTo>
                    <a:pt x="44" y="78"/>
                  </a:lnTo>
                  <a:lnTo>
                    <a:pt x="48" y="91"/>
                  </a:lnTo>
                  <a:lnTo>
                    <a:pt x="50" y="103"/>
                  </a:lnTo>
                  <a:lnTo>
                    <a:pt x="52" y="114"/>
                  </a:lnTo>
                  <a:lnTo>
                    <a:pt x="53" y="128"/>
                  </a:lnTo>
                  <a:lnTo>
                    <a:pt x="54" y="140"/>
                  </a:lnTo>
                  <a:lnTo>
                    <a:pt x="54" y="148"/>
                  </a:lnTo>
                  <a:lnTo>
                    <a:pt x="54" y="160"/>
                  </a:lnTo>
                  <a:lnTo>
                    <a:pt x="53" y="168"/>
                  </a:lnTo>
                  <a:lnTo>
                    <a:pt x="58" y="162"/>
                  </a:lnTo>
                  <a:lnTo>
                    <a:pt x="63" y="157"/>
                  </a:lnTo>
                  <a:lnTo>
                    <a:pt x="70" y="152"/>
                  </a:lnTo>
                  <a:lnTo>
                    <a:pt x="76" y="147"/>
                  </a:lnTo>
                  <a:lnTo>
                    <a:pt x="84" y="141"/>
                  </a:lnTo>
                  <a:lnTo>
                    <a:pt x="93" y="136"/>
                  </a:lnTo>
                  <a:lnTo>
                    <a:pt x="102" y="132"/>
                  </a:lnTo>
                  <a:lnTo>
                    <a:pt x="112" y="127"/>
                  </a:lnTo>
                  <a:lnTo>
                    <a:pt x="122" y="123"/>
                  </a:lnTo>
                  <a:lnTo>
                    <a:pt x="134" y="120"/>
                  </a:lnTo>
                  <a:lnTo>
                    <a:pt x="146" y="117"/>
                  </a:lnTo>
                  <a:lnTo>
                    <a:pt x="157" y="115"/>
                  </a:lnTo>
                  <a:lnTo>
                    <a:pt x="168" y="114"/>
                  </a:lnTo>
                  <a:lnTo>
                    <a:pt x="177" y="113"/>
                  </a:lnTo>
                  <a:lnTo>
                    <a:pt x="185" y="113"/>
                  </a:lnTo>
                  <a:lnTo>
                    <a:pt x="190" y="112"/>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63567" name="Rectangle 15"/>
          <p:cNvSpPr>
            <a:spLocks noChangeArrowheads="1"/>
          </p:cNvSpPr>
          <p:nvPr/>
        </p:nvSpPr>
        <p:spPr bwMode="auto">
          <a:xfrm>
            <a:off x="3311525" y="3576638"/>
            <a:ext cx="1195388"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nSpc>
                <a:spcPct val="90000"/>
              </a:lnSpc>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Document </a:t>
            </a:r>
            <a:br>
              <a:rPr lang="fr-FR" altLang="fr-FR" sz="1600" b="1">
                <a:solidFill>
                  <a:srgbClr val="000000"/>
                </a:solidFill>
                <a:latin typeface="Arial" panose="020B0604020202020204" pitchFamily="34" charset="0"/>
                <a:sym typeface="Times New Roman" panose="02020603050405020304" pitchFamily="18" charset="0"/>
              </a:rPr>
            </a:br>
            <a:r>
              <a:rPr lang="fr-FR" altLang="fr-FR" sz="1600" b="1">
                <a:solidFill>
                  <a:srgbClr val="000000"/>
                </a:solidFill>
                <a:latin typeface="Arial" panose="020B0604020202020204" pitchFamily="34" charset="0"/>
                <a:sym typeface="Times New Roman" panose="02020603050405020304" pitchFamily="18" charset="0"/>
              </a:rPr>
              <a:t>article</a:t>
            </a:r>
          </a:p>
        </p:txBody>
      </p:sp>
      <p:sp>
        <p:nvSpPr>
          <p:cNvPr id="663568" name="Line 16"/>
          <p:cNvSpPr>
            <a:spLocks noChangeShapeType="1"/>
          </p:cNvSpPr>
          <p:nvPr/>
        </p:nvSpPr>
        <p:spPr bwMode="auto">
          <a:xfrm>
            <a:off x="3362325" y="4062413"/>
            <a:ext cx="10604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63569" name="Group 17"/>
          <p:cNvGrpSpPr>
            <a:grpSpLocks/>
          </p:cNvGrpSpPr>
          <p:nvPr/>
        </p:nvGrpSpPr>
        <p:grpSpPr bwMode="auto">
          <a:xfrm>
            <a:off x="4657725" y="3341688"/>
            <a:ext cx="1204913" cy="1323975"/>
            <a:chOff x="3663" y="1845"/>
            <a:chExt cx="759" cy="834"/>
          </a:xfrm>
        </p:grpSpPr>
        <p:sp>
          <p:nvSpPr>
            <p:cNvPr id="663570" name="Freeform 18"/>
            <p:cNvSpPr>
              <a:spLocks/>
            </p:cNvSpPr>
            <p:nvPr/>
          </p:nvSpPr>
          <p:spPr bwMode="auto">
            <a:xfrm>
              <a:off x="3682" y="1859"/>
              <a:ext cx="740" cy="820"/>
            </a:xfrm>
            <a:custGeom>
              <a:avLst/>
              <a:gdLst>
                <a:gd name="T0" fmla="*/ 516 w 740"/>
                <a:gd name="T1" fmla="*/ 0 h 820"/>
                <a:gd name="T2" fmla="*/ 0 w 740"/>
                <a:gd name="T3" fmla="*/ 0 h 820"/>
                <a:gd name="T4" fmla="*/ 0 w 740"/>
                <a:gd name="T5" fmla="*/ 819 h 820"/>
                <a:gd name="T6" fmla="*/ 739 w 740"/>
                <a:gd name="T7" fmla="*/ 819 h 820"/>
                <a:gd name="T8" fmla="*/ 739 w 740"/>
                <a:gd name="T9" fmla="*/ 131 h 820"/>
                <a:gd name="T10" fmla="*/ 516 w 740"/>
                <a:gd name="T11" fmla="*/ 0 h 820"/>
              </a:gdLst>
              <a:ahLst/>
              <a:cxnLst>
                <a:cxn ang="0">
                  <a:pos x="T0" y="T1"/>
                </a:cxn>
                <a:cxn ang="0">
                  <a:pos x="T2" y="T3"/>
                </a:cxn>
                <a:cxn ang="0">
                  <a:pos x="T4" y="T5"/>
                </a:cxn>
                <a:cxn ang="0">
                  <a:pos x="T6" y="T7"/>
                </a:cxn>
                <a:cxn ang="0">
                  <a:pos x="T8" y="T9"/>
                </a:cxn>
                <a:cxn ang="0">
                  <a:pos x="T10" y="T11"/>
                </a:cxn>
              </a:cxnLst>
              <a:rect l="0" t="0" r="r" b="b"/>
              <a:pathLst>
                <a:path w="740" h="820">
                  <a:moveTo>
                    <a:pt x="516" y="0"/>
                  </a:moveTo>
                  <a:lnTo>
                    <a:pt x="0" y="0"/>
                  </a:lnTo>
                  <a:lnTo>
                    <a:pt x="0" y="819"/>
                  </a:lnTo>
                  <a:lnTo>
                    <a:pt x="739" y="819"/>
                  </a:lnTo>
                  <a:lnTo>
                    <a:pt x="739" y="131"/>
                  </a:lnTo>
                  <a:lnTo>
                    <a:pt x="516" y="0"/>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71" name="Freeform 19"/>
            <p:cNvSpPr>
              <a:spLocks/>
            </p:cNvSpPr>
            <p:nvPr/>
          </p:nvSpPr>
          <p:spPr bwMode="auto">
            <a:xfrm>
              <a:off x="3663" y="1845"/>
              <a:ext cx="740" cy="818"/>
            </a:xfrm>
            <a:custGeom>
              <a:avLst/>
              <a:gdLst>
                <a:gd name="T0" fmla="*/ 516 w 740"/>
                <a:gd name="T1" fmla="*/ 0 h 818"/>
                <a:gd name="T2" fmla="*/ 0 w 740"/>
                <a:gd name="T3" fmla="*/ 0 h 818"/>
                <a:gd name="T4" fmla="*/ 0 w 740"/>
                <a:gd name="T5" fmla="*/ 817 h 818"/>
                <a:gd name="T6" fmla="*/ 739 w 740"/>
                <a:gd name="T7" fmla="*/ 817 h 818"/>
                <a:gd name="T8" fmla="*/ 739 w 740"/>
                <a:gd name="T9" fmla="*/ 131 h 818"/>
                <a:gd name="T10" fmla="*/ 516 w 740"/>
                <a:gd name="T11" fmla="*/ 0 h 818"/>
              </a:gdLst>
              <a:ahLst/>
              <a:cxnLst>
                <a:cxn ang="0">
                  <a:pos x="T0" y="T1"/>
                </a:cxn>
                <a:cxn ang="0">
                  <a:pos x="T2" y="T3"/>
                </a:cxn>
                <a:cxn ang="0">
                  <a:pos x="T4" y="T5"/>
                </a:cxn>
                <a:cxn ang="0">
                  <a:pos x="T6" y="T7"/>
                </a:cxn>
                <a:cxn ang="0">
                  <a:pos x="T8" y="T9"/>
                </a:cxn>
                <a:cxn ang="0">
                  <a:pos x="T10" y="T11"/>
                </a:cxn>
              </a:cxnLst>
              <a:rect l="0" t="0" r="r" b="b"/>
              <a:pathLst>
                <a:path w="740" h="818">
                  <a:moveTo>
                    <a:pt x="516" y="0"/>
                  </a:moveTo>
                  <a:lnTo>
                    <a:pt x="0" y="0"/>
                  </a:lnTo>
                  <a:lnTo>
                    <a:pt x="0" y="817"/>
                  </a:lnTo>
                  <a:lnTo>
                    <a:pt x="739" y="817"/>
                  </a:lnTo>
                  <a:lnTo>
                    <a:pt x="739" y="131"/>
                  </a:lnTo>
                  <a:lnTo>
                    <a:pt x="516" y="0"/>
                  </a:lnTo>
                </a:path>
              </a:pathLst>
            </a:custGeom>
            <a:solidFill>
              <a:srgbClr val="414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72" name="Freeform 20"/>
            <p:cNvSpPr>
              <a:spLocks/>
            </p:cNvSpPr>
            <p:nvPr/>
          </p:nvSpPr>
          <p:spPr bwMode="auto">
            <a:xfrm>
              <a:off x="3668" y="1850"/>
              <a:ext cx="730" cy="807"/>
            </a:xfrm>
            <a:custGeom>
              <a:avLst/>
              <a:gdLst>
                <a:gd name="T0" fmla="*/ 509 w 730"/>
                <a:gd name="T1" fmla="*/ 0 h 807"/>
                <a:gd name="T2" fmla="*/ 0 w 730"/>
                <a:gd name="T3" fmla="*/ 0 h 807"/>
                <a:gd name="T4" fmla="*/ 0 w 730"/>
                <a:gd name="T5" fmla="*/ 806 h 807"/>
                <a:gd name="T6" fmla="*/ 729 w 730"/>
                <a:gd name="T7" fmla="*/ 806 h 807"/>
                <a:gd name="T8" fmla="*/ 729 w 730"/>
                <a:gd name="T9" fmla="*/ 129 h 807"/>
                <a:gd name="T10" fmla="*/ 509 w 730"/>
                <a:gd name="T11" fmla="*/ 0 h 807"/>
              </a:gdLst>
              <a:ahLst/>
              <a:cxnLst>
                <a:cxn ang="0">
                  <a:pos x="T0" y="T1"/>
                </a:cxn>
                <a:cxn ang="0">
                  <a:pos x="T2" y="T3"/>
                </a:cxn>
                <a:cxn ang="0">
                  <a:pos x="T4" y="T5"/>
                </a:cxn>
                <a:cxn ang="0">
                  <a:pos x="T6" y="T7"/>
                </a:cxn>
                <a:cxn ang="0">
                  <a:pos x="T8" y="T9"/>
                </a:cxn>
                <a:cxn ang="0">
                  <a:pos x="T10" y="T11"/>
                </a:cxn>
              </a:cxnLst>
              <a:rect l="0" t="0" r="r" b="b"/>
              <a:pathLst>
                <a:path w="730" h="807">
                  <a:moveTo>
                    <a:pt x="509" y="0"/>
                  </a:moveTo>
                  <a:lnTo>
                    <a:pt x="0" y="0"/>
                  </a:lnTo>
                  <a:lnTo>
                    <a:pt x="0" y="806"/>
                  </a:lnTo>
                  <a:lnTo>
                    <a:pt x="729" y="806"/>
                  </a:lnTo>
                  <a:lnTo>
                    <a:pt x="729" y="129"/>
                  </a:lnTo>
                  <a:lnTo>
                    <a:pt x="50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73" name="Freeform 21"/>
            <p:cNvSpPr>
              <a:spLocks/>
            </p:cNvSpPr>
            <p:nvPr/>
          </p:nvSpPr>
          <p:spPr bwMode="auto">
            <a:xfrm>
              <a:off x="4172" y="1850"/>
              <a:ext cx="226" cy="204"/>
            </a:xfrm>
            <a:custGeom>
              <a:avLst/>
              <a:gdLst>
                <a:gd name="T0" fmla="*/ 7 w 226"/>
                <a:gd name="T1" fmla="*/ 0 h 204"/>
                <a:gd name="T2" fmla="*/ 0 w 226"/>
                <a:gd name="T3" fmla="*/ 0 h 204"/>
                <a:gd name="T4" fmla="*/ 7 w 226"/>
                <a:gd name="T5" fmla="*/ 9 h 204"/>
                <a:gd name="T6" fmla="*/ 12 w 226"/>
                <a:gd name="T7" fmla="*/ 19 h 204"/>
                <a:gd name="T8" fmla="*/ 18 w 226"/>
                <a:gd name="T9" fmla="*/ 28 h 204"/>
                <a:gd name="T10" fmla="*/ 22 w 226"/>
                <a:gd name="T11" fmla="*/ 36 h 204"/>
                <a:gd name="T12" fmla="*/ 27 w 226"/>
                <a:gd name="T13" fmla="*/ 45 h 204"/>
                <a:gd name="T14" fmla="*/ 31 w 226"/>
                <a:gd name="T15" fmla="*/ 52 h 204"/>
                <a:gd name="T16" fmla="*/ 35 w 226"/>
                <a:gd name="T17" fmla="*/ 60 h 204"/>
                <a:gd name="T18" fmla="*/ 39 w 226"/>
                <a:gd name="T19" fmla="*/ 70 h 204"/>
                <a:gd name="T20" fmla="*/ 42 w 226"/>
                <a:gd name="T21" fmla="*/ 80 h 204"/>
                <a:gd name="T22" fmla="*/ 45 w 226"/>
                <a:gd name="T23" fmla="*/ 90 h 204"/>
                <a:gd name="T24" fmla="*/ 48 w 226"/>
                <a:gd name="T25" fmla="*/ 103 h 204"/>
                <a:gd name="T26" fmla="*/ 50 w 226"/>
                <a:gd name="T27" fmla="*/ 114 h 204"/>
                <a:gd name="T28" fmla="*/ 52 w 226"/>
                <a:gd name="T29" fmla="*/ 127 h 204"/>
                <a:gd name="T30" fmla="*/ 53 w 226"/>
                <a:gd name="T31" fmla="*/ 137 h 204"/>
                <a:gd name="T32" fmla="*/ 53 w 226"/>
                <a:gd name="T33" fmla="*/ 145 h 204"/>
                <a:gd name="T34" fmla="*/ 54 w 226"/>
                <a:gd name="T35" fmla="*/ 157 h 204"/>
                <a:gd name="T36" fmla="*/ 54 w 226"/>
                <a:gd name="T37" fmla="*/ 165 h 204"/>
                <a:gd name="T38" fmla="*/ 54 w 226"/>
                <a:gd name="T39" fmla="*/ 176 h 204"/>
                <a:gd name="T40" fmla="*/ 55 w 226"/>
                <a:gd name="T41" fmla="*/ 188 h 204"/>
                <a:gd name="T42" fmla="*/ 55 w 226"/>
                <a:gd name="T43" fmla="*/ 203 h 204"/>
                <a:gd name="T44" fmla="*/ 62 w 226"/>
                <a:gd name="T45" fmla="*/ 194 h 204"/>
                <a:gd name="T46" fmla="*/ 70 w 226"/>
                <a:gd name="T47" fmla="*/ 187 h 204"/>
                <a:gd name="T48" fmla="*/ 77 w 226"/>
                <a:gd name="T49" fmla="*/ 179 h 204"/>
                <a:gd name="T50" fmla="*/ 84 w 226"/>
                <a:gd name="T51" fmla="*/ 173 h 204"/>
                <a:gd name="T52" fmla="*/ 91 w 226"/>
                <a:gd name="T53" fmla="*/ 167 h 204"/>
                <a:gd name="T54" fmla="*/ 98 w 226"/>
                <a:gd name="T55" fmla="*/ 163 h 204"/>
                <a:gd name="T56" fmla="*/ 106 w 226"/>
                <a:gd name="T57" fmla="*/ 158 h 204"/>
                <a:gd name="T58" fmla="*/ 114 w 226"/>
                <a:gd name="T59" fmla="*/ 153 h 204"/>
                <a:gd name="T60" fmla="*/ 123 w 226"/>
                <a:gd name="T61" fmla="*/ 148 h 204"/>
                <a:gd name="T62" fmla="*/ 133 w 226"/>
                <a:gd name="T63" fmla="*/ 144 h 204"/>
                <a:gd name="T64" fmla="*/ 142 w 226"/>
                <a:gd name="T65" fmla="*/ 140 h 204"/>
                <a:gd name="T66" fmla="*/ 151 w 226"/>
                <a:gd name="T67" fmla="*/ 137 h 204"/>
                <a:gd name="T68" fmla="*/ 161 w 226"/>
                <a:gd name="T69" fmla="*/ 134 h 204"/>
                <a:gd name="T70" fmla="*/ 172 w 226"/>
                <a:gd name="T71" fmla="*/ 131 h 204"/>
                <a:gd name="T72" fmla="*/ 186 w 226"/>
                <a:gd name="T73" fmla="*/ 130 h 204"/>
                <a:gd name="T74" fmla="*/ 199 w 226"/>
                <a:gd name="T75" fmla="*/ 129 h 204"/>
                <a:gd name="T76" fmla="*/ 207 w 226"/>
                <a:gd name="T77" fmla="*/ 129 h 204"/>
                <a:gd name="T78" fmla="*/ 216 w 226"/>
                <a:gd name="T79" fmla="*/ 130 h 204"/>
                <a:gd name="T80" fmla="*/ 225 w 226"/>
                <a:gd name="T81" fmla="*/ 132 h 204"/>
                <a:gd name="T82" fmla="*/ 225 w 226"/>
                <a:gd name="T83" fmla="*/ 124 h 204"/>
                <a:gd name="T84" fmla="*/ 7 w 226"/>
                <a:gd name="T8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6" h="204">
                  <a:moveTo>
                    <a:pt x="7" y="0"/>
                  </a:moveTo>
                  <a:lnTo>
                    <a:pt x="0" y="0"/>
                  </a:lnTo>
                  <a:lnTo>
                    <a:pt x="7" y="9"/>
                  </a:lnTo>
                  <a:lnTo>
                    <a:pt x="12" y="19"/>
                  </a:lnTo>
                  <a:lnTo>
                    <a:pt x="18" y="28"/>
                  </a:lnTo>
                  <a:lnTo>
                    <a:pt x="22" y="36"/>
                  </a:lnTo>
                  <a:lnTo>
                    <a:pt x="27" y="45"/>
                  </a:lnTo>
                  <a:lnTo>
                    <a:pt x="31" y="52"/>
                  </a:lnTo>
                  <a:lnTo>
                    <a:pt x="35" y="60"/>
                  </a:lnTo>
                  <a:lnTo>
                    <a:pt x="39" y="70"/>
                  </a:lnTo>
                  <a:lnTo>
                    <a:pt x="42" y="80"/>
                  </a:lnTo>
                  <a:lnTo>
                    <a:pt x="45" y="90"/>
                  </a:lnTo>
                  <a:lnTo>
                    <a:pt x="48" y="103"/>
                  </a:lnTo>
                  <a:lnTo>
                    <a:pt x="50" y="114"/>
                  </a:lnTo>
                  <a:lnTo>
                    <a:pt x="52" y="127"/>
                  </a:lnTo>
                  <a:lnTo>
                    <a:pt x="53" y="137"/>
                  </a:lnTo>
                  <a:lnTo>
                    <a:pt x="53" y="145"/>
                  </a:lnTo>
                  <a:lnTo>
                    <a:pt x="54" y="157"/>
                  </a:lnTo>
                  <a:lnTo>
                    <a:pt x="54" y="165"/>
                  </a:lnTo>
                  <a:lnTo>
                    <a:pt x="54" y="176"/>
                  </a:lnTo>
                  <a:lnTo>
                    <a:pt x="55" y="188"/>
                  </a:lnTo>
                  <a:lnTo>
                    <a:pt x="55" y="203"/>
                  </a:lnTo>
                  <a:lnTo>
                    <a:pt x="62" y="194"/>
                  </a:lnTo>
                  <a:lnTo>
                    <a:pt x="70" y="187"/>
                  </a:lnTo>
                  <a:lnTo>
                    <a:pt x="77" y="179"/>
                  </a:lnTo>
                  <a:lnTo>
                    <a:pt x="84" y="173"/>
                  </a:lnTo>
                  <a:lnTo>
                    <a:pt x="91" y="167"/>
                  </a:lnTo>
                  <a:lnTo>
                    <a:pt x="98" y="163"/>
                  </a:lnTo>
                  <a:lnTo>
                    <a:pt x="106" y="158"/>
                  </a:lnTo>
                  <a:lnTo>
                    <a:pt x="114" y="153"/>
                  </a:lnTo>
                  <a:lnTo>
                    <a:pt x="123" y="148"/>
                  </a:lnTo>
                  <a:lnTo>
                    <a:pt x="133" y="144"/>
                  </a:lnTo>
                  <a:lnTo>
                    <a:pt x="142" y="140"/>
                  </a:lnTo>
                  <a:lnTo>
                    <a:pt x="151" y="137"/>
                  </a:lnTo>
                  <a:lnTo>
                    <a:pt x="161" y="134"/>
                  </a:lnTo>
                  <a:lnTo>
                    <a:pt x="172" y="131"/>
                  </a:lnTo>
                  <a:lnTo>
                    <a:pt x="186" y="130"/>
                  </a:lnTo>
                  <a:lnTo>
                    <a:pt x="199" y="129"/>
                  </a:lnTo>
                  <a:lnTo>
                    <a:pt x="207" y="129"/>
                  </a:lnTo>
                  <a:lnTo>
                    <a:pt x="216" y="130"/>
                  </a:lnTo>
                  <a:lnTo>
                    <a:pt x="225" y="132"/>
                  </a:lnTo>
                  <a:lnTo>
                    <a:pt x="225" y="124"/>
                  </a:lnTo>
                  <a:lnTo>
                    <a:pt x="7" y="0"/>
                  </a:lnTo>
                </a:path>
              </a:pathLst>
            </a:custGeom>
            <a:solidFill>
              <a:srgbClr val="9191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74" name="Freeform 22"/>
            <p:cNvSpPr>
              <a:spLocks/>
            </p:cNvSpPr>
            <p:nvPr/>
          </p:nvSpPr>
          <p:spPr bwMode="auto">
            <a:xfrm>
              <a:off x="4180" y="1854"/>
              <a:ext cx="217" cy="179"/>
            </a:xfrm>
            <a:custGeom>
              <a:avLst/>
              <a:gdLst>
                <a:gd name="T0" fmla="*/ 0 w 217"/>
                <a:gd name="T1" fmla="*/ 0 h 179"/>
                <a:gd name="T2" fmla="*/ 8 w 217"/>
                <a:gd name="T3" fmla="*/ 9 h 179"/>
                <a:gd name="T4" fmla="*/ 15 w 217"/>
                <a:gd name="T5" fmla="*/ 20 h 179"/>
                <a:gd name="T6" fmla="*/ 19 w 217"/>
                <a:gd name="T7" fmla="*/ 26 h 179"/>
                <a:gd name="T8" fmla="*/ 24 w 217"/>
                <a:gd name="T9" fmla="*/ 33 h 179"/>
                <a:gd name="T10" fmla="*/ 29 w 217"/>
                <a:gd name="T11" fmla="*/ 43 h 179"/>
                <a:gd name="T12" fmla="*/ 35 w 217"/>
                <a:gd name="T13" fmla="*/ 56 h 179"/>
                <a:gd name="T14" fmla="*/ 40 w 217"/>
                <a:gd name="T15" fmla="*/ 70 h 179"/>
                <a:gd name="T16" fmla="*/ 44 w 217"/>
                <a:gd name="T17" fmla="*/ 81 h 179"/>
                <a:gd name="T18" fmla="*/ 47 w 217"/>
                <a:gd name="T19" fmla="*/ 93 h 179"/>
                <a:gd name="T20" fmla="*/ 51 w 217"/>
                <a:gd name="T21" fmla="*/ 108 h 179"/>
                <a:gd name="T22" fmla="*/ 52 w 217"/>
                <a:gd name="T23" fmla="*/ 118 h 179"/>
                <a:gd name="T24" fmla="*/ 54 w 217"/>
                <a:gd name="T25" fmla="*/ 130 h 179"/>
                <a:gd name="T26" fmla="*/ 54 w 217"/>
                <a:gd name="T27" fmla="*/ 143 h 179"/>
                <a:gd name="T28" fmla="*/ 54 w 217"/>
                <a:gd name="T29" fmla="*/ 154 h 179"/>
                <a:gd name="T30" fmla="*/ 55 w 217"/>
                <a:gd name="T31" fmla="*/ 166 h 179"/>
                <a:gd name="T32" fmla="*/ 55 w 217"/>
                <a:gd name="T33" fmla="*/ 178 h 179"/>
                <a:gd name="T34" fmla="*/ 60 w 217"/>
                <a:gd name="T35" fmla="*/ 172 h 179"/>
                <a:gd name="T36" fmla="*/ 65 w 217"/>
                <a:gd name="T37" fmla="*/ 167 h 179"/>
                <a:gd name="T38" fmla="*/ 72 w 217"/>
                <a:gd name="T39" fmla="*/ 160 h 179"/>
                <a:gd name="T40" fmla="*/ 80 w 217"/>
                <a:gd name="T41" fmla="*/ 153 h 179"/>
                <a:gd name="T42" fmla="*/ 90 w 217"/>
                <a:gd name="T43" fmla="*/ 148 h 179"/>
                <a:gd name="T44" fmla="*/ 100 w 217"/>
                <a:gd name="T45" fmla="*/ 142 h 179"/>
                <a:gd name="T46" fmla="*/ 110 w 217"/>
                <a:gd name="T47" fmla="*/ 137 h 179"/>
                <a:gd name="T48" fmla="*/ 121 w 217"/>
                <a:gd name="T49" fmla="*/ 132 h 179"/>
                <a:gd name="T50" fmla="*/ 132 w 217"/>
                <a:gd name="T51" fmla="*/ 128 h 179"/>
                <a:gd name="T52" fmla="*/ 144 w 217"/>
                <a:gd name="T53" fmla="*/ 124 h 179"/>
                <a:gd name="T54" fmla="*/ 157 w 217"/>
                <a:gd name="T55" fmla="*/ 122 h 179"/>
                <a:gd name="T56" fmla="*/ 169 w 217"/>
                <a:gd name="T57" fmla="*/ 119 h 179"/>
                <a:gd name="T58" fmla="*/ 182 w 217"/>
                <a:gd name="T59" fmla="*/ 118 h 179"/>
                <a:gd name="T60" fmla="*/ 193 w 217"/>
                <a:gd name="T61" fmla="*/ 117 h 179"/>
                <a:gd name="T62" fmla="*/ 202 w 217"/>
                <a:gd name="T63" fmla="*/ 117 h 179"/>
                <a:gd name="T64" fmla="*/ 216 w 217"/>
                <a:gd name="T65" fmla="*/ 118 h 179"/>
                <a:gd name="T66" fmla="*/ 0 w 217"/>
                <a:gd name="T6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7" h="179">
                  <a:moveTo>
                    <a:pt x="0" y="0"/>
                  </a:moveTo>
                  <a:lnTo>
                    <a:pt x="8" y="9"/>
                  </a:lnTo>
                  <a:lnTo>
                    <a:pt x="15" y="20"/>
                  </a:lnTo>
                  <a:lnTo>
                    <a:pt x="19" y="26"/>
                  </a:lnTo>
                  <a:lnTo>
                    <a:pt x="24" y="33"/>
                  </a:lnTo>
                  <a:lnTo>
                    <a:pt x="29" y="43"/>
                  </a:lnTo>
                  <a:lnTo>
                    <a:pt x="35" y="56"/>
                  </a:lnTo>
                  <a:lnTo>
                    <a:pt x="40" y="70"/>
                  </a:lnTo>
                  <a:lnTo>
                    <a:pt x="44" y="81"/>
                  </a:lnTo>
                  <a:lnTo>
                    <a:pt x="47" y="93"/>
                  </a:lnTo>
                  <a:lnTo>
                    <a:pt x="51" y="108"/>
                  </a:lnTo>
                  <a:lnTo>
                    <a:pt x="52" y="118"/>
                  </a:lnTo>
                  <a:lnTo>
                    <a:pt x="54" y="130"/>
                  </a:lnTo>
                  <a:lnTo>
                    <a:pt x="54" y="143"/>
                  </a:lnTo>
                  <a:lnTo>
                    <a:pt x="54" y="154"/>
                  </a:lnTo>
                  <a:lnTo>
                    <a:pt x="55" y="166"/>
                  </a:lnTo>
                  <a:lnTo>
                    <a:pt x="55" y="178"/>
                  </a:lnTo>
                  <a:lnTo>
                    <a:pt x="60" y="172"/>
                  </a:lnTo>
                  <a:lnTo>
                    <a:pt x="65" y="167"/>
                  </a:lnTo>
                  <a:lnTo>
                    <a:pt x="72" y="160"/>
                  </a:lnTo>
                  <a:lnTo>
                    <a:pt x="80" y="153"/>
                  </a:lnTo>
                  <a:lnTo>
                    <a:pt x="90" y="148"/>
                  </a:lnTo>
                  <a:lnTo>
                    <a:pt x="100" y="142"/>
                  </a:lnTo>
                  <a:lnTo>
                    <a:pt x="110" y="137"/>
                  </a:lnTo>
                  <a:lnTo>
                    <a:pt x="121" y="132"/>
                  </a:lnTo>
                  <a:lnTo>
                    <a:pt x="132" y="128"/>
                  </a:lnTo>
                  <a:lnTo>
                    <a:pt x="144" y="124"/>
                  </a:lnTo>
                  <a:lnTo>
                    <a:pt x="157" y="122"/>
                  </a:lnTo>
                  <a:lnTo>
                    <a:pt x="169" y="119"/>
                  </a:lnTo>
                  <a:lnTo>
                    <a:pt x="182" y="118"/>
                  </a:lnTo>
                  <a:lnTo>
                    <a:pt x="193" y="117"/>
                  </a:lnTo>
                  <a:lnTo>
                    <a:pt x="202" y="117"/>
                  </a:lnTo>
                  <a:lnTo>
                    <a:pt x="216" y="118"/>
                  </a:lnTo>
                  <a:lnTo>
                    <a:pt x="0" y="0"/>
                  </a:lnTo>
                </a:path>
              </a:pathLst>
            </a:custGeom>
            <a:solidFill>
              <a:srgbClr val="414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3575" name="Freeform 23"/>
            <p:cNvSpPr>
              <a:spLocks/>
            </p:cNvSpPr>
            <p:nvPr/>
          </p:nvSpPr>
          <p:spPr bwMode="auto">
            <a:xfrm>
              <a:off x="4187" y="1854"/>
              <a:ext cx="191" cy="169"/>
            </a:xfrm>
            <a:custGeom>
              <a:avLst/>
              <a:gdLst>
                <a:gd name="T0" fmla="*/ 0 w 191"/>
                <a:gd name="T1" fmla="*/ 0 h 169"/>
                <a:gd name="T2" fmla="*/ 10 w 191"/>
                <a:gd name="T3" fmla="*/ 10 h 169"/>
                <a:gd name="T4" fmla="*/ 15 w 191"/>
                <a:gd name="T5" fmla="*/ 19 h 169"/>
                <a:gd name="T6" fmla="*/ 20 w 191"/>
                <a:gd name="T7" fmla="*/ 26 h 169"/>
                <a:gd name="T8" fmla="*/ 25 w 191"/>
                <a:gd name="T9" fmla="*/ 34 h 169"/>
                <a:gd name="T10" fmla="*/ 29 w 191"/>
                <a:gd name="T11" fmla="*/ 42 h 169"/>
                <a:gd name="T12" fmla="*/ 33 w 191"/>
                <a:gd name="T13" fmla="*/ 49 h 169"/>
                <a:gd name="T14" fmla="*/ 37 w 191"/>
                <a:gd name="T15" fmla="*/ 57 h 169"/>
                <a:gd name="T16" fmla="*/ 41 w 191"/>
                <a:gd name="T17" fmla="*/ 67 h 169"/>
                <a:gd name="T18" fmla="*/ 44 w 191"/>
                <a:gd name="T19" fmla="*/ 78 h 169"/>
                <a:gd name="T20" fmla="*/ 48 w 191"/>
                <a:gd name="T21" fmla="*/ 91 h 169"/>
                <a:gd name="T22" fmla="*/ 50 w 191"/>
                <a:gd name="T23" fmla="*/ 103 h 169"/>
                <a:gd name="T24" fmla="*/ 52 w 191"/>
                <a:gd name="T25" fmla="*/ 114 h 169"/>
                <a:gd name="T26" fmla="*/ 53 w 191"/>
                <a:gd name="T27" fmla="*/ 128 h 169"/>
                <a:gd name="T28" fmla="*/ 54 w 191"/>
                <a:gd name="T29" fmla="*/ 140 h 169"/>
                <a:gd name="T30" fmla="*/ 54 w 191"/>
                <a:gd name="T31" fmla="*/ 148 h 169"/>
                <a:gd name="T32" fmla="*/ 54 w 191"/>
                <a:gd name="T33" fmla="*/ 160 h 169"/>
                <a:gd name="T34" fmla="*/ 53 w 191"/>
                <a:gd name="T35" fmla="*/ 168 h 169"/>
                <a:gd name="T36" fmla="*/ 58 w 191"/>
                <a:gd name="T37" fmla="*/ 162 h 169"/>
                <a:gd name="T38" fmla="*/ 63 w 191"/>
                <a:gd name="T39" fmla="*/ 157 h 169"/>
                <a:gd name="T40" fmla="*/ 70 w 191"/>
                <a:gd name="T41" fmla="*/ 152 h 169"/>
                <a:gd name="T42" fmla="*/ 76 w 191"/>
                <a:gd name="T43" fmla="*/ 147 h 169"/>
                <a:gd name="T44" fmla="*/ 84 w 191"/>
                <a:gd name="T45" fmla="*/ 141 h 169"/>
                <a:gd name="T46" fmla="*/ 93 w 191"/>
                <a:gd name="T47" fmla="*/ 136 h 169"/>
                <a:gd name="T48" fmla="*/ 102 w 191"/>
                <a:gd name="T49" fmla="*/ 132 h 169"/>
                <a:gd name="T50" fmla="*/ 112 w 191"/>
                <a:gd name="T51" fmla="*/ 127 h 169"/>
                <a:gd name="T52" fmla="*/ 122 w 191"/>
                <a:gd name="T53" fmla="*/ 123 h 169"/>
                <a:gd name="T54" fmla="*/ 134 w 191"/>
                <a:gd name="T55" fmla="*/ 120 h 169"/>
                <a:gd name="T56" fmla="*/ 146 w 191"/>
                <a:gd name="T57" fmla="*/ 117 h 169"/>
                <a:gd name="T58" fmla="*/ 157 w 191"/>
                <a:gd name="T59" fmla="*/ 115 h 169"/>
                <a:gd name="T60" fmla="*/ 168 w 191"/>
                <a:gd name="T61" fmla="*/ 114 h 169"/>
                <a:gd name="T62" fmla="*/ 177 w 191"/>
                <a:gd name="T63" fmla="*/ 113 h 169"/>
                <a:gd name="T64" fmla="*/ 185 w 191"/>
                <a:gd name="T65" fmla="*/ 113 h 169"/>
                <a:gd name="T66" fmla="*/ 190 w 191"/>
                <a:gd name="T67" fmla="*/ 112 h 169"/>
                <a:gd name="T68" fmla="*/ 0 w 191"/>
                <a:gd name="T6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69">
                  <a:moveTo>
                    <a:pt x="0" y="0"/>
                  </a:moveTo>
                  <a:lnTo>
                    <a:pt x="10" y="10"/>
                  </a:lnTo>
                  <a:lnTo>
                    <a:pt x="15" y="19"/>
                  </a:lnTo>
                  <a:lnTo>
                    <a:pt x="20" y="26"/>
                  </a:lnTo>
                  <a:lnTo>
                    <a:pt x="25" y="34"/>
                  </a:lnTo>
                  <a:lnTo>
                    <a:pt x="29" y="42"/>
                  </a:lnTo>
                  <a:lnTo>
                    <a:pt x="33" y="49"/>
                  </a:lnTo>
                  <a:lnTo>
                    <a:pt x="37" y="57"/>
                  </a:lnTo>
                  <a:lnTo>
                    <a:pt x="41" y="67"/>
                  </a:lnTo>
                  <a:lnTo>
                    <a:pt x="44" y="78"/>
                  </a:lnTo>
                  <a:lnTo>
                    <a:pt x="48" y="91"/>
                  </a:lnTo>
                  <a:lnTo>
                    <a:pt x="50" y="103"/>
                  </a:lnTo>
                  <a:lnTo>
                    <a:pt x="52" y="114"/>
                  </a:lnTo>
                  <a:lnTo>
                    <a:pt x="53" y="128"/>
                  </a:lnTo>
                  <a:lnTo>
                    <a:pt x="54" y="140"/>
                  </a:lnTo>
                  <a:lnTo>
                    <a:pt x="54" y="148"/>
                  </a:lnTo>
                  <a:lnTo>
                    <a:pt x="54" y="160"/>
                  </a:lnTo>
                  <a:lnTo>
                    <a:pt x="53" y="168"/>
                  </a:lnTo>
                  <a:lnTo>
                    <a:pt x="58" y="162"/>
                  </a:lnTo>
                  <a:lnTo>
                    <a:pt x="63" y="157"/>
                  </a:lnTo>
                  <a:lnTo>
                    <a:pt x="70" y="152"/>
                  </a:lnTo>
                  <a:lnTo>
                    <a:pt x="76" y="147"/>
                  </a:lnTo>
                  <a:lnTo>
                    <a:pt x="84" y="141"/>
                  </a:lnTo>
                  <a:lnTo>
                    <a:pt x="93" y="136"/>
                  </a:lnTo>
                  <a:lnTo>
                    <a:pt x="102" y="132"/>
                  </a:lnTo>
                  <a:lnTo>
                    <a:pt x="112" y="127"/>
                  </a:lnTo>
                  <a:lnTo>
                    <a:pt x="122" y="123"/>
                  </a:lnTo>
                  <a:lnTo>
                    <a:pt x="134" y="120"/>
                  </a:lnTo>
                  <a:lnTo>
                    <a:pt x="146" y="117"/>
                  </a:lnTo>
                  <a:lnTo>
                    <a:pt x="157" y="115"/>
                  </a:lnTo>
                  <a:lnTo>
                    <a:pt x="168" y="114"/>
                  </a:lnTo>
                  <a:lnTo>
                    <a:pt x="177" y="113"/>
                  </a:lnTo>
                  <a:lnTo>
                    <a:pt x="185" y="113"/>
                  </a:lnTo>
                  <a:lnTo>
                    <a:pt x="190" y="112"/>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63576" name="Rectangle 24"/>
          <p:cNvSpPr>
            <a:spLocks noChangeArrowheads="1"/>
          </p:cNvSpPr>
          <p:nvPr/>
        </p:nvSpPr>
        <p:spPr bwMode="auto">
          <a:xfrm>
            <a:off x="4681538" y="3565525"/>
            <a:ext cx="11620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nSpc>
                <a:spcPct val="90000"/>
              </a:lnSpc>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Pièce</a:t>
            </a:r>
            <a:br>
              <a:rPr lang="fr-FR" altLang="fr-FR" sz="1600" b="1">
                <a:solidFill>
                  <a:srgbClr val="000000"/>
                </a:solidFill>
                <a:latin typeface="Arial" panose="020B0604020202020204" pitchFamily="34" charset="0"/>
                <a:sym typeface="Times New Roman" panose="02020603050405020304" pitchFamily="18" charset="0"/>
              </a:rPr>
            </a:br>
            <a:r>
              <a:rPr lang="fr-FR" altLang="fr-FR" sz="1600" b="1">
                <a:solidFill>
                  <a:srgbClr val="000000"/>
                </a:solidFill>
                <a:latin typeface="Arial" panose="020B0604020202020204" pitchFamily="34" charset="0"/>
                <a:sym typeface="Times New Roman" panose="02020603050405020304" pitchFamily="18" charset="0"/>
              </a:rPr>
              <a:t>comptable</a:t>
            </a:r>
          </a:p>
        </p:txBody>
      </p:sp>
      <p:sp>
        <p:nvSpPr>
          <p:cNvPr id="663577" name="Line 25"/>
          <p:cNvSpPr>
            <a:spLocks noChangeShapeType="1"/>
          </p:cNvSpPr>
          <p:nvPr/>
        </p:nvSpPr>
        <p:spPr bwMode="auto">
          <a:xfrm>
            <a:off x="4713288" y="4043363"/>
            <a:ext cx="10604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3578" name="Line 26"/>
          <p:cNvSpPr>
            <a:spLocks noChangeShapeType="1"/>
          </p:cNvSpPr>
          <p:nvPr/>
        </p:nvSpPr>
        <p:spPr bwMode="auto">
          <a:xfrm flipH="1">
            <a:off x="3900488" y="2733675"/>
            <a:ext cx="427037" cy="519113"/>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3579" name="Line 27"/>
          <p:cNvSpPr>
            <a:spLocks noChangeShapeType="1"/>
          </p:cNvSpPr>
          <p:nvPr/>
        </p:nvSpPr>
        <p:spPr bwMode="auto">
          <a:xfrm>
            <a:off x="4786313" y="2733675"/>
            <a:ext cx="376237" cy="519113"/>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3580" name="Rectangle 28"/>
          <p:cNvSpPr>
            <a:spLocks noChangeArrowheads="1"/>
          </p:cNvSpPr>
          <p:nvPr/>
        </p:nvSpPr>
        <p:spPr bwMode="auto">
          <a:xfrm>
            <a:off x="2544763" y="4883150"/>
            <a:ext cx="4491037" cy="1457325"/>
          </a:xfrm>
          <a:prstGeom prst="rect">
            <a:avLst/>
          </a:prstGeom>
          <a:gradFill rotWithShape="0">
            <a:gsLst>
              <a:gs pos="0">
                <a:srgbClr val="6699CC"/>
              </a:gs>
              <a:gs pos="100000">
                <a:srgbClr val="6699CC">
                  <a:gamma/>
                  <a:shade val="84706"/>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63581" name="Rectangle 29"/>
          <p:cNvSpPr>
            <a:spLocks noGrp="1" noChangeArrowheads="1"/>
          </p:cNvSpPr>
          <p:nvPr>
            <p:ph type="body" idx="1"/>
          </p:nvPr>
        </p:nvSpPr>
        <p:spPr>
          <a:xfrm>
            <a:off x="2306638" y="5041900"/>
            <a:ext cx="4533900" cy="1152525"/>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spAutoFit/>
          </a:bodyPr>
          <a:lstStyle/>
          <a:p>
            <a:pPr marL="476250" indent="-476250">
              <a:spcBef>
                <a:spcPct val="0"/>
              </a:spcBef>
              <a:buClr>
                <a:srgbClr val="000000"/>
              </a:buClr>
              <a:buFont typeface="Wingdings" panose="05000000000000000000" pitchFamily="2" charset="2"/>
              <a:buChar char="è"/>
            </a:pPr>
            <a:r>
              <a:rPr lang="fr-FR" altLang="fr-FR" sz="1400">
                <a:solidFill>
                  <a:srgbClr val="000000"/>
                </a:solidFill>
                <a:effectLst>
                  <a:outerShdw blurRad="38100" dist="38100" dir="2700000" algn="tl">
                    <a:srgbClr val="C0C0C0"/>
                  </a:outerShdw>
                </a:effectLst>
                <a:sym typeface="Times New Roman" panose="02020603050405020304" pitchFamily="18" charset="0"/>
              </a:rPr>
              <a:t>Mise à jour des quantités en stock</a:t>
            </a:r>
          </a:p>
          <a:p>
            <a:pPr marL="476250" indent="-476250">
              <a:spcBef>
                <a:spcPct val="0"/>
              </a:spcBef>
              <a:buClr>
                <a:srgbClr val="000000"/>
              </a:buClr>
              <a:buFont typeface="Wingdings" panose="05000000000000000000" pitchFamily="2" charset="2"/>
              <a:buChar char="è"/>
            </a:pPr>
            <a:r>
              <a:rPr lang="fr-FR" altLang="fr-FR" sz="1400">
                <a:solidFill>
                  <a:srgbClr val="000000"/>
                </a:solidFill>
                <a:effectLst>
                  <a:outerShdw blurRad="38100" dist="38100" dir="2700000" algn="tl">
                    <a:srgbClr val="C0C0C0"/>
                  </a:outerShdw>
                </a:effectLst>
                <a:sym typeface="Times New Roman" panose="02020603050405020304" pitchFamily="18" charset="0"/>
              </a:rPr>
              <a:t>Mise à jour des valeurs du stock</a:t>
            </a:r>
          </a:p>
          <a:p>
            <a:pPr marL="476250" indent="-476250">
              <a:spcBef>
                <a:spcPct val="0"/>
              </a:spcBef>
              <a:buClr>
                <a:srgbClr val="000000"/>
              </a:buClr>
              <a:buFont typeface="Wingdings" panose="05000000000000000000" pitchFamily="2" charset="2"/>
              <a:buChar char="è"/>
            </a:pPr>
            <a:r>
              <a:rPr lang="fr-FR" altLang="fr-FR" sz="1400">
                <a:solidFill>
                  <a:srgbClr val="000000"/>
                </a:solidFill>
                <a:effectLst>
                  <a:outerShdw blurRad="38100" dist="38100" dir="2700000" algn="tl">
                    <a:srgbClr val="C0C0C0"/>
                  </a:outerShdw>
                </a:effectLst>
                <a:sym typeface="Times New Roman" panose="02020603050405020304" pitchFamily="18" charset="0"/>
              </a:rPr>
              <a:t>Réduction des réservations</a:t>
            </a:r>
          </a:p>
          <a:p>
            <a:pPr marL="476250" indent="-476250">
              <a:spcBef>
                <a:spcPct val="0"/>
              </a:spcBef>
              <a:buClr>
                <a:srgbClr val="000000"/>
              </a:buClr>
              <a:buFont typeface="Wingdings" panose="05000000000000000000" pitchFamily="2" charset="2"/>
              <a:buChar char="è"/>
            </a:pPr>
            <a:r>
              <a:rPr lang="fr-FR" altLang="fr-FR" sz="1400">
                <a:solidFill>
                  <a:srgbClr val="000000"/>
                </a:solidFill>
                <a:effectLst>
                  <a:outerShdw blurRad="38100" dist="38100" dir="2700000" algn="tl">
                    <a:srgbClr val="C0C0C0"/>
                  </a:outerShdw>
                </a:effectLst>
                <a:sym typeface="Times New Roman" panose="02020603050405020304" pitchFamily="18" charset="0"/>
              </a:rPr>
              <a:t>Calcul des coûts réels et</a:t>
            </a:r>
            <a:br>
              <a:rPr lang="fr-FR" altLang="fr-FR" sz="1400">
                <a:solidFill>
                  <a:srgbClr val="000000"/>
                </a:solidFill>
                <a:effectLst>
                  <a:outerShdw blurRad="38100" dist="38100" dir="2700000" algn="tl">
                    <a:srgbClr val="C0C0C0"/>
                  </a:outerShdw>
                </a:effectLst>
                <a:sym typeface="Times New Roman" panose="02020603050405020304" pitchFamily="18" charset="0"/>
              </a:rPr>
            </a:br>
            <a:r>
              <a:rPr lang="fr-FR" altLang="fr-FR" sz="1400">
                <a:solidFill>
                  <a:srgbClr val="000000"/>
                </a:solidFill>
                <a:effectLst>
                  <a:outerShdw blurRad="38100" dist="38100" dir="2700000" algn="tl">
                    <a:srgbClr val="C0C0C0"/>
                  </a:outerShdw>
                </a:effectLst>
                <a:sym typeface="Times New Roman" panose="02020603050405020304" pitchFamily="18" charset="0"/>
              </a:rPr>
              <a:t>mise à jour de l'ordre</a:t>
            </a:r>
          </a:p>
        </p:txBody>
      </p:sp>
      <p:sp>
        <p:nvSpPr>
          <p:cNvPr id="663582" name="Rectangle 30"/>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anchor="ctr"/>
          <a:lstStyle/>
          <a:p>
            <a:r>
              <a:rPr lang="fr-FR" altLang="fr-FR">
                <a:solidFill>
                  <a:srgbClr val="44697D"/>
                </a:solidFill>
                <a:sym typeface="Times New Roman" panose="02020603050405020304" pitchFamily="18" charset="0"/>
              </a:rPr>
              <a:t>Sortie de marchandises</a:t>
            </a:r>
          </a:p>
        </p:txBody>
      </p:sp>
    </p:spTree>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ChangeArrowheads="1"/>
          </p:cNvSpPr>
          <p:nvPr/>
        </p:nvSpPr>
        <p:spPr bwMode="auto">
          <a:xfrm>
            <a:off x="1187450" y="1354138"/>
            <a:ext cx="6578600" cy="4775200"/>
          </a:xfrm>
          <a:prstGeom prst="rect">
            <a:avLst/>
          </a:prstGeom>
          <a:gradFill rotWithShape="0">
            <a:gsLst>
              <a:gs pos="0">
                <a:srgbClr val="DDDDDD"/>
              </a:gs>
              <a:gs pos="100000">
                <a:srgbClr val="DDDDDD">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5603" name="Rectangle 3"/>
          <p:cNvSpPr>
            <a:spLocks noChangeArrowheads="1"/>
          </p:cNvSpPr>
          <p:nvPr/>
        </p:nvSpPr>
        <p:spPr bwMode="auto">
          <a:xfrm>
            <a:off x="1511300" y="3627438"/>
            <a:ext cx="4346575" cy="800100"/>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pPr algn="l">
              <a:buClrTx/>
              <a:buSzPct val="100000"/>
              <a:buFontTx/>
              <a:buNone/>
            </a:pPr>
            <a:r>
              <a:rPr lang="fr-FR" altLang="fr-FR" sz="2400" b="1">
                <a:solidFill>
                  <a:srgbClr val="FFFFFF"/>
                </a:solidFill>
                <a:sym typeface="Times New Roman" panose="02020603050405020304" pitchFamily="18" charset="0"/>
              </a:rPr>
              <a:t>Confirmation de commande</a:t>
            </a:r>
          </a:p>
        </p:txBody>
      </p:sp>
      <p:sp>
        <p:nvSpPr>
          <p:cNvPr id="665604" name="Freeform 4"/>
          <p:cNvSpPr>
            <a:spLocks/>
          </p:cNvSpPr>
          <p:nvPr/>
        </p:nvSpPr>
        <p:spPr bwMode="auto">
          <a:xfrm>
            <a:off x="1514475" y="3627438"/>
            <a:ext cx="4173538" cy="801687"/>
          </a:xfrm>
          <a:custGeom>
            <a:avLst/>
            <a:gdLst>
              <a:gd name="T0" fmla="*/ 2304 w 2305"/>
              <a:gd name="T1" fmla="*/ 0 h 505"/>
              <a:gd name="T2" fmla="*/ 0 w 2305"/>
              <a:gd name="T3" fmla="*/ 0 h 505"/>
              <a:gd name="T4" fmla="*/ 0 w 2305"/>
              <a:gd name="T5" fmla="*/ 504 h 505"/>
            </a:gdLst>
            <a:ahLst/>
            <a:cxnLst>
              <a:cxn ang="0">
                <a:pos x="T0" y="T1"/>
              </a:cxn>
              <a:cxn ang="0">
                <a:pos x="T2" y="T3"/>
              </a:cxn>
              <a:cxn ang="0">
                <a:pos x="T4" y="T5"/>
              </a:cxn>
            </a:cxnLst>
            <a:rect l="0" t="0" r="r" b="b"/>
            <a:pathLst>
              <a:path w="2305" h="505">
                <a:moveTo>
                  <a:pt x="2304" y="0"/>
                </a:moveTo>
                <a:lnTo>
                  <a:pt x="0" y="0"/>
                </a:lnTo>
                <a:lnTo>
                  <a:pt x="0" y="504"/>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05" name="Freeform 5"/>
          <p:cNvSpPr>
            <a:spLocks/>
          </p:cNvSpPr>
          <p:nvPr/>
        </p:nvSpPr>
        <p:spPr bwMode="auto">
          <a:xfrm>
            <a:off x="1511300" y="3627438"/>
            <a:ext cx="4643438" cy="801687"/>
          </a:xfrm>
          <a:custGeom>
            <a:avLst/>
            <a:gdLst>
              <a:gd name="T0" fmla="*/ 0 w 2305"/>
              <a:gd name="T1" fmla="*/ 504 h 505"/>
              <a:gd name="T2" fmla="*/ 2304 w 2305"/>
              <a:gd name="T3" fmla="*/ 504 h 505"/>
              <a:gd name="T4" fmla="*/ 2304 w 2305"/>
              <a:gd name="T5" fmla="*/ 0 h 505"/>
            </a:gdLst>
            <a:ahLst/>
            <a:cxnLst>
              <a:cxn ang="0">
                <a:pos x="T0" y="T1"/>
              </a:cxn>
              <a:cxn ang="0">
                <a:pos x="T2" y="T3"/>
              </a:cxn>
              <a:cxn ang="0">
                <a:pos x="T4" y="T5"/>
              </a:cxn>
            </a:cxnLst>
            <a:rect l="0" t="0" r="r" b="b"/>
            <a:pathLst>
              <a:path w="2305" h="505">
                <a:moveTo>
                  <a:pt x="0" y="504"/>
                </a:moveTo>
                <a:lnTo>
                  <a:pt x="2304" y="504"/>
                </a:lnTo>
                <a:lnTo>
                  <a:pt x="2304" y="0"/>
                </a:lnTo>
              </a:path>
            </a:pathLst>
          </a:custGeom>
          <a:noFill/>
          <a:ln w="25400" cap="rnd" cmpd="sng">
            <a:solidFill>
              <a:srgbClr val="790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nvGrpSpPr>
          <p:cNvPr id="665606" name="Group 6"/>
          <p:cNvGrpSpPr>
            <a:grpSpLocks/>
          </p:cNvGrpSpPr>
          <p:nvPr/>
        </p:nvGrpSpPr>
        <p:grpSpPr bwMode="auto">
          <a:xfrm>
            <a:off x="3651250" y="1492250"/>
            <a:ext cx="1355725" cy="974725"/>
            <a:chOff x="2456" y="735"/>
            <a:chExt cx="854" cy="614"/>
          </a:xfrm>
        </p:grpSpPr>
        <p:grpSp>
          <p:nvGrpSpPr>
            <p:cNvPr id="665607" name="Group 7"/>
            <p:cNvGrpSpPr>
              <a:grpSpLocks/>
            </p:cNvGrpSpPr>
            <p:nvPr/>
          </p:nvGrpSpPr>
          <p:grpSpPr bwMode="auto">
            <a:xfrm>
              <a:off x="2467" y="746"/>
              <a:ext cx="843" cy="603"/>
              <a:chOff x="2467" y="746"/>
              <a:chExt cx="843" cy="603"/>
            </a:xfrm>
          </p:grpSpPr>
          <p:sp>
            <p:nvSpPr>
              <p:cNvPr id="665608" name="Freeform 8"/>
              <p:cNvSpPr>
                <a:spLocks/>
              </p:cNvSpPr>
              <p:nvPr/>
            </p:nvSpPr>
            <p:spPr bwMode="auto">
              <a:xfrm>
                <a:off x="2647" y="1163"/>
                <a:ext cx="485" cy="42"/>
              </a:xfrm>
              <a:custGeom>
                <a:avLst/>
                <a:gdLst>
                  <a:gd name="T0" fmla="*/ 47 w 485"/>
                  <a:gd name="T1" fmla="*/ 0 h 42"/>
                  <a:gd name="T2" fmla="*/ 0 w 485"/>
                  <a:gd name="T3" fmla="*/ 41 h 42"/>
                  <a:gd name="T4" fmla="*/ 484 w 485"/>
                  <a:gd name="T5" fmla="*/ 41 h 42"/>
                  <a:gd name="T6" fmla="*/ 435 w 485"/>
                  <a:gd name="T7" fmla="*/ 1 h 42"/>
                  <a:gd name="T8" fmla="*/ 47 w 485"/>
                  <a:gd name="T9" fmla="*/ 0 h 42"/>
                </a:gdLst>
                <a:ahLst/>
                <a:cxnLst>
                  <a:cxn ang="0">
                    <a:pos x="T0" y="T1"/>
                  </a:cxn>
                  <a:cxn ang="0">
                    <a:pos x="T2" y="T3"/>
                  </a:cxn>
                  <a:cxn ang="0">
                    <a:pos x="T4" y="T5"/>
                  </a:cxn>
                  <a:cxn ang="0">
                    <a:pos x="T6" y="T7"/>
                  </a:cxn>
                  <a:cxn ang="0">
                    <a:pos x="T8" y="T9"/>
                  </a:cxn>
                </a:cxnLst>
                <a:rect l="0" t="0" r="r" b="b"/>
                <a:pathLst>
                  <a:path w="485" h="42">
                    <a:moveTo>
                      <a:pt x="47" y="0"/>
                    </a:moveTo>
                    <a:lnTo>
                      <a:pt x="0" y="41"/>
                    </a:lnTo>
                    <a:lnTo>
                      <a:pt x="484" y="41"/>
                    </a:lnTo>
                    <a:lnTo>
                      <a:pt x="435" y="1"/>
                    </a:lnTo>
                    <a:lnTo>
                      <a:pt x="47" y="0"/>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09" name="Freeform 9"/>
              <p:cNvSpPr>
                <a:spLocks/>
              </p:cNvSpPr>
              <p:nvPr/>
            </p:nvSpPr>
            <p:spPr bwMode="auto">
              <a:xfrm>
                <a:off x="2647" y="1205"/>
                <a:ext cx="485" cy="15"/>
              </a:xfrm>
              <a:custGeom>
                <a:avLst/>
                <a:gdLst>
                  <a:gd name="T0" fmla="*/ 0 w 485"/>
                  <a:gd name="T1" fmla="*/ 14 h 15"/>
                  <a:gd name="T2" fmla="*/ 484 w 485"/>
                  <a:gd name="T3" fmla="*/ 14 h 15"/>
                  <a:gd name="T4" fmla="*/ 484 w 485"/>
                  <a:gd name="T5" fmla="*/ 0 h 15"/>
                  <a:gd name="T6" fmla="*/ 0 w 485"/>
                  <a:gd name="T7" fmla="*/ 0 h 15"/>
                  <a:gd name="T8" fmla="*/ 0 w 485"/>
                  <a:gd name="T9" fmla="*/ 14 h 15"/>
                </a:gdLst>
                <a:ahLst/>
                <a:cxnLst>
                  <a:cxn ang="0">
                    <a:pos x="T0" y="T1"/>
                  </a:cxn>
                  <a:cxn ang="0">
                    <a:pos x="T2" y="T3"/>
                  </a:cxn>
                  <a:cxn ang="0">
                    <a:pos x="T4" y="T5"/>
                  </a:cxn>
                  <a:cxn ang="0">
                    <a:pos x="T6" y="T7"/>
                  </a:cxn>
                  <a:cxn ang="0">
                    <a:pos x="T8" y="T9"/>
                  </a:cxn>
                </a:cxnLst>
                <a:rect l="0" t="0" r="r" b="b"/>
                <a:pathLst>
                  <a:path w="485" h="15">
                    <a:moveTo>
                      <a:pt x="0" y="14"/>
                    </a:moveTo>
                    <a:lnTo>
                      <a:pt x="484" y="14"/>
                    </a:lnTo>
                    <a:lnTo>
                      <a:pt x="484" y="0"/>
                    </a:lnTo>
                    <a:lnTo>
                      <a:pt x="0" y="0"/>
                    </a:lnTo>
                    <a:lnTo>
                      <a:pt x="0" y="14"/>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10" name="Freeform 10"/>
              <p:cNvSpPr>
                <a:spLocks/>
              </p:cNvSpPr>
              <p:nvPr/>
            </p:nvSpPr>
            <p:spPr bwMode="auto">
              <a:xfrm>
                <a:off x="2811" y="1162"/>
                <a:ext cx="163" cy="24"/>
              </a:xfrm>
              <a:custGeom>
                <a:avLst/>
                <a:gdLst>
                  <a:gd name="T0" fmla="*/ 0 w 163"/>
                  <a:gd name="T1" fmla="*/ 23 h 24"/>
                  <a:gd name="T2" fmla="*/ 162 w 163"/>
                  <a:gd name="T3" fmla="*/ 23 h 24"/>
                  <a:gd name="T4" fmla="*/ 162 w 163"/>
                  <a:gd name="T5" fmla="*/ 0 h 24"/>
                  <a:gd name="T6" fmla="*/ 0 w 163"/>
                  <a:gd name="T7" fmla="*/ 0 h 24"/>
                  <a:gd name="T8" fmla="*/ 0 w 163"/>
                  <a:gd name="T9" fmla="*/ 23 h 24"/>
                </a:gdLst>
                <a:ahLst/>
                <a:cxnLst>
                  <a:cxn ang="0">
                    <a:pos x="T0" y="T1"/>
                  </a:cxn>
                  <a:cxn ang="0">
                    <a:pos x="T2" y="T3"/>
                  </a:cxn>
                  <a:cxn ang="0">
                    <a:pos x="T4" y="T5"/>
                  </a:cxn>
                  <a:cxn ang="0">
                    <a:pos x="T6" y="T7"/>
                  </a:cxn>
                  <a:cxn ang="0">
                    <a:pos x="T8" y="T9"/>
                  </a:cxn>
                </a:cxnLst>
                <a:rect l="0" t="0" r="r" b="b"/>
                <a:pathLst>
                  <a:path w="163" h="24">
                    <a:moveTo>
                      <a:pt x="0" y="23"/>
                    </a:moveTo>
                    <a:lnTo>
                      <a:pt x="162" y="23"/>
                    </a:lnTo>
                    <a:lnTo>
                      <a:pt x="162" y="0"/>
                    </a:lnTo>
                    <a:lnTo>
                      <a:pt x="0" y="0"/>
                    </a:lnTo>
                    <a:lnTo>
                      <a:pt x="0" y="23"/>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11" name="Freeform 11"/>
              <p:cNvSpPr>
                <a:spLocks/>
              </p:cNvSpPr>
              <p:nvPr/>
            </p:nvSpPr>
            <p:spPr bwMode="auto">
              <a:xfrm>
                <a:off x="2631" y="746"/>
                <a:ext cx="519" cy="415"/>
              </a:xfrm>
              <a:custGeom>
                <a:avLst/>
                <a:gdLst>
                  <a:gd name="T0" fmla="*/ 0 w 519"/>
                  <a:gd name="T1" fmla="*/ 19 h 415"/>
                  <a:gd name="T2" fmla="*/ 0 w 519"/>
                  <a:gd name="T3" fmla="*/ 389 h 415"/>
                  <a:gd name="T4" fmla="*/ 2 w 519"/>
                  <a:gd name="T5" fmla="*/ 391 h 415"/>
                  <a:gd name="T6" fmla="*/ 2 w 519"/>
                  <a:gd name="T7" fmla="*/ 398 h 415"/>
                  <a:gd name="T8" fmla="*/ 7 w 519"/>
                  <a:gd name="T9" fmla="*/ 404 h 415"/>
                  <a:gd name="T10" fmla="*/ 10 w 519"/>
                  <a:gd name="T11" fmla="*/ 410 h 415"/>
                  <a:gd name="T12" fmla="*/ 15 w 519"/>
                  <a:gd name="T13" fmla="*/ 412 h 415"/>
                  <a:gd name="T14" fmla="*/ 21 w 519"/>
                  <a:gd name="T15" fmla="*/ 414 h 415"/>
                  <a:gd name="T16" fmla="*/ 503 w 519"/>
                  <a:gd name="T17" fmla="*/ 414 h 415"/>
                  <a:gd name="T18" fmla="*/ 517 w 519"/>
                  <a:gd name="T19" fmla="*/ 405 h 415"/>
                  <a:gd name="T20" fmla="*/ 518 w 519"/>
                  <a:gd name="T21" fmla="*/ 393 h 415"/>
                  <a:gd name="T22" fmla="*/ 518 w 519"/>
                  <a:gd name="T23" fmla="*/ 18 h 415"/>
                  <a:gd name="T24" fmla="*/ 513 w 519"/>
                  <a:gd name="T25" fmla="*/ 9 h 415"/>
                  <a:gd name="T26" fmla="*/ 503 w 519"/>
                  <a:gd name="T27" fmla="*/ 1 h 415"/>
                  <a:gd name="T28" fmla="*/ 21 w 519"/>
                  <a:gd name="T29" fmla="*/ 0 h 415"/>
                  <a:gd name="T30" fmla="*/ 8 w 519"/>
                  <a:gd name="T31" fmla="*/ 3 h 415"/>
                  <a:gd name="T32" fmla="*/ 0 w 519"/>
                  <a:gd name="T33" fmla="*/ 17 h 415"/>
                  <a:gd name="T34" fmla="*/ 0 w 519"/>
                  <a:gd name="T35" fmla="*/ 1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9" h="415">
                    <a:moveTo>
                      <a:pt x="0" y="19"/>
                    </a:moveTo>
                    <a:lnTo>
                      <a:pt x="0" y="389"/>
                    </a:lnTo>
                    <a:lnTo>
                      <a:pt x="2" y="391"/>
                    </a:lnTo>
                    <a:lnTo>
                      <a:pt x="2" y="398"/>
                    </a:lnTo>
                    <a:lnTo>
                      <a:pt x="7" y="404"/>
                    </a:lnTo>
                    <a:lnTo>
                      <a:pt x="10" y="410"/>
                    </a:lnTo>
                    <a:lnTo>
                      <a:pt x="15" y="412"/>
                    </a:lnTo>
                    <a:lnTo>
                      <a:pt x="21" y="414"/>
                    </a:lnTo>
                    <a:lnTo>
                      <a:pt x="503" y="414"/>
                    </a:lnTo>
                    <a:lnTo>
                      <a:pt x="517" y="405"/>
                    </a:lnTo>
                    <a:lnTo>
                      <a:pt x="518" y="393"/>
                    </a:lnTo>
                    <a:lnTo>
                      <a:pt x="518" y="18"/>
                    </a:lnTo>
                    <a:lnTo>
                      <a:pt x="513" y="9"/>
                    </a:lnTo>
                    <a:lnTo>
                      <a:pt x="503" y="1"/>
                    </a:lnTo>
                    <a:lnTo>
                      <a:pt x="21" y="0"/>
                    </a:lnTo>
                    <a:lnTo>
                      <a:pt x="8" y="3"/>
                    </a:lnTo>
                    <a:lnTo>
                      <a:pt x="0" y="17"/>
                    </a:lnTo>
                    <a:lnTo>
                      <a:pt x="0" y="19"/>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12" name="Freeform 12"/>
              <p:cNvSpPr>
                <a:spLocks/>
              </p:cNvSpPr>
              <p:nvPr/>
            </p:nvSpPr>
            <p:spPr bwMode="auto">
              <a:xfrm>
                <a:off x="2474" y="1221"/>
                <a:ext cx="830" cy="100"/>
              </a:xfrm>
              <a:custGeom>
                <a:avLst/>
                <a:gdLst>
                  <a:gd name="T0" fmla="*/ 95 w 830"/>
                  <a:gd name="T1" fmla="*/ 1 h 100"/>
                  <a:gd name="T2" fmla="*/ 736 w 830"/>
                  <a:gd name="T3" fmla="*/ 0 h 100"/>
                  <a:gd name="T4" fmla="*/ 829 w 830"/>
                  <a:gd name="T5" fmla="*/ 99 h 100"/>
                  <a:gd name="T6" fmla="*/ 0 w 830"/>
                  <a:gd name="T7" fmla="*/ 99 h 100"/>
                  <a:gd name="T8" fmla="*/ 95 w 830"/>
                  <a:gd name="T9" fmla="*/ 0 h 100"/>
                  <a:gd name="T10" fmla="*/ 95 w 830"/>
                  <a:gd name="T11" fmla="*/ 1 h 100"/>
                </a:gdLst>
                <a:ahLst/>
                <a:cxnLst>
                  <a:cxn ang="0">
                    <a:pos x="T0" y="T1"/>
                  </a:cxn>
                  <a:cxn ang="0">
                    <a:pos x="T2" y="T3"/>
                  </a:cxn>
                  <a:cxn ang="0">
                    <a:pos x="T4" y="T5"/>
                  </a:cxn>
                  <a:cxn ang="0">
                    <a:pos x="T6" y="T7"/>
                  </a:cxn>
                  <a:cxn ang="0">
                    <a:pos x="T8" y="T9"/>
                  </a:cxn>
                  <a:cxn ang="0">
                    <a:pos x="T10" y="T11"/>
                  </a:cxn>
                </a:cxnLst>
                <a:rect l="0" t="0" r="r" b="b"/>
                <a:pathLst>
                  <a:path w="830" h="100">
                    <a:moveTo>
                      <a:pt x="95" y="1"/>
                    </a:moveTo>
                    <a:lnTo>
                      <a:pt x="736" y="0"/>
                    </a:lnTo>
                    <a:lnTo>
                      <a:pt x="829" y="99"/>
                    </a:lnTo>
                    <a:lnTo>
                      <a:pt x="0" y="99"/>
                    </a:lnTo>
                    <a:lnTo>
                      <a:pt x="95" y="0"/>
                    </a:lnTo>
                    <a:lnTo>
                      <a:pt x="95" y="1"/>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13" name="Freeform 13"/>
              <p:cNvSpPr>
                <a:spLocks/>
              </p:cNvSpPr>
              <p:nvPr/>
            </p:nvSpPr>
            <p:spPr bwMode="auto">
              <a:xfrm>
                <a:off x="2467" y="1323"/>
                <a:ext cx="843" cy="26"/>
              </a:xfrm>
              <a:custGeom>
                <a:avLst/>
                <a:gdLst>
                  <a:gd name="T0" fmla="*/ 7 w 843"/>
                  <a:gd name="T1" fmla="*/ 25 h 26"/>
                  <a:gd name="T2" fmla="*/ 835 w 843"/>
                  <a:gd name="T3" fmla="*/ 25 h 26"/>
                  <a:gd name="T4" fmla="*/ 837 w 843"/>
                  <a:gd name="T5" fmla="*/ 25 h 26"/>
                  <a:gd name="T6" fmla="*/ 840 w 843"/>
                  <a:gd name="T7" fmla="*/ 23 h 26"/>
                  <a:gd name="T8" fmla="*/ 841 w 843"/>
                  <a:gd name="T9" fmla="*/ 22 h 26"/>
                  <a:gd name="T10" fmla="*/ 842 w 843"/>
                  <a:gd name="T11" fmla="*/ 19 h 26"/>
                  <a:gd name="T12" fmla="*/ 842 w 843"/>
                  <a:gd name="T13" fmla="*/ 6 h 26"/>
                  <a:gd name="T14" fmla="*/ 841 w 843"/>
                  <a:gd name="T15" fmla="*/ 3 h 26"/>
                  <a:gd name="T16" fmla="*/ 840 w 843"/>
                  <a:gd name="T17" fmla="*/ 1 h 26"/>
                  <a:gd name="T18" fmla="*/ 837 w 843"/>
                  <a:gd name="T19" fmla="*/ 0 h 26"/>
                  <a:gd name="T20" fmla="*/ 835 w 843"/>
                  <a:gd name="T21" fmla="*/ 0 h 26"/>
                  <a:gd name="T22" fmla="*/ 7 w 843"/>
                  <a:gd name="T23" fmla="*/ 0 h 26"/>
                  <a:gd name="T24" fmla="*/ 5 w 843"/>
                  <a:gd name="T25" fmla="*/ 0 h 26"/>
                  <a:gd name="T26" fmla="*/ 2 w 843"/>
                  <a:gd name="T27" fmla="*/ 1 h 26"/>
                  <a:gd name="T28" fmla="*/ 1 w 843"/>
                  <a:gd name="T29" fmla="*/ 3 h 26"/>
                  <a:gd name="T30" fmla="*/ 0 w 843"/>
                  <a:gd name="T31" fmla="*/ 6 h 26"/>
                  <a:gd name="T32" fmla="*/ 0 w 843"/>
                  <a:gd name="T33" fmla="*/ 19 h 26"/>
                  <a:gd name="T34" fmla="*/ 1 w 843"/>
                  <a:gd name="T35" fmla="*/ 22 h 26"/>
                  <a:gd name="T36" fmla="*/ 2 w 843"/>
                  <a:gd name="T37" fmla="*/ 23 h 26"/>
                  <a:gd name="T38" fmla="*/ 5 w 843"/>
                  <a:gd name="T39" fmla="*/ 25 h 26"/>
                  <a:gd name="T40" fmla="*/ 7 w 843"/>
                  <a:gd name="T4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6">
                    <a:moveTo>
                      <a:pt x="7" y="25"/>
                    </a:moveTo>
                    <a:lnTo>
                      <a:pt x="835" y="25"/>
                    </a:lnTo>
                    <a:lnTo>
                      <a:pt x="837" y="25"/>
                    </a:lnTo>
                    <a:lnTo>
                      <a:pt x="840" y="23"/>
                    </a:lnTo>
                    <a:lnTo>
                      <a:pt x="841" y="22"/>
                    </a:lnTo>
                    <a:lnTo>
                      <a:pt x="842" y="19"/>
                    </a:lnTo>
                    <a:lnTo>
                      <a:pt x="842" y="6"/>
                    </a:lnTo>
                    <a:lnTo>
                      <a:pt x="841" y="3"/>
                    </a:lnTo>
                    <a:lnTo>
                      <a:pt x="840" y="1"/>
                    </a:lnTo>
                    <a:lnTo>
                      <a:pt x="837" y="0"/>
                    </a:lnTo>
                    <a:lnTo>
                      <a:pt x="835" y="0"/>
                    </a:lnTo>
                    <a:lnTo>
                      <a:pt x="7" y="0"/>
                    </a:lnTo>
                    <a:lnTo>
                      <a:pt x="5" y="0"/>
                    </a:lnTo>
                    <a:lnTo>
                      <a:pt x="2" y="1"/>
                    </a:lnTo>
                    <a:lnTo>
                      <a:pt x="1" y="3"/>
                    </a:lnTo>
                    <a:lnTo>
                      <a:pt x="0" y="6"/>
                    </a:lnTo>
                    <a:lnTo>
                      <a:pt x="0" y="19"/>
                    </a:lnTo>
                    <a:lnTo>
                      <a:pt x="1" y="22"/>
                    </a:lnTo>
                    <a:lnTo>
                      <a:pt x="2" y="23"/>
                    </a:lnTo>
                    <a:lnTo>
                      <a:pt x="5" y="25"/>
                    </a:lnTo>
                    <a:lnTo>
                      <a:pt x="7" y="25"/>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65614" name="Group 14"/>
            <p:cNvGrpSpPr>
              <a:grpSpLocks/>
            </p:cNvGrpSpPr>
            <p:nvPr/>
          </p:nvGrpSpPr>
          <p:grpSpPr bwMode="auto">
            <a:xfrm>
              <a:off x="2456" y="735"/>
              <a:ext cx="843" cy="603"/>
              <a:chOff x="2456" y="735"/>
              <a:chExt cx="843" cy="603"/>
            </a:xfrm>
          </p:grpSpPr>
          <p:sp>
            <p:nvSpPr>
              <p:cNvPr id="665615" name="Freeform 15"/>
              <p:cNvSpPr>
                <a:spLocks/>
              </p:cNvSpPr>
              <p:nvPr/>
            </p:nvSpPr>
            <p:spPr bwMode="auto">
              <a:xfrm>
                <a:off x="2636" y="1152"/>
                <a:ext cx="485" cy="42"/>
              </a:xfrm>
              <a:custGeom>
                <a:avLst/>
                <a:gdLst>
                  <a:gd name="T0" fmla="*/ 47 w 485"/>
                  <a:gd name="T1" fmla="*/ 0 h 42"/>
                  <a:gd name="T2" fmla="*/ 0 w 485"/>
                  <a:gd name="T3" fmla="*/ 41 h 42"/>
                  <a:gd name="T4" fmla="*/ 484 w 485"/>
                  <a:gd name="T5" fmla="*/ 41 h 42"/>
                  <a:gd name="T6" fmla="*/ 435 w 485"/>
                  <a:gd name="T7" fmla="*/ 1 h 42"/>
                  <a:gd name="T8" fmla="*/ 47 w 485"/>
                  <a:gd name="T9" fmla="*/ 0 h 42"/>
                </a:gdLst>
                <a:ahLst/>
                <a:cxnLst>
                  <a:cxn ang="0">
                    <a:pos x="T0" y="T1"/>
                  </a:cxn>
                  <a:cxn ang="0">
                    <a:pos x="T2" y="T3"/>
                  </a:cxn>
                  <a:cxn ang="0">
                    <a:pos x="T4" y="T5"/>
                  </a:cxn>
                  <a:cxn ang="0">
                    <a:pos x="T6" y="T7"/>
                  </a:cxn>
                  <a:cxn ang="0">
                    <a:pos x="T8" y="T9"/>
                  </a:cxn>
                </a:cxnLst>
                <a:rect l="0" t="0" r="r" b="b"/>
                <a:pathLst>
                  <a:path w="485" h="42">
                    <a:moveTo>
                      <a:pt x="47" y="0"/>
                    </a:moveTo>
                    <a:lnTo>
                      <a:pt x="0" y="41"/>
                    </a:lnTo>
                    <a:lnTo>
                      <a:pt x="484" y="41"/>
                    </a:lnTo>
                    <a:lnTo>
                      <a:pt x="435" y="1"/>
                    </a:lnTo>
                    <a:lnTo>
                      <a:pt x="47"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16" name="Freeform 16"/>
              <p:cNvSpPr>
                <a:spLocks/>
              </p:cNvSpPr>
              <p:nvPr/>
            </p:nvSpPr>
            <p:spPr bwMode="auto">
              <a:xfrm>
                <a:off x="2636" y="1194"/>
                <a:ext cx="485" cy="14"/>
              </a:xfrm>
              <a:custGeom>
                <a:avLst/>
                <a:gdLst>
                  <a:gd name="T0" fmla="*/ 0 w 485"/>
                  <a:gd name="T1" fmla="*/ 13 h 14"/>
                  <a:gd name="T2" fmla="*/ 484 w 485"/>
                  <a:gd name="T3" fmla="*/ 13 h 14"/>
                  <a:gd name="T4" fmla="*/ 484 w 485"/>
                  <a:gd name="T5" fmla="*/ 0 h 14"/>
                  <a:gd name="T6" fmla="*/ 0 w 485"/>
                  <a:gd name="T7" fmla="*/ 0 h 14"/>
                  <a:gd name="T8" fmla="*/ 0 w 485"/>
                  <a:gd name="T9" fmla="*/ 13 h 14"/>
                </a:gdLst>
                <a:ahLst/>
                <a:cxnLst>
                  <a:cxn ang="0">
                    <a:pos x="T0" y="T1"/>
                  </a:cxn>
                  <a:cxn ang="0">
                    <a:pos x="T2" y="T3"/>
                  </a:cxn>
                  <a:cxn ang="0">
                    <a:pos x="T4" y="T5"/>
                  </a:cxn>
                  <a:cxn ang="0">
                    <a:pos x="T6" y="T7"/>
                  </a:cxn>
                  <a:cxn ang="0">
                    <a:pos x="T8" y="T9"/>
                  </a:cxn>
                </a:cxnLst>
                <a:rect l="0" t="0" r="r" b="b"/>
                <a:pathLst>
                  <a:path w="485" h="14">
                    <a:moveTo>
                      <a:pt x="0" y="13"/>
                    </a:moveTo>
                    <a:lnTo>
                      <a:pt x="484" y="13"/>
                    </a:lnTo>
                    <a:lnTo>
                      <a:pt x="484" y="0"/>
                    </a:lnTo>
                    <a:lnTo>
                      <a:pt x="0" y="0"/>
                    </a:lnTo>
                    <a:lnTo>
                      <a:pt x="0" y="1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17" name="Freeform 17"/>
              <p:cNvSpPr>
                <a:spLocks/>
              </p:cNvSpPr>
              <p:nvPr/>
            </p:nvSpPr>
            <p:spPr bwMode="auto">
              <a:xfrm>
                <a:off x="2800" y="1151"/>
                <a:ext cx="163" cy="24"/>
              </a:xfrm>
              <a:custGeom>
                <a:avLst/>
                <a:gdLst>
                  <a:gd name="T0" fmla="*/ 0 w 163"/>
                  <a:gd name="T1" fmla="*/ 23 h 24"/>
                  <a:gd name="T2" fmla="*/ 162 w 163"/>
                  <a:gd name="T3" fmla="*/ 23 h 24"/>
                  <a:gd name="T4" fmla="*/ 162 w 163"/>
                  <a:gd name="T5" fmla="*/ 0 h 24"/>
                  <a:gd name="T6" fmla="*/ 0 w 163"/>
                  <a:gd name="T7" fmla="*/ 0 h 24"/>
                  <a:gd name="T8" fmla="*/ 0 w 163"/>
                  <a:gd name="T9" fmla="*/ 23 h 24"/>
                </a:gdLst>
                <a:ahLst/>
                <a:cxnLst>
                  <a:cxn ang="0">
                    <a:pos x="T0" y="T1"/>
                  </a:cxn>
                  <a:cxn ang="0">
                    <a:pos x="T2" y="T3"/>
                  </a:cxn>
                  <a:cxn ang="0">
                    <a:pos x="T4" y="T5"/>
                  </a:cxn>
                  <a:cxn ang="0">
                    <a:pos x="T6" y="T7"/>
                  </a:cxn>
                  <a:cxn ang="0">
                    <a:pos x="T8" y="T9"/>
                  </a:cxn>
                </a:cxnLst>
                <a:rect l="0" t="0" r="r" b="b"/>
                <a:pathLst>
                  <a:path w="163" h="24">
                    <a:moveTo>
                      <a:pt x="0" y="23"/>
                    </a:moveTo>
                    <a:lnTo>
                      <a:pt x="162" y="23"/>
                    </a:lnTo>
                    <a:lnTo>
                      <a:pt x="162" y="0"/>
                    </a:lnTo>
                    <a:lnTo>
                      <a:pt x="0" y="0"/>
                    </a:lnTo>
                    <a:lnTo>
                      <a:pt x="0" y="2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18" name="Freeform 18"/>
              <p:cNvSpPr>
                <a:spLocks/>
              </p:cNvSpPr>
              <p:nvPr/>
            </p:nvSpPr>
            <p:spPr bwMode="auto">
              <a:xfrm>
                <a:off x="2620" y="735"/>
                <a:ext cx="519" cy="415"/>
              </a:xfrm>
              <a:custGeom>
                <a:avLst/>
                <a:gdLst>
                  <a:gd name="T0" fmla="*/ 0 w 519"/>
                  <a:gd name="T1" fmla="*/ 19 h 415"/>
                  <a:gd name="T2" fmla="*/ 0 w 519"/>
                  <a:gd name="T3" fmla="*/ 389 h 415"/>
                  <a:gd name="T4" fmla="*/ 2 w 519"/>
                  <a:gd name="T5" fmla="*/ 391 h 415"/>
                  <a:gd name="T6" fmla="*/ 2 w 519"/>
                  <a:gd name="T7" fmla="*/ 398 h 415"/>
                  <a:gd name="T8" fmla="*/ 7 w 519"/>
                  <a:gd name="T9" fmla="*/ 404 h 415"/>
                  <a:gd name="T10" fmla="*/ 10 w 519"/>
                  <a:gd name="T11" fmla="*/ 410 h 415"/>
                  <a:gd name="T12" fmla="*/ 15 w 519"/>
                  <a:gd name="T13" fmla="*/ 412 h 415"/>
                  <a:gd name="T14" fmla="*/ 21 w 519"/>
                  <a:gd name="T15" fmla="*/ 414 h 415"/>
                  <a:gd name="T16" fmla="*/ 503 w 519"/>
                  <a:gd name="T17" fmla="*/ 414 h 415"/>
                  <a:gd name="T18" fmla="*/ 517 w 519"/>
                  <a:gd name="T19" fmla="*/ 405 h 415"/>
                  <a:gd name="T20" fmla="*/ 518 w 519"/>
                  <a:gd name="T21" fmla="*/ 393 h 415"/>
                  <a:gd name="T22" fmla="*/ 518 w 519"/>
                  <a:gd name="T23" fmla="*/ 18 h 415"/>
                  <a:gd name="T24" fmla="*/ 513 w 519"/>
                  <a:gd name="T25" fmla="*/ 9 h 415"/>
                  <a:gd name="T26" fmla="*/ 503 w 519"/>
                  <a:gd name="T27" fmla="*/ 1 h 415"/>
                  <a:gd name="T28" fmla="*/ 21 w 519"/>
                  <a:gd name="T29" fmla="*/ 0 h 415"/>
                  <a:gd name="T30" fmla="*/ 8 w 519"/>
                  <a:gd name="T31" fmla="*/ 3 h 415"/>
                  <a:gd name="T32" fmla="*/ 0 w 519"/>
                  <a:gd name="T33" fmla="*/ 17 h 415"/>
                  <a:gd name="T34" fmla="*/ 0 w 519"/>
                  <a:gd name="T35" fmla="*/ 1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9" h="415">
                    <a:moveTo>
                      <a:pt x="0" y="19"/>
                    </a:moveTo>
                    <a:lnTo>
                      <a:pt x="0" y="389"/>
                    </a:lnTo>
                    <a:lnTo>
                      <a:pt x="2" y="391"/>
                    </a:lnTo>
                    <a:lnTo>
                      <a:pt x="2" y="398"/>
                    </a:lnTo>
                    <a:lnTo>
                      <a:pt x="7" y="404"/>
                    </a:lnTo>
                    <a:lnTo>
                      <a:pt x="10" y="410"/>
                    </a:lnTo>
                    <a:lnTo>
                      <a:pt x="15" y="412"/>
                    </a:lnTo>
                    <a:lnTo>
                      <a:pt x="21" y="414"/>
                    </a:lnTo>
                    <a:lnTo>
                      <a:pt x="503" y="414"/>
                    </a:lnTo>
                    <a:lnTo>
                      <a:pt x="517" y="405"/>
                    </a:lnTo>
                    <a:lnTo>
                      <a:pt x="518" y="393"/>
                    </a:lnTo>
                    <a:lnTo>
                      <a:pt x="518" y="18"/>
                    </a:lnTo>
                    <a:lnTo>
                      <a:pt x="513" y="9"/>
                    </a:lnTo>
                    <a:lnTo>
                      <a:pt x="503" y="1"/>
                    </a:lnTo>
                    <a:lnTo>
                      <a:pt x="21" y="0"/>
                    </a:lnTo>
                    <a:lnTo>
                      <a:pt x="8" y="3"/>
                    </a:lnTo>
                    <a:lnTo>
                      <a:pt x="0" y="17"/>
                    </a:lnTo>
                    <a:lnTo>
                      <a:pt x="0" y="1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19" name="Freeform 19"/>
              <p:cNvSpPr>
                <a:spLocks/>
              </p:cNvSpPr>
              <p:nvPr/>
            </p:nvSpPr>
            <p:spPr bwMode="auto">
              <a:xfrm>
                <a:off x="2463" y="1210"/>
                <a:ext cx="830" cy="100"/>
              </a:xfrm>
              <a:custGeom>
                <a:avLst/>
                <a:gdLst>
                  <a:gd name="T0" fmla="*/ 95 w 830"/>
                  <a:gd name="T1" fmla="*/ 1 h 100"/>
                  <a:gd name="T2" fmla="*/ 736 w 830"/>
                  <a:gd name="T3" fmla="*/ 0 h 100"/>
                  <a:gd name="T4" fmla="*/ 829 w 830"/>
                  <a:gd name="T5" fmla="*/ 99 h 100"/>
                  <a:gd name="T6" fmla="*/ 0 w 830"/>
                  <a:gd name="T7" fmla="*/ 99 h 100"/>
                  <a:gd name="T8" fmla="*/ 95 w 830"/>
                  <a:gd name="T9" fmla="*/ 0 h 100"/>
                  <a:gd name="T10" fmla="*/ 95 w 830"/>
                  <a:gd name="T11" fmla="*/ 1 h 100"/>
                </a:gdLst>
                <a:ahLst/>
                <a:cxnLst>
                  <a:cxn ang="0">
                    <a:pos x="T0" y="T1"/>
                  </a:cxn>
                  <a:cxn ang="0">
                    <a:pos x="T2" y="T3"/>
                  </a:cxn>
                  <a:cxn ang="0">
                    <a:pos x="T4" y="T5"/>
                  </a:cxn>
                  <a:cxn ang="0">
                    <a:pos x="T6" y="T7"/>
                  </a:cxn>
                  <a:cxn ang="0">
                    <a:pos x="T8" y="T9"/>
                  </a:cxn>
                  <a:cxn ang="0">
                    <a:pos x="T10" y="T11"/>
                  </a:cxn>
                </a:cxnLst>
                <a:rect l="0" t="0" r="r" b="b"/>
                <a:pathLst>
                  <a:path w="830" h="100">
                    <a:moveTo>
                      <a:pt x="95" y="1"/>
                    </a:moveTo>
                    <a:lnTo>
                      <a:pt x="736" y="0"/>
                    </a:lnTo>
                    <a:lnTo>
                      <a:pt x="829" y="99"/>
                    </a:lnTo>
                    <a:lnTo>
                      <a:pt x="0" y="99"/>
                    </a:lnTo>
                    <a:lnTo>
                      <a:pt x="95" y="0"/>
                    </a:lnTo>
                    <a:lnTo>
                      <a:pt x="95"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20" name="Freeform 20"/>
              <p:cNvSpPr>
                <a:spLocks/>
              </p:cNvSpPr>
              <p:nvPr/>
            </p:nvSpPr>
            <p:spPr bwMode="auto">
              <a:xfrm>
                <a:off x="2456" y="1312"/>
                <a:ext cx="843" cy="26"/>
              </a:xfrm>
              <a:custGeom>
                <a:avLst/>
                <a:gdLst>
                  <a:gd name="T0" fmla="*/ 7 w 843"/>
                  <a:gd name="T1" fmla="*/ 25 h 26"/>
                  <a:gd name="T2" fmla="*/ 835 w 843"/>
                  <a:gd name="T3" fmla="*/ 25 h 26"/>
                  <a:gd name="T4" fmla="*/ 837 w 843"/>
                  <a:gd name="T5" fmla="*/ 25 h 26"/>
                  <a:gd name="T6" fmla="*/ 840 w 843"/>
                  <a:gd name="T7" fmla="*/ 23 h 26"/>
                  <a:gd name="T8" fmla="*/ 841 w 843"/>
                  <a:gd name="T9" fmla="*/ 22 h 26"/>
                  <a:gd name="T10" fmla="*/ 842 w 843"/>
                  <a:gd name="T11" fmla="*/ 19 h 26"/>
                  <a:gd name="T12" fmla="*/ 842 w 843"/>
                  <a:gd name="T13" fmla="*/ 6 h 26"/>
                  <a:gd name="T14" fmla="*/ 841 w 843"/>
                  <a:gd name="T15" fmla="*/ 3 h 26"/>
                  <a:gd name="T16" fmla="*/ 840 w 843"/>
                  <a:gd name="T17" fmla="*/ 1 h 26"/>
                  <a:gd name="T18" fmla="*/ 837 w 843"/>
                  <a:gd name="T19" fmla="*/ 0 h 26"/>
                  <a:gd name="T20" fmla="*/ 835 w 843"/>
                  <a:gd name="T21" fmla="*/ 0 h 26"/>
                  <a:gd name="T22" fmla="*/ 7 w 843"/>
                  <a:gd name="T23" fmla="*/ 0 h 26"/>
                  <a:gd name="T24" fmla="*/ 5 w 843"/>
                  <a:gd name="T25" fmla="*/ 0 h 26"/>
                  <a:gd name="T26" fmla="*/ 2 w 843"/>
                  <a:gd name="T27" fmla="*/ 1 h 26"/>
                  <a:gd name="T28" fmla="*/ 1 w 843"/>
                  <a:gd name="T29" fmla="*/ 3 h 26"/>
                  <a:gd name="T30" fmla="*/ 0 w 843"/>
                  <a:gd name="T31" fmla="*/ 6 h 26"/>
                  <a:gd name="T32" fmla="*/ 0 w 843"/>
                  <a:gd name="T33" fmla="*/ 19 h 26"/>
                  <a:gd name="T34" fmla="*/ 1 w 843"/>
                  <a:gd name="T35" fmla="*/ 22 h 26"/>
                  <a:gd name="T36" fmla="*/ 2 w 843"/>
                  <a:gd name="T37" fmla="*/ 23 h 26"/>
                  <a:gd name="T38" fmla="*/ 5 w 843"/>
                  <a:gd name="T39" fmla="*/ 25 h 26"/>
                  <a:gd name="T40" fmla="*/ 7 w 843"/>
                  <a:gd name="T4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6">
                    <a:moveTo>
                      <a:pt x="7" y="25"/>
                    </a:moveTo>
                    <a:lnTo>
                      <a:pt x="835" y="25"/>
                    </a:lnTo>
                    <a:lnTo>
                      <a:pt x="837" y="25"/>
                    </a:lnTo>
                    <a:lnTo>
                      <a:pt x="840" y="23"/>
                    </a:lnTo>
                    <a:lnTo>
                      <a:pt x="841" y="22"/>
                    </a:lnTo>
                    <a:lnTo>
                      <a:pt x="842" y="19"/>
                    </a:lnTo>
                    <a:lnTo>
                      <a:pt x="842" y="6"/>
                    </a:lnTo>
                    <a:lnTo>
                      <a:pt x="841" y="3"/>
                    </a:lnTo>
                    <a:lnTo>
                      <a:pt x="840" y="1"/>
                    </a:lnTo>
                    <a:lnTo>
                      <a:pt x="837" y="0"/>
                    </a:lnTo>
                    <a:lnTo>
                      <a:pt x="835" y="0"/>
                    </a:lnTo>
                    <a:lnTo>
                      <a:pt x="7" y="0"/>
                    </a:lnTo>
                    <a:lnTo>
                      <a:pt x="5" y="0"/>
                    </a:lnTo>
                    <a:lnTo>
                      <a:pt x="2" y="1"/>
                    </a:lnTo>
                    <a:lnTo>
                      <a:pt x="1" y="3"/>
                    </a:lnTo>
                    <a:lnTo>
                      <a:pt x="0" y="6"/>
                    </a:lnTo>
                    <a:lnTo>
                      <a:pt x="0" y="19"/>
                    </a:lnTo>
                    <a:lnTo>
                      <a:pt x="1" y="22"/>
                    </a:lnTo>
                    <a:lnTo>
                      <a:pt x="2" y="23"/>
                    </a:lnTo>
                    <a:lnTo>
                      <a:pt x="5" y="25"/>
                    </a:lnTo>
                    <a:lnTo>
                      <a:pt x="7" y="2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65621" name="Group 21"/>
            <p:cNvGrpSpPr>
              <a:grpSpLocks/>
            </p:cNvGrpSpPr>
            <p:nvPr/>
          </p:nvGrpSpPr>
          <p:grpSpPr bwMode="auto">
            <a:xfrm>
              <a:off x="2463" y="741"/>
              <a:ext cx="843" cy="602"/>
              <a:chOff x="2463" y="741"/>
              <a:chExt cx="843" cy="602"/>
            </a:xfrm>
          </p:grpSpPr>
          <p:sp>
            <p:nvSpPr>
              <p:cNvPr id="665622" name="Freeform 22"/>
              <p:cNvSpPr>
                <a:spLocks/>
              </p:cNvSpPr>
              <p:nvPr/>
            </p:nvSpPr>
            <p:spPr bwMode="auto">
              <a:xfrm>
                <a:off x="2643" y="1158"/>
                <a:ext cx="485" cy="41"/>
              </a:xfrm>
              <a:custGeom>
                <a:avLst/>
                <a:gdLst>
                  <a:gd name="T0" fmla="*/ 47 w 485"/>
                  <a:gd name="T1" fmla="*/ 0 h 41"/>
                  <a:gd name="T2" fmla="*/ 0 w 485"/>
                  <a:gd name="T3" fmla="*/ 40 h 41"/>
                  <a:gd name="T4" fmla="*/ 484 w 485"/>
                  <a:gd name="T5" fmla="*/ 40 h 41"/>
                  <a:gd name="T6" fmla="*/ 435 w 485"/>
                  <a:gd name="T7" fmla="*/ 1 h 41"/>
                  <a:gd name="T8" fmla="*/ 47 w 485"/>
                  <a:gd name="T9" fmla="*/ 0 h 41"/>
                </a:gdLst>
                <a:ahLst/>
                <a:cxnLst>
                  <a:cxn ang="0">
                    <a:pos x="T0" y="T1"/>
                  </a:cxn>
                  <a:cxn ang="0">
                    <a:pos x="T2" y="T3"/>
                  </a:cxn>
                  <a:cxn ang="0">
                    <a:pos x="T4" y="T5"/>
                  </a:cxn>
                  <a:cxn ang="0">
                    <a:pos x="T6" y="T7"/>
                  </a:cxn>
                  <a:cxn ang="0">
                    <a:pos x="T8" y="T9"/>
                  </a:cxn>
                </a:cxnLst>
                <a:rect l="0" t="0" r="r" b="b"/>
                <a:pathLst>
                  <a:path w="485" h="41">
                    <a:moveTo>
                      <a:pt x="47" y="0"/>
                    </a:moveTo>
                    <a:lnTo>
                      <a:pt x="0" y="40"/>
                    </a:lnTo>
                    <a:lnTo>
                      <a:pt x="484" y="40"/>
                    </a:lnTo>
                    <a:lnTo>
                      <a:pt x="435" y="1"/>
                    </a:lnTo>
                    <a:lnTo>
                      <a:pt x="47"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23" name="Freeform 23"/>
              <p:cNvSpPr>
                <a:spLocks/>
              </p:cNvSpPr>
              <p:nvPr/>
            </p:nvSpPr>
            <p:spPr bwMode="auto">
              <a:xfrm>
                <a:off x="2643" y="1200"/>
                <a:ext cx="485" cy="14"/>
              </a:xfrm>
              <a:custGeom>
                <a:avLst/>
                <a:gdLst>
                  <a:gd name="T0" fmla="*/ 0 w 485"/>
                  <a:gd name="T1" fmla="*/ 13 h 14"/>
                  <a:gd name="T2" fmla="*/ 484 w 485"/>
                  <a:gd name="T3" fmla="*/ 13 h 14"/>
                  <a:gd name="T4" fmla="*/ 484 w 485"/>
                  <a:gd name="T5" fmla="*/ 0 h 14"/>
                  <a:gd name="T6" fmla="*/ 0 w 485"/>
                  <a:gd name="T7" fmla="*/ 0 h 14"/>
                  <a:gd name="T8" fmla="*/ 0 w 485"/>
                  <a:gd name="T9" fmla="*/ 13 h 14"/>
                </a:gdLst>
                <a:ahLst/>
                <a:cxnLst>
                  <a:cxn ang="0">
                    <a:pos x="T0" y="T1"/>
                  </a:cxn>
                  <a:cxn ang="0">
                    <a:pos x="T2" y="T3"/>
                  </a:cxn>
                  <a:cxn ang="0">
                    <a:pos x="T4" y="T5"/>
                  </a:cxn>
                  <a:cxn ang="0">
                    <a:pos x="T6" y="T7"/>
                  </a:cxn>
                  <a:cxn ang="0">
                    <a:pos x="T8" y="T9"/>
                  </a:cxn>
                </a:cxnLst>
                <a:rect l="0" t="0" r="r" b="b"/>
                <a:pathLst>
                  <a:path w="485" h="14">
                    <a:moveTo>
                      <a:pt x="0" y="13"/>
                    </a:moveTo>
                    <a:lnTo>
                      <a:pt x="484" y="13"/>
                    </a:lnTo>
                    <a:lnTo>
                      <a:pt x="484" y="0"/>
                    </a:lnTo>
                    <a:lnTo>
                      <a:pt x="0" y="0"/>
                    </a:lnTo>
                    <a:lnTo>
                      <a:pt x="0" y="13"/>
                    </a:lnTo>
                  </a:path>
                </a:pathLst>
              </a:custGeom>
              <a:solidFill>
                <a:srgbClr val="7F7F7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24" name="Freeform 24"/>
              <p:cNvSpPr>
                <a:spLocks/>
              </p:cNvSpPr>
              <p:nvPr/>
            </p:nvSpPr>
            <p:spPr bwMode="auto">
              <a:xfrm>
                <a:off x="2807" y="1156"/>
                <a:ext cx="163" cy="24"/>
              </a:xfrm>
              <a:custGeom>
                <a:avLst/>
                <a:gdLst>
                  <a:gd name="T0" fmla="*/ 0 w 163"/>
                  <a:gd name="T1" fmla="*/ 23 h 24"/>
                  <a:gd name="T2" fmla="*/ 162 w 163"/>
                  <a:gd name="T3" fmla="*/ 23 h 24"/>
                  <a:gd name="T4" fmla="*/ 162 w 163"/>
                  <a:gd name="T5" fmla="*/ 0 h 24"/>
                  <a:gd name="T6" fmla="*/ 0 w 163"/>
                  <a:gd name="T7" fmla="*/ 0 h 24"/>
                  <a:gd name="T8" fmla="*/ 0 w 163"/>
                  <a:gd name="T9" fmla="*/ 23 h 24"/>
                </a:gdLst>
                <a:ahLst/>
                <a:cxnLst>
                  <a:cxn ang="0">
                    <a:pos x="T0" y="T1"/>
                  </a:cxn>
                  <a:cxn ang="0">
                    <a:pos x="T2" y="T3"/>
                  </a:cxn>
                  <a:cxn ang="0">
                    <a:pos x="T4" y="T5"/>
                  </a:cxn>
                  <a:cxn ang="0">
                    <a:pos x="T6" y="T7"/>
                  </a:cxn>
                  <a:cxn ang="0">
                    <a:pos x="T8" y="T9"/>
                  </a:cxn>
                </a:cxnLst>
                <a:rect l="0" t="0" r="r" b="b"/>
                <a:pathLst>
                  <a:path w="163" h="24">
                    <a:moveTo>
                      <a:pt x="0" y="23"/>
                    </a:moveTo>
                    <a:lnTo>
                      <a:pt x="162" y="23"/>
                    </a:lnTo>
                    <a:lnTo>
                      <a:pt x="162" y="0"/>
                    </a:lnTo>
                    <a:lnTo>
                      <a:pt x="0" y="0"/>
                    </a:lnTo>
                    <a:lnTo>
                      <a:pt x="0" y="23"/>
                    </a:lnTo>
                  </a:path>
                </a:pathLst>
              </a:custGeom>
              <a:solidFill>
                <a:srgbClr val="9191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25" name="Freeform 25"/>
              <p:cNvSpPr>
                <a:spLocks/>
              </p:cNvSpPr>
              <p:nvPr/>
            </p:nvSpPr>
            <p:spPr bwMode="auto">
              <a:xfrm>
                <a:off x="2627" y="741"/>
                <a:ext cx="519" cy="415"/>
              </a:xfrm>
              <a:custGeom>
                <a:avLst/>
                <a:gdLst>
                  <a:gd name="T0" fmla="*/ 0 w 519"/>
                  <a:gd name="T1" fmla="*/ 19 h 415"/>
                  <a:gd name="T2" fmla="*/ 0 w 519"/>
                  <a:gd name="T3" fmla="*/ 389 h 415"/>
                  <a:gd name="T4" fmla="*/ 2 w 519"/>
                  <a:gd name="T5" fmla="*/ 391 h 415"/>
                  <a:gd name="T6" fmla="*/ 2 w 519"/>
                  <a:gd name="T7" fmla="*/ 398 h 415"/>
                  <a:gd name="T8" fmla="*/ 7 w 519"/>
                  <a:gd name="T9" fmla="*/ 404 h 415"/>
                  <a:gd name="T10" fmla="*/ 10 w 519"/>
                  <a:gd name="T11" fmla="*/ 410 h 415"/>
                  <a:gd name="T12" fmla="*/ 15 w 519"/>
                  <a:gd name="T13" fmla="*/ 412 h 415"/>
                  <a:gd name="T14" fmla="*/ 21 w 519"/>
                  <a:gd name="T15" fmla="*/ 414 h 415"/>
                  <a:gd name="T16" fmla="*/ 503 w 519"/>
                  <a:gd name="T17" fmla="*/ 414 h 415"/>
                  <a:gd name="T18" fmla="*/ 517 w 519"/>
                  <a:gd name="T19" fmla="*/ 405 h 415"/>
                  <a:gd name="T20" fmla="*/ 518 w 519"/>
                  <a:gd name="T21" fmla="*/ 393 h 415"/>
                  <a:gd name="T22" fmla="*/ 518 w 519"/>
                  <a:gd name="T23" fmla="*/ 18 h 415"/>
                  <a:gd name="T24" fmla="*/ 513 w 519"/>
                  <a:gd name="T25" fmla="*/ 9 h 415"/>
                  <a:gd name="T26" fmla="*/ 503 w 519"/>
                  <a:gd name="T27" fmla="*/ 1 h 415"/>
                  <a:gd name="T28" fmla="*/ 21 w 519"/>
                  <a:gd name="T29" fmla="*/ 0 h 415"/>
                  <a:gd name="T30" fmla="*/ 8 w 519"/>
                  <a:gd name="T31" fmla="*/ 3 h 415"/>
                  <a:gd name="T32" fmla="*/ 0 w 519"/>
                  <a:gd name="T33" fmla="*/ 17 h 415"/>
                  <a:gd name="T34" fmla="*/ 0 w 519"/>
                  <a:gd name="T35" fmla="*/ 1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9" h="415">
                    <a:moveTo>
                      <a:pt x="0" y="19"/>
                    </a:moveTo>
                    <a:lnTo>
                      <a:pt x="0" y="389"/>
                    </a:lnTo>
                    <a:lnTo>
                      <a:pt x="2" y="391"/>
                    </a:lnTo>
                    <a:lnTo>
                      <a:pt x="2" y="398"/>
                    </a:lnTo>
                    <a:lnTo>
                      <a:pt x="7" y="404"/>
                    </a:lnTo>
                    <a:lnTo>
                      <a:pt x="10" y="410"/>
                    </a:lnTo>
                    <a:lnTo>
                      <a:pt x="15" y="412"/>
                    </a:lnTo>
                    <a:lnTo>
                      <a:pt x="21" y="414"/>
                    </a:lnTo>
                    <a:lnTo>
                      <a:pt x="503" y="414"/>
                    </a:lnTo>
                    <a:lnTo>
                      <a:pt x="517" y="405"/>
                    </a:lnTo>
                    <a:lnTo>
                      <a:pt x="518" y="393"/>
                    </a:lnTo>
                    <a:lnTo>
                      <a:pt x="518" y="18"/>
                    </a:lnTo>
                    <a:lnTo>
                      <a:pt x="513" y="9"/>
                    </a:lnTo>
                    <a:lnTo>
                      <a:pt x="503" y="1"/>
                    </a:lnTo>
                    <a:lnTo>
                      <a:pt x="21" y="0"/>
                    </a:lnTo>
                    <a:lnTo>
                      <a:pt x="8" y="3"/>
                    </a:lnTo>
                    <a:lnTo>
                      <a:pt x="0" y="17"/>
                    </a:lnTo>
                    <a:lnTo>
                      <a:pt x="0" y="19"/>
                    </a:lnTo>
                  </a:path>
                </a:pathLst>
              </a:custGeom>
              <a:solidFill>
                <a:srgbClr val="CECECE"/>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26" name="Freeform 26"/>
              <p:cNvSpPr>
                <a:spLocks/>
              </p:cNvSpPr>
              <p:nvPr/>
            </p:nvSpPr>
            <p:spPr bwMode="auto">
              <a:xfrm>
                <a:off x="2470" y="1216"/>
                <a:ext cx="830" cy="99"/>
              </a:xfrm>
              <a:custGeom>
                <a:avLst/>
                <a:gdLst>
                  <a:gd name="T0" fmla="*/ 95 w 830"/>
                  <a:gd name="T1" fmla="*/ 1 h 99"/>
                  <a:gd name="T2" fmla="*/ 736 w 830"/>
                  <a:gd name="T3" fmla="*/ 0 h 99"/>
                  <a:gd name="T4" fmla="*/ 829 w 830"/>
                  <a:gd name="T5" fmla="*/ 98 h 99"/>
                  <a:gd name="T6" fmla="*/ 0 w 830"/>
                  <a:gd name="T7" fmla="*/ 98 h 99"/>
                  <a:gd name="T8" fmla="*/ 95 w 830"/>
                  <a:gd name="T9" fmla="*/ 0 h 99"/>
                  <a:gd name="T10" fmla="*/ 95 w 830"/>
                  <a:gd name="T11" fmla="*/ 1 h 99"/>
                </a:gdLst>
                <a:ahLst/>
                <a:cxnLst>
                  <a:cxn ang="0">
                    <a:pos x="T0" y="T1"/>
                  </a:cxn>
                  <a:cxn ang="0">
                    <a:pos x="T2" y="T3"/>
                  </a:cxn>
                  <a:cxn ang="0">
                    <a:pos x="T4" y="T5"/>
                  </a:cxn>
                  <a:cxn ang="0">
                    <a:pos x="T6" y="T7"/>
                  </a:cxn>
                  <a:cxn ang="0">
                    <a:pos x="T8" y="T9"/>
                  </a:cxn>
                  <a:cxn ang="0">
                    <a:pos x="T10" y="T11"/>
                  </a:cxn>
                </a:cxnLst>
                <a:rect l="0" t="0" r="r" b="b"/>
                <a:pathLst>
                  <a:path w="830" h="99">
                    <a:moveTo>
                      <a:pt x="95" y="1"/>
                    </a:moveTo>
                    <a:lnTo>
                      <a:pt x="736" y="0"/>
                    </a:lnTo>
                    <a:lnTo>
                      <a:pt x="829" y="98"/>
                    </a:lnTo>
                    <a:lnTo>
                      <a:pt x="0" y="98"/>
                    </a:lnTo>
                    <a:lnTo>
                      <a:pt x="95" y="0"/>
                    </a:lnTo>
                    <a:lnTo>
                      <a:pt x="95" y="1"/>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27" name="Freeform 27"/>
              <p:cNvSpPr>
                <a:spLocks/>
              </p:cNvSpPr>
              <p:nvPr/>
            </p:nvSpPr>
            <p:spPr bwMode="auto">
              <a:xfrm>
                <a:off x="2463" y="1317"/>
                <a:ext cx="843" cy="26"/>
              </a:xfrm>
              <a:custGeom>
                <a:avLst/>
                <a:gdLst>
                  <a:gd name="T0" fmla="*/ 7 w 843"/>
                  <a:gd name="T1" fmla="*/ 25 h 26"/>
                  <a:gd name="T2" fmla="*/ 835 w 843"/>
                  <a:gd name="T3" fmla="*/ 25 h 26"/>
                  <a:gd name="T4" fmla="*/ 837 w 843"/>
                  <a:gd name="T5" fmla="*/ 25 h 26"/>
                  <a:gd name="T6" fmla="*/ 840 w 843"/>
                  <a:gd name="T7" fmla="*/ 23 h 26"/>
                  <a:gd name="T8" fmla="*/ 841 w 843"/>
                  <a:gd name="T9" fmla="*/ 22 h 26"/>
                  <a:gd name="T10" fmla="*/ 842 w 843"/>
                  <a:gd name="T11" fmla="*/ 19 h 26"/>
                  <a:gd name="T12" fmla="*/ 842 w 843"/>
                  <a:gd name="T13" fmla="*/ 6 h 26"/>
                  <a:gd name="T14" fmla="*/ 841 w 843"/>
                  <a:gd name="T15" fmla="*/ 3 h 26"/>
                  <a:gd name="T16" fmla="*/ 840 w 843"/>
                  <a:gd name="T17" fmla="*/ 1 h 26"/>
                  <a:gd name="T18" fmla="*/ 837 w 843"/>
                  <a:gd name="T19" fmla="*/ 0 h 26"/>
                  <a:gd name="T20" fmla="*/ 835 w 843"/>
                  <a:gd name="T21" fmla="*/ 0 h 26"/>
                  <a:gd name="T22" fmla="*/ 7 w 843"/>
                  <a:gd name="T23" fmla="*/ 0 h 26"/>
                  <a:gd name="T24" fmla="*/ 5 w 843"/>
                  <a:gd name="T25" fmla="*/ 0 h 26"/>
                  <a:gd name="T26" fmla="*/ 2 w 843"/>
                  <a:gd name="T27" fmla="*/ 1 h 26"/>
                  <a:gd name="T28" fmla="*/ 1 w 843"/>
                  <a:gd name="T29" fmla="*/ 3 h 26"/>
                  <a:gd name="T30" fmla="*/ 0 w 843"/>
                  <a:gd name="T31" fmla="*/ 6 h 26"/>
                  <a:gd name="T32" fmla="*/ 0 w 843"/>
                  <a:gd name="T33" fmla="*/ 19 h 26"/>
                  <a:gd name="T34" fmla="*/ 1 w 843"/>
                  <a:gd name="T35" fmla="*/ 22 h 26"/>
                  <a:gd name="T36" fmla="*/ 2 w 843"/>
                  <a:gd name="T37" fmla="*/ 23 h 26"/>
                  <a:gd name="T38" fmla="*/ 5 w 843"/>
                  <a:gd name="T39" fmla="*/ 25 h 26"/>
                  <a:gd name="T40" fmla="*/ 7 w 843"/>
                  <a:gd name="T4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6">
                    <a:moveTo>
                      <a:pt x="7" y="25"/>
                    </a:moveTo>
                    <a:lnTo>
                      <a:pt x="835" y="25"/>
                    </a:lnTo>
                    <a:lnTo>
                      <a:pt x="837" y="25"/>
                    </a:lnTo>
                    <a:lnTo>
                      <a:pt x="840" y="23"/>
                    </a:lnTo>
                    <a:lnTo>
                      <a:pt x="841" y="22"/>
                    </a:lnTo>
                    <a:lnTo>
                      <a:pt x="842" y="19"/>
                    </a:lnTo>
                    <a:lnTo>
                      <a:pt x="842" y="6"/>
                    </a:lnTo>
                    <a:lnTo>
                      <a:pt x="841" y="3"/>
                    </a:lnTo>
                    <a:lnTo>
                      <a:pt x="840" y="1"/>
                    </a:lnTo>
                    <a:lnTo>
                      <a:pt x="837" y="0"/>
                    </a:lnTo>
                    <a:lnTo>
                      <a:pt x="835" y="0"/>
                    </a:lnTo>
                    <a:lnTo>
                      <a:pt x="7" y="0"/>
                    </a:lnTo>
                    <a:lnTo>
                      <a:pt x="5" y="0"/>
                    </a:lnTo>
                    <a:lnTo>
                      <a:pt x="2" y="1"/>
                    </a:lnTo>
                    <a:lnTo>
                      <a:pt x="1" y="3"/>
                    </a:lnTo>
                    <a:lnTo>
                      <a:pt x="0" y="6"/>
                    </a:lnTo>
                    <a:lnTo>
                      <a:pt x="0" y="19"/>
                    </a:lnTo>
                    <a:lnTo>
                      <a:pt x="1" y="22"/>
                    </a:lnTo>
                    <a:lnTo>
                      <a:pt x="2" y="23"/>
                    </a:lnTo>
                    <a:lnTo>
                      <a:pt x="5" y="25"/>
                    </a:lnTo>
                    <a:lnTo>
                      <a:pt x="7" y="25"/>
                    </a:lnTo>
                  </a:path>
                </a:pathLst>
              </a:custGeom>
              <a:solidFill>
                <a:srgbClr val="7F7F7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65628" name="Freeform 28"/>
            <p:cNvSpPr>
              <a:spLocks/>
            </p:cNvSpPr>
            <p:nvPr/>
          </p:nvSpPr>
          <p:spPr bwMode="auto">
            <a:xfrm>
              <a:off x="2675" y="804"/>
              <a:ext cx="423" cy="296"/>
            </a:xfrm>
            <a:custGeom>
              <a:avLst/>
              <a:gdLst>
                <a:gd name="T0" fmla="*/ 0 w 423"/>
                <a:gd name="T1" fmla="*/ 13 h 296"/>
                <a:gd name="T2" fmla="*/ 0 w 423"/>
                <a:gd name="T3" fmla="*/ 277 h 296"/>
                <a:gd name="T4" fmla="*/ 1 w 423"/>
                <a:gd name="T5" fmla="*/ 278 h 296"/>
                <a:gd name="T6" fmla="*/ 1 w 423"/>
                <a:gd name="T7" fmla="*/ 284 h 296"/>
                <a:gd name="T8" fmla="*/ 6 w 423"/>
                <a:gd name="T9" fmla="*/ 288 h 296"/>
                <a:gd name="T10" fmla="*/ 8 w 423"/>
                <a:gd name="T11" fmla="*/ 292 h 296"/>
                <a:gd name="T12" fmla="*/ 13 w 423"/>
                <a:gd name="T13" fmla="*/ 294 h 296"/>
                <a:gd name="T14" fmla="*/ 17 w 423"/>
                <a:gd name="T15" fmla="*/ 295 h 296"/>
                <a:gd name="T16" fmla="*/ 410 w 423"/>
                <a:gd name="T17" fmla="*/ 295 h 296"/>
                <a:gd name="T18" fmla="*/ 421 w 423"/>
                <a:gd name="T19" fmla="*/ 289 h 296"/>
                <a:gd name="T20" fmla="*/ 422 w 423"/>
                <a:gd name="T21" fmla="*/ 280 h 296"/>
                <a:gd name="T22" fmla="*/ 421 w 423"/>
                <a:gd name="T23" fmla="*/ 10 h 296"/>
                <a:gd name="T24" fmla="*/ 419 w 423"/>
                <a:gd name="T25" fmla="*/ 3 h 296"/>
                <a:gd name="T26" fmla="*/ 410 w 423"/>
                <a:gd name="T27" fmla="*/ 0 h 296"/>
                <a:gd name="T28" fmla="*/ 15 w 423"/>
                <a:gd name="T29" fmla="*/ 0 h 296"/>
                <a:gd name="T30" fmla="*/ 4 w 423"/>
                <a:gd name="T31" fmla="*/ 3 h 296"/>
                <a:gd name="T32" fmla="*/ 1 w 423"/>
                <a:gd name="T33" fmla="*/ 11 h 296"/>
                <a:gd name="T34" fmla="*/ 0 w 423"/>
                <a:gd name="T35" fmla="*/ 1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3" h="296">
                  <a:moveTo>
                    <a:pt x="0" y="13"/>
                  </a:moveTo>
                  <a:lnTo>
                    <a:pt x="0" y="277"/>
                  </a:lnTo>
                  <a:lnTo>
                    <a:pt x="1" y="278"/>
                  </a:lnTo>
                  <a:lnTo>
                    <a:pt x="1" y="284"/>
                  </a:lnTo>
                  <a:lnTo>
                    <a:pt x="6" y="288"/>
                  </a:lnTo>
                  <a:lnTo>
                    <a:pt x="8" y="292"/>
                  </a:lnTo>
                  <a:lnTo>
                    <a:pt x="13" y="294"/>
                  </a:lnTo>
                  <a:lnTo>
                    <a:pt x="17" y="295"/>
                  </a:lnTo>
                  <a:lnTo>
                    <a:pt x="410" y="295"/>
                  </a:lnTo>
                  <a:lnTo>
                    <a:pt x="421" y="289"/>
                  </a:lnTo>
                  <a:lnTo>
                    <a:pt x="422" y="280"/>
                  </a:lnTo>
                  <a:lnTo>
                    <a:pt x="421" y="10"/>
                  </a:lnTo>
                  <a:lnTo>
                    <a:pt x="419" y="3"/>
                  </a:lnTo>
                  <a:lnTo>
                    <a:pt x="410" y="0"/>
                  </a:lnTo>
                  <a:lnTo>
                    <a:pt x="15" y="0"/>
                  </a:lnTo>
                  <a:lnTo>
                    <a:pt x="4" y="3"/>
                  </a:lnTo>
                  <a:lnTo>
                    <a:pt x="1" y="11"/>
                  </a:lnTo>
                  <a:lnTo>
                    <a:pt x="0" y="13"/>
                  </a:lnTo>
                </a:path>
              </a:pathLst>
            </a:custGeom>
            <a:solidFill>
              <a:schemeClr val="accent2"/>
            </a:solidFill>
            <a:ln w="12700" cap="rnd" cmpd="sng">
              <a:solidFill>
                <a:srgbClr val="00279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29" name="Freeform 29"/>
            <p:cNvSpPr>
              <a:spLocks/>
            </p:cNvSpPr>
            <p:nvPr/>
          </p:nvSpPr>
          <p:spPr bwMode="auto">
            <a:xfrm>
              <a:off x="2693" y="825"/>
              <a:ext cx="406" cy="275"/>
            </a:xfrm>
            <a:custGeom>
              <a:avLst/>
              <a:gdLst>
                <a:gd name="T0" fmla="*/ 0 w 406"/>
                <a:gd name="T1" fmla="*/ 274 h 275"/>
                <a:gd name="T2" fmla="*/ 394 w 406"/>
                <a:gd name="T3" fmla="*/ 274 h 275"/>
                <a:gd name="T4" fmla="*/ 398 w 406"/>
                <a:gd name="T5" fmla="*/ 273 h 275"/>
                <a:gd name="T6" fmla="*/ 402 w 406"/>
                <a:gd name="T7" fmla="*/ 270 h 275"/>
                <a:gd name="T8" fmla="*/ 404 w 406"/>
                <a:gd name="T9" fmla="*/ 266 h 275"/>
                <a:gd name="T10" fmla="*/ 405 w 406"/>
                <a:gd name="T11" fmla="*/ 262 h 275"/>
                <a:gd name="T12" fmla="*/ 404 w 406"/>
                <a:gd name="T13" fmla="*/ 0 h 275"/>
              </a:gdLst>
              <a:ahLst/>
              <a:cxnLst>
                <a:cxn ang="0">
                  <a:pos x="T0" y="T1"/>
                </a:cxn>
                <a:cxn ang="0">
                  <a:pos x="T2" y="T3"/>
                </a:cxn>
                <a:cxn ang="0">
                  <a:pos x="T4" y="T5"/>
                </a:cxn>
                <a:cxn ang="0">
                  <a:pos x="T6" y="T7"/>
                </a:cxn>
                <a:cxn ang="0">
                  <a:pos x="T8" y="T9"/>
                </a:cxn>
                <a:cxn ang="0">
                  <a:pos x="T10" y="T11"/>
                </a:cxn>
                <a:cxn ang="0">
                  <a:pos x="T12" y="T13"/>
                </a:cxn>
              </a:cxnLst>
              <a:rect l="0" t="0" r="r" b="b"/>
              <a:pathLst>
                <a:path w="406" h="275">
                  <a:moveTo>
                    <a:pt x="0" y="274"/>
                  </a:moveTo>
                  <a:lnTo>
                    <a:pt x="394" y="274"/>
                  </a:lnTo>
                  <a:lnTo>
                    <a:pt x="398" y="273"/>
                  </a:lnTo>
                  <a:lnTo>
                    <a:pt x="402" y="270"/>
                  </a:lnTo>
                  <a:lnTo>
                    <a:pt x="404" y="266"/>
                  </a:lnTo>
                  <a:lnTo>
                    <a:pt x="405" y="262"/>
                  </a:lnTo>
                  <a:lnTo>
                    <a:pt x="40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0" name="Freeform 30"/>
            <p:cNvSpPr>
              <a:spLocks/>
            </p:cNvSpPr>
            <p:nvPr/>
          </p:nvSpPr>
          <p:spPr bwMode="auto">
            <a:xfrm>
              <a:off x="2592" y="1233"/>
              <a:ext cx="534" cy="68"/>
            </a:xfrm>
            <a:custGeom>
              <a:avLst/>
              <a:gdLst>
                <a:gd name="T0" fmla="*/ 53 w 534"/>
                <a:gd name="T1" fmla="*/ 0 h 68"/>
                <a:gd name="T2" fmla="*/ 0 w 534"/>
                <a:gd name="T3" fmla="*/ 67 h 68"/>
                <a:gd name="T4" fmla="*/ 533 w 534"/>
                <a:gd name="T5" fmla="*/ 67 h 68"/>
                <a:gd name="T6" fmla="*/ 479 w 534"/>
                <a:gd name="T7" fmla="*/ 0 h 68"/>
                <a:gd name="T8" fmla="*/ 53 w 534"/>
                <a:gd name="T9" fmla="*/ 0 h 68"/>
              </a:gdLst>
              <a:ahLst/>
              <a:cxnLst>
                <a:cxn ang="0">
                  <a:pos x="T0" y="T1"/>
                </a:cxn>
                <a:cxn ang="0">
                  <a:pos x="T2" y="T3"/>
                </a:cxn>
                <a:cxn ang="0">
                  <a:pos x="T4" y="T5"/>
                </a:cxn>
                <a:cxn ang="0">
                  <a:pos x="T6" y="T7"/>
                </a:cxn>
                <a:cxn ang="0">
                  <a:pos x="T8" y="T9"/>
                </a:cxn>
              </a:cxnLst>
              <a:rect l="0" t="0" r="r" b="b"/>
              <a:pathLst>
                <a:path w="534" h="68">
                  <a:moveTo>
                    <a:pt x="53" y="0"/>
                  </a:moveTo>
                  <a:lnTo>
                    <a:pt x="0" y="67"/>
                  </a:lnTo>
                  <a:lnTo>
                    <a:pt x="533" y="67"/>
                  </a:lnTo>
                  <a:lnTo>
                    <a:pt x="479" y="0"/>
                  </a:lnTo>
                  <a:lnTo>
                    <a:pt x="53"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1" name="Freeform 31"/>
            <p:cNvSpPr>
              <a:spLocks/>
            </p:cNvSpPr>
            <p:nvPr/>
          </p:nvSpPr>
          <p:spPr bwMode="auto">
            <a:xfrm>
              <a:off x="3099" y="1233"/>
              <a:ext cx="151" cy="67"/>
            </a:xfrm>
            <a:custGeom>
              <a:avLst/>
              <a:gdLst>
                <a:gd name="T0" fmla="*/ 0 w 151"/>
                <a:gd name="T1" fmla="*/ 0 h 67"/>
                <a:gd name="T2" fmla="*/ 50 w 151"/>
                <a:gd name="T3" fmla="*/ 66 h 67"/>
                <a:gd name="T4" fmla="*/ 150 w 151"/>
                <a:gd name="T5" fmla="*/ 66 h 67"/>
                <a:gd name="T6" fmla="*/ 90 w 151"/>
                <a:gd name="T7" fmla="*/ 0 h 67"/>
                <a:gd name="T8" fmla="*/ 0 w 151"/>
                <a:gd name="T9" fmla="*/ 0 h 67"/>
              </a:gdLst>
              <a:ahLst/>
              <a:cxnLst>
                <a:cxn ang="0">
                  <a:pos x="T0" y="T1"/>
                </a:cxn>
                <a:cxn ang="0">
                  <a:pos x="T2" y="T3"/>
                </a:cxn>
                <a:cxn ang="0">
                  <a:pos x="T4" y="T5"/>
                </a:cxn>
                <a:cxn ang="0">
                  <a:pos x="T6" y="T7"/>
                </a:cxn>
                <a:cxn ang="0">
                  <a:pos x="T8" y="T9"/>
                </a:cxn>
              </a:cxnLst>
              <a:rect l="0" t="0" r="r" b="b"/>
              <a:pathLst>
                <a:path w="151" h="67">
                  <a:moveTo>
                    <a:pt x="0" y="0"/>
                  </a:moveTo>
                  <a:lnTo>
                    <a:pt x="50" y="66"/>
                  </a:lnTo>
                  <a:lnTo>
                    <a:pt x="150" y="66"/>
                  </a:lnTo>
                  <a:lnTo>
                    <a:pt x="90" y="0"/>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2" name="Freeform 32"/>
            <p:cNvSpPr>
              <a:spLocks/>
            </p:cNvSpPr>
            <p:nvPr/>
          </p:nvSpPr>
          <p:spPr bwMode="auto">
            <a:xfrm>
              <a:off x="2511" y="1233"/>
              <a:ext cx="118" cy="68"/>
            </a:xfrm>
            <a:custGeom>
              <a:avLst/>
              <a:gdLst>
                <a:gd name="T0" fmla="*/ 117 w 118"/>
                <a:gd name="T1" fmla="*/ 0 h 68"/>
                <a:gd name="T2" fmla="*/ 65 w 118"/>
                <a:gd name="T3" fmla="*/ 67 h 68"/>
                <a:gd name="T4" fmla="*/ 0 w 118"/>
                <a:gd name="T5" fmla="*/ 67 h 68"/>
                <a:gd name="T6" fmla="*/ 65 w 118"/>
                <a:gd name="T7" fmla="*/ 0 h 68"/>
                <a:gd name="T8" fmla="*/ 117 w 118"/>
                <a:gd name="T9" fmla="*/ 0 h 68"/>
              </a:gdLst>
              <a:ahLst/>
              <a:cxnLst>
                <a:cxn ang="0">
                  <a:pos x="T0" y="T1"/>
                </a:cxn>
                <a:cxn ang="0">
                  <a:pos x="T2" y="T3"/>
                </a:cxn>
                <a:cxn ang="0">
                  <a:pos x="T4" y="T5"/>
                </a:cxn>
                <a:cxn ang="0">
                  <a:pos x="T6" y="T7"/>
                </a:cxn>
                <a:cxn ang="0">
                  <a:pos x="T8" y="T9"/>
                </a:cxn>
              </a:cxnLst>
              <a:rect l="0" t="0" r="r" b="b"/>
              <a:pathLst>
                <a:path w="118" h="68">
                  <a:moveTo>
                    <a:pt x="117" y="0"/>
                  </a:moveTo>
                  <a:lnTo>
                    <a:pt x="65" y="67"/>
                  </a:lnTo>
                  <a:lnTo>
                    <a:pt x="0" y="67"/>
                  </a:lnTo>
                  <a:lnTo>
                    <a:pt x="65" y="0"/>
                  </a:lnTo>
                  <a:lnTo>
                    <a:pt x="117"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nvGrpSpPr>
            <p:cNvPr id="665633" name="Group 33"/>
            <p:cNvGrpSpPr>
              <a:grpSpLocks/>
            </p:cNvGrpSpPr>
            <p:nvPr/>
          </p:nvGrpSpPr>
          <p:grpSpPr bwMode="auto">
            <a:xfrm>
              <a:off x="2508" y="1228"/>
              <a:ext cx="745" cy="80"/>
              <a:chOff x="2508" y="1228"/>
              <a:chExt cx="745" cy="80"/>
            </a:xfrm>
          </p:grpSpPr>
          <p:sp>
            <p:nvSpPr>
              <p:cNvPr id="665634" name="Freeform 34"/>
              <p:cNvSpPr>
                <a:spLocks/>
              </p:cNvSpPr>
              <p:nvPr/>
            </p:nvSpPr>
            <p:spPr bwMode="auto">
              <a:xfrm>
                <a:off x="2592" y="1305"/>
                <a:ext cx="534" cy="2"/>
              </a:xfrm>
              <a:custGeom>
                <a:avLst/>
                <a:gdLst>
                  <a:gd name="T0" fmla="*/ 0 w 534"/>
                  <a:gd name="T1" fmla="*/ 1 h 2"/>
                  <a:gd name="T2" fmla="*/ 533 w 534"/>
                  <a:gd name="T3" fmla="*/ 1 h 2"/>
                  <a:gd name="T4" fmla="*/ 533 w 534"/>
                  <a:gd name="T5" fmla="*/ 0 h 2"/>
                  <a:gd name="T6" fmla="*/ 0 w 534"/>
                  <a:gd name="T7" fmla="*/ 0 h 2"/>
                  <a:gd name="T8" fmla="*/ 0 w 534"/>
                  <a:gd name="T9" fmla="*/ 1 h 2"/>
                </a:gdLst>
                <a:ahLst/>
                <a:cxnLst>
                  <a:cxn ang="0">
                    <a:pos x="T0" y="T1"/>
                  </a:cxn>
                  <a:cxn ang="0">
                    <a:pos x="T2" y="T3"/>
                  </a:cxn>
                  <a:cxn ang="0">
                    <a:pos x="T4" y="T5"/>
                  </a:cxn>
                  <a:cxn ang="0">
                    <a:pos x="T6" y="T7"/>
                  </a:cxn>
                  <a:cxn ang="0">
                    <a:pos x="T8" y="T9"/>
                  </a:cxn>
                </a:cxnLst>
                <a:rect l="0" t="0" r="r" b="b"/>
                <a:pathLst>
                  <a:path w="534" h="2">
                    <a:moveTo>
                      <a:pt x="0" y="1"/>
                    </a:moveTo>
                    <a:lnTo>
                      <a:pt x="533" y="1"/>
                    </a:lnTo>
                    <a:lnTo>
                      <a:pt x="533" y="0"/>
                    </a:lnTo>
                    <a:lnTo>
                      <a:pt x="0" y="0"/>
                    </a:lnTo>
                    <a:lnTo>
                      <a:pt x="0" y="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5" name="Freeform 35"/>
              <p:cNvSpPr>
                <a:spLocks/>
              </p:cNvSpPr>
              <p:nvPr/>
            </p:nvSpPr>
            <p:spPr bwMode="auto">
              <a:xfrm>
                <a:off x="3150" y="1303"/>
                <a:ext cx="100" cy="3"/>
              </a:xfrm>
              <a:custGeom>
                <a:avLst/>
                <a:gdLst>
                  <a:gd name="T0" fmla="*/ 0 w 100"/>
                  <a:gd name="T1" fmla="*/ 2 h 3"/>
                  <a:gd name="T2" fmla="*/ 99 w 100"/>
                  <a:gd name="T3" fmla="*/ 2 h 3"/>
                  <a:gd name="T4" fmla="*/ 99 w 100"/>
                  <a:gd name="T5" fmla="*/ 0 h 3"/>
                  <a:gd name="T6" fmla="*/ 0 w 100"/>
                  <a:gd name="T7" fmla="*/ 0 h 3"/>
                  <a:gd name="T8" fmla="*/ 0 w 100"/>
                  <a:gd name="T9" fmla="*/ 2 h 3"/>
                </a:gdLst>
                <a:ahLst/>
                <a:cxnLst>
                  <a:cxn ang="0">
                    <a:pos x="T0" y="T1"/>
                  </a:cxn>
                  <a:cxn ang="0">
                    <a:pos x="T2" y="T3"/>
                  </a:cxn>
                  <a:cxn ang="0">
                    <a:pos x="T4" y="T5"/>
                  </a:cxn>
                  <a:cxn ang="0">
                    <a:pos x="T6" y="T7"/>
                  </a:cxn>
                  <a:cxn ang="0">
                    <a:pos x="T8" y="T9"/>
                  </a:cxn>
                </a:cxnLst>
                <a:rect l="0" t="0" r="r" b="b"/>
                <a:pathLst>
                  <a:path w="100" h="3">
                    <a:moveTo>
                      <a:pt x="0" y="2"/>
                    </a:moveTo>
                    <a:lnTo>
                      <a:pt x="99" y="2"/>
                    </a:lnTo>
                    <a:lnTo>
                      <a:pt x="99" y="0"/>
                    </a:lnTo>
                    <a:lnTo>
                      <a:pt x="0" y="0"/>
                    </a:lnTo>
                    <a:lnTo>
                      <a:pt x="0"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6" name="Freeform 36"/>
              <p:cNvSpPr>
                <a:spLocks/>
              </p:cNvSpPr>
              <p:nvPr/>
            </p:nvSpPr>
            <p:spPr bwMode="auto">
              <a:xfrm>
                <a:off x="2511" y="1305"/>
                <a:ext cx="64" cy="3"/>
              </a:xfrm>
              <a:custGeom>
                <a:avLst/>
                <a:gdLst>
                  <a:gd name="T0" fmla="*/ 0 w 64"/>
                  <a:gd name="T1" fmla="*/ 2 h 3"/>
                  <a:gd name="T2" fmla="*/ 63 w 64"/>
                  <a:gd name="T3" fmla="*/ 2 h 3"/>
                  <a:gd name="T4" fmla="*/ 63 w 64"/>
                  <a:gd name="T5" fmla="*/ 0 h 3"/>
                  <a:gd name="T6" fmla="*/ 0 w 64"/>
                  <a:gd name="T7" fmla="*/ 0 h 3"/>
                  <a:gd name="T8" fmla="*/ 0 w 64"/>
                  <a:gd name="T9" fmla="*/ 2 h 3"/>
                </a:gdLst>
                <a:ahLst/>
                <a:cxnLst>
                  <a:cxn ang="0">
                    <a:pos x="T0" y="T1"/>
                  </a:cxn>
                  <a:cxn ang="0">
                    <a:pos x="T2" y="T3"/>
                  </a:cxn>
                  <a:cxn ang="0">
                    <a:pos x="T4" y="T5"/>
                  </a:cxn>
                  <a:cxn ang="0">
                    <a:pos x="T6" y="T7"/>
                  </a:cxn>
                  <a:cxn ang="0">
                    <a:pos x="T8" y="T9"/>
                  </a:cxn>
                </a:cxnLst>
                <a:rect l="0" t="0" r="r" b="b"/>
                <a:pathLst>
                  <a:path w="64" h="3">
                    <a:moveTo>
                      <a:pt x="0" y="2"/>
                    </a:moveTo>
                    <a:lnTo>
                      <a:pt x="63" y="2"/>
                    </a:lnTo>
                    <a:lnTo>
                      <a:pt x="63" y="0"/>
                    </a:lnTo>
                    <a:lnTo>
                      <a:pt x="0" y="0"/>
                    </a:lnTo>
                    <a:lnTo>
                      <a:pt x="0"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7" name="Freeform 37"/>
              <p:cNvSpPr>
                <a:spLocks/>
              </p:cNvSpPr>
              <p:nvPr/>
            </p:nvSpPr>
            <p:spPr bwMode="auto">
              <a:xfrm>
                <a:off x="2584" y="1230"/>
                <a:ext cx="62" cy="76"/>
              </a:xfrm>
              <a:custGeom>
                <a:avLst/>
                <a:gdLst>
                  <a:gd name="T0" fmla="*/ 8 w 62"/>
                  <a:gd name="T1" fmla="*/ 66 h 76"/>
                  <a:gd name="T2" fmla="*/ 11 w 62"/>
                  <a:gd name="T3" fmla="*/ 73 h 76"/>
                  <a:gd name="T4" fmla="*/ 61 w 62"/>
                  <a:gd name="T5" fmla="*/ 4 h 76"/>
                  <a:gd name="T6" fmla="*/ 54 w 62"/>
                  <a:gd name="T7" fmla="*/ 0 h 76"/>
                  <a:gd name="T8" fmla="*/ 4 w 62"/>
                  <a:gd name="T9" fmla="*/ 68 h 76"/>
                  <a:gd name="T10" fmla="*/ 8 w 62"/>
                  <a:gd name="T11" fmla="*/ 75 h 76"/>
                  <a:gd name="T12" fmla="*/ 4 w 62"/>
                  <a:gd name="T13" fmla="*/ 68 h 76"/>
                  <a:gd name="T14" fmla="*/ 0 w 62"/>
                  <a:gd name="T15" fmla="*/ 75 h 76"/>
                  <a:gd name="T16" fmla="*/ 8 w 62"/>
                  <a:gd name="T17" fmla="*/ 75 h 76"/>
                  <a:gd name="T18" fmla="*/ 8 w 62"/>
                  <a:gd name="T19"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6">
                    <a:moveTo>
                      <a:pt x="8" y="66"/>
                    </a:moveTo>
                    <a:lnTo>
                      <a:pt x="11" y="73"/>
                    </a:lnTo>
                    <a:lnTo>
                      <a:pt x="61" y="4"/>
                    </a:lnTo>
                    <a:lnTo>
                      <a:pt x="54" y="0"/>
                    </a:lnTo>
                    <a:lnTo>
                      <a:pt x="4" y="68"/>
                    </a:lnTo>
                    <a:lnTo>
                      <a:pt x="8" y="75"/>
                    </a:lnTo>
                    <a:lnTo>
                      <a:pt x="4" y="68"/>
                    </a:lnTo>
                    <a:lnTo>
                      <a:pt x="0" y="75"/>
                    </a:lnTo>
                    <a:lnTo>
                      <a:pt x="8" y="75"/>
                    </a:lnTo>
                    <a:lnTo>
                      <a:pt x="8" y="66"/>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8" name="Freeform 38"/>
              <p:cNvSpPr>
                <a:spLocks/>
              </p:cNvSpPr>
              <p:nvPr/>
            </p:nvSpPr>
            <p:spPr bwMode="auto">
              <a:xfrm>
                <a:off x="2592" y="1300"/>
                <a:ext cx="542" cy="6"/>
              </a:xfrm>
              <a:custGeom>
                <a:avLst/>
                <a:gdLst>
                  <a:gd name="T0" fmla="*/ 530 w 542"/>
                  <a:gd name="T1" fmla="*/ 4 h 6"/>
                  <a:gd name="T2" fmla="*/ 533 w 542"/>
                  <a:gd name="T3" fmla="*/ 0 h 6"/>
                  <a:gd name="T4" fmla="*/ 0 w 542"/>
                  <a:gd name="T5" fmla="*/ 0 h 6"/>
                  <a:gd name="T6" fmla="*/ 0 w 542"/>
                  <a:gd name="T7" fmla="*/ 5 h 6"/>
                  <a:gd name="T8" fmla="*/ 533 w 542"/>
                  <a:gd name="T9" fmla="*/ 5 h 6"/>
                  <a:gd name="T10" fmla="*/ 537 w 542"/>
                  <a:gd name="T11" fmla="*/ 1 h 6"/>
                  <a:gd name="T12" fmla="*/ 533 w 542"/>
                  <a:gd name="T13" fmla="*/ 5 h 6"/>
                  <a:gd name="T14" fmla="*/ 541 w 542"/>
                  <a:gd name="T15" fmla="*/ 5 h 6"/>
                  <a:gd name="T16" fmla="*/ 537 w 542"/>
                  <a:gd name="T17" fmla="*/ 1 h 6"/>
                  <a:gd name="T18" fmla="*/ 530 w 542"/>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2" h="6">
                    <a:moveTo>
                      <a:pt x="530" y="4"/>
                    </a:moveTo>
                    <a:lnTo>
                      <a:pt x="533" y="0"/>
                    </a:lnTo>
                    <a:lnTo>
                      <a:pt x="0" y="0"/>
                    </a:lnTo>
                    <a:lnTo>
                      <a:pt x="0" y="5"/>
                    </a:lnTo>
                    <a:lnTo>
                      <a:pt x="533" y="5"/>
                    </a:lnTo>
                    <a:lnTo>
                      <a:pt x="537" y="1"/>
                    </a:lnTo>
                    <a:lnTo>
                      <a:pt x="533" y="5"/>
                    </a:lnTo>
                    <a:lnTo>
                      <a:pt x="541" y="5"/>
                    </a:lnTo>
                    <a:lnTo>
                      <a:pt x="537" y="1"/>
                    </a:lnTo>
                    <a:lnTo>
                      <a:pt x="530" y="4"/>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9" name="Freeform 39"/>
              <p:cNvSpPr>
                <a:spLocks/>
              </p:cNvSpPr>
              <p:nvPr/>
            </p:nvSpPr>
            <p:spPr bwMode="auto">
              <a:xfrm>
                <a:off x="3072" y="1228"/>
                <a:ext cx="57" cy="76"/>
              </a:xfrm>
              <a:custGeom>
                <a:avLst/>
                <a:gdLst>
                  <a:gd name="T0" fmla="*/ 3 w 57"/>
                  <a:gd name="T1" fmla="*/ 9 h 76"/>
                  <a:gd name="T2" fmla="*/ 0 w 57"/>
                  <a:gd name="T3" fmla="*/ 7 h 76"/>
                  <a:gd name="T4" fmla="*/ 50 w 57"/>
                  <a:gd name="T5" fmla="*/ 75 h 76"/>
                  <a:gd name="T6" fmla="*/ 56 w 57"/>
                  <a:gd name="T7" fmla="*/ 70 h 76"/>
                  <a:gd name="T8" fmla="*/ 7 w 57"/>
                  <a:gd name="T9" fmla="*/ 3 h 76"/>
                  <a:gd name="T10" fmla="*/ 3 w 57"/>
                  <a:gd name="T11" fmla="*/ 0 h 76"/>
                  <a:gd name="T12" fmla="*/ 7 w 57"/>
                  <a:gd name="T13" fmla="*/ 3 h 76"/>
                  <a:gd name="T14" fmla="*/ 6 w 57"/>
                  <a:gd name="T15" fmla="*/ 1 h 76"/>
                  <a:gd name="T16" fmla="*/ 3 w 57"/>
                  <a:gd name="T17" fmla="*/ 0 h 76"/>
                  <a:gd name="T18" fmla="*/ 3 w 57"/>
                  <a:gd name="T19"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6">
                    <a:moveTo>
                      <a:pt x="3" y="9"/>
                    </a:moveTo>
                    <a:lnTo>
                      <a:pt x="0" y="7"/>
                    </a:lnTo>
                    <a:lnTo>
                      <a:pt x="50" y="75"/>
                    </a:lnTo>
                    <a:lnTo>
                      <a:pt x="56" y="70"/>
                    </a:lnTo>
                    <a:lnTo>
                      <a:pt x="7" y="3"/>
                    </a:lnTo>
                    <a:lnTo>
                      <a:pt x="3" y="0"/>
                    </a:lnTo>
                    <a:lnTo>
                      <a:pt x="7" y="3"/>
                    </a:lnTo>
                    <a:lnTo>
                      <a:pt x="6" y="1"/>
                    </a:lnTo>
                    <a:lnTo>
                      <a:pt x="3" y="0"/>
                    </a:lnTo>
                    <a:lnTo>
                      <a:pt x="3" y="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0" name="Freeform 40"/>
              <p:cNvSpPr>
                <a:spLocks/>
              </p:cNvSpPr>
              <p:nvPr/>
            </p:nvSpPr>
            <p:spPr bwMode="auto">
              <a:xfrm>
                <a:off x="2627" y="1251"/>
                <a:ext cx="463" cy="6"/>
              </a:xfrm>
              <a:custGeom>
                <a:avLst/>
                <a:gdLst>
                  <a:gd name="T0" fmla="*/ 462 w 463"/>
                  <a:gd name="T1" fmla="*/ 3 h 6"/>
                  <a:gd name="T2" fmla="*/ 462 w 463"/>
                  <a:gd name="T3" fmla="*/ 0 h 6"/>
                  <a:gd name="T4" fmla="*/ 0 w 463"/>
                  <a:gd name="T5" fmla="*/ 0 h 6"/>
                  <a:gd name="T6" fmla="*/ 0 w 463"/>
                  <a:gd name="T7" fmla="*/ 5 h 6"/>
                  <a:gd name="T8" fmla="*/ 462 w 463"/>
                  <a:gd name="T9" fmla="*/ 5 h 6"/>
                  <a:gd name="T10" fmla="*/ 462 w 463"/>
                  <a:gd name="T11" fmla="*/ 3 h 6"/>
                </a:gdLst>
                <a:ahLst/>
                <a:cxnLst>
                  <a:cxn ang="0">
                    <a:pos x="T0" y="T1"/>
                  </a:cxn>
                  <a:cxn ang="0">
                    <a:pos x="T2" y="T3"/>
                  </a:cxn>
                  <a:cxn ang="0">
                    <a:pos x="T4" y="T5"/>
                  </a:cxn>
                  <a:cxn ang="0">
                    <a:pos x="T6" y="T7"/>
                  </a:cxn>
                  <a:cxn ang="0">
                    <a:pos x="T8" y="T9"/>
                  </a:cxn>
                  <a:cxn ang="0">
                    <a:pos x="T10" y="T11"/>
                  </a:cxn>
                </a:cxnLst>
                <a:rect l="0" t="0" r="r" b="b"/>
                <a:pathLst>
                  <a:path w="463" h="6">
                    <a:moveTo>
                      <a:pt x="462" y="3"/>
                    </a:moveTo>
                    <a:lnTo>
                      <a:pt x="462" y="0"/>
                    </a:lnTo>
                    <a:lnTo>
                      <a:pt x="0" y="0"/>
                    </a:lnTo>
                    <a:lnTo>
                      <a:pt x="0" y="5"/>
                    </a:lnTo>
                    <a:lnTo>
                      <a:pt x="462" y="5"/>
                    </a:lnTo>
                    <a:lnTo>
                      <a:pt x="462"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1" name="Freeform 41"/>
              <p:cNvSpPr>
                <a:spLocks/>
              </p:cNvSpPr>
              <p:nvPr/>
            </p:nvSpPr>
            <p:spPr bwMode="auto">
              <a:xfrm>
                <a:off x="2641" y="1230"/>
                <a:ext cx="437" cy="7"/>
              </a:xfrm>
              <a:custGeom>
                <a:avLst/>
                <a:gdLst>
                  <a:gd name="T0" fmla="*/ 436 w 437"/>
                  <a:gd name="T1" fmla="*/ 3 h 7"/>
                  <a:gd name="T2" fmla="*/ 436 w 437"/>
                  <a:gd name="T3" fmla="*/ 0 h 7"/>
                  <a:gd name="T4" fmla="*/ 0 w 437"/>
                  <a:gd name="T5" fmla="*/ 0 h 7"/>
                  <a:gd name="T6" fmla="*/ 0 w 437"/>
                  <a:gd name="T7" fmla="*/ 6 h 7"/>
                  <a:gd name="T8" fmla="*/ 436 w 437"/>
                  <a:gd name="T9" fmla="*/ 6 h 7"/>
                  <a:gd name="T10" fmla="*/ 436 w 437"/>
                  <a:gd name="T11" fmla="*/ 3 h 7"/>
                </a:gdLst>
                <a:ahLst/>
                <a:cxnLst>
                  <a:cxn ang="0">
                    <a:pos x="T0" y="T1"/>
                  </a:cxn>
                  <a:cxn ang="0">
                    <a:pos x="T2" y="T3"/>
                  </a:cxn>
                  <a:cxn ang="0">
                    <a:pos x="T4" y="T5"/>
                  </a:cxn>
                  <a:cxn ang="0">
                    <a:pos x="T6" y="T7"/>
                  </a:cxn>
                  <a:cxn ang="0">
                    <a:pos x="T8" y="T9"/>
                  </a:cxn>
                  <a:cxn ang="0">
                    <a:pos x="T10" y="T11"/>
                  </a:cxn>
                </a:cxnLst>
                <a:rect l="0" t="0" r="r" b="b"/>
                <a:pathLst>
                  <a:path w="437" h="7">
                    <a:moveTo>
                      <a:pt x="436" y="3"/>
                    </a:moveTo>
                    <a:lnTo>
                      <a:pt x="436" y="0"/>
                    </a:lnTo>
                    <a:lnTo>
                      <a:pt x="0" y="0"/>
                    </a:lnTo>
                    <a:lnTo>
                      <a:pt x="0" y="6"/>
                    </a:lnTo>
                    <a:lnTo>
                      <a:pt x="436" y="6"/>
                    </a:lnTo>
                    <a:lnTo>
                      <a:pt x="436"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2" name="Freeform 42"/>
              <p:cNvSpPr>
                <a:spLocks/>
              </p:cNvSpPr>
              <p:nvPr/>
            </p:nvSpPr>
            <p:spPr bwMode="auto">
              <a:xfrm>
                <a:off x="2618" y="1265"/>
                <a:ext cx="481" cy="6"/>
              </a:xfrm>
              <a:custGeom>
                <a:avLst/>
                <a:gdLst>
                  <a:gd name="T0" fmla="*/ 480 w 481"/>
                  <a:gd name="T1" fmla="*/ 2 h 6"/>
                  <a:gd name="T2" fmla="*/ 480 w 481"/>
                  <a:gd name="T3" fmla="*/ 0 h 6"/>
                  <a:gd name="T4" fmla="*/ 0 w 481"/>
                  <a:gd name="T5" fmla="*/ 0 h 6"/>
                  <a:gd name="T6" fmla="*/ 0 w 481"/>
                  <a:gd name="T7" fmla="*/ 5 h 6"/>
                  <a:gd name="T8" fmla="*/ 480 w 481"/>
                  <a:gd name="T9" fmla="*/ 5 h 6"/>
                  <a:gd name="T10" fmla="*/ 480 w 481"/>
                  <a:gd name="T11" fmla="*/ 2 h 6"/>
                </a:gdLst>
                <a:ahLst/>
                <a:cxnLst>
                  <a:cxn ang="0">
                    <a:pos x="T0" y="T1"/>
                  </a:cxn>
                  <a:cxn ang="0">
                    <a:pos x="T2" y="T3"/>
                  </a:cxn>
                  <a:cxn ang="0">
                    <a:pos x="T4" y="T5"/>
                  </a:cxn>
                  <a:cxn ang="0">
                    <a:pos x="T6" y="T7"/>
                  </a:cxn>
                  <a:cxn ang="0">
                    <a:pos x="T8" y="T9"/>
                  </a:cxn>
                  <a:cxn ang="0">
                    <a:pos x="T10" y="T11"/>
                  </a:cxn>
                </a:cxnLst>
                <a:rect l="0" t="0" r="r" b="b"/>
                <a:pathLst>
                  <a:path w="481" h="6">
                    <a:moveTo>
                      <a:pt x="480" y="2"/>
                    </a:moveTo>
                    <a:lnTo>
                      <a:pt x="480" y="0"/>
                    </a:lnTo>
                    <a:lnTo>
                      <a:pt x="0" y="0"/>
                    </a:lnTo>
                    <a:lnTo>
                      <a:pt x="0" y="5"/>
                    </a:lnTo>
                    <a:lnTo>
                      <a:pt x="480" y="5"/>
                    </a:lnTo>
                    <a:lnTo>
                      <a:pt x="480"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3" name="Freeform 43"/>
              <p:cNvSpPr>
                <a:spLocks/>
              </p:cNvSpPr>
              <p:nvPr/>
            </p:nvSpPr>
            <p:spPr bwMode="auto">
              <a:xfrm>
                <a:off x="2606" y="1279"/>
                <a:ext cx="505" cy="7"/>
              </a:xfrm>
              <a:custGeom>
                <a:avLst/>
                <a:gdLst>
                  <a:gd name="T0" fmla="*/ 504 w 505"/>
                  <a:gd name="T1" fmla="*/ 3 h 7"/>
                  <a:gd name="T2" fmla="*/ 504 w 505"/>
                  <a:gd name="T3" fmla="*/ 0 h 7"/>
                  <a:gd name="T4" fmla="*/ 0 w 505"/>
                  <a:gd name="T5" fmla="*/ 0 h 7"/>
                  <a:gd name="T6" fmla="*/ 0 w 505"/>
                  <a:gd name="T7" fmla="*/ 6 h 7"/>
                  <a:gd name="T8" fmla="*/ 504 w 505"/>
                  <a:gd name="T9" fmla="*/ 6 h 7"/>
                  <a:gd name="T10" fmla="*/ 504 w 505"/>
                  <a:gd name="T11" fmla="*/ 3 h 7"/>
                </a:gdLst>
                <a:ahLst/>
                <a:cxnLst>
                  <a:cxn ang="0">
                    <a:pos x="T0" y="T1"/>
                  </a:cxn>
                  <a:cxn ang="0">
                    <a:pos x="T2" y="T3"/>
                  </a:cxn>
                  <a:cxn ang="0">
                    <a:pos x="T4" y="T5"/>
                  </a:cxn>
                  <a:cxn ang="0">
                    <a:pos x="T6" y="T7"/>
                  </a:cxn>
                  <a:cxn ang="0">
                    <a:pos x="T8" y="T9"/>
                  </a:cxn>
                  <a:cxn ang="0">
                    <a:pos x="T10" y="T11"/>
                  </a:cxn>
                </a:cxnLst>
                <a:rect l="0" t="0" r="r" b="b"/>
                <a:pathLst>
                  <a:path w="505" h="7">
                    <a:moveTo>
                      <a:pt x="504" y="3"/>
                    </a:moveTo>
                    <a:lnTo>
                      <a:pt x="504" y="0"/>
                    </a:lnTo>
                    <a:lnTo>
                      <a:pt x="0" y="0"/>
                    </a:lnTo>
                    <a:lnTo>
                      <a:pt x="0" y="6"/>
                    </a:lnTo>
                    <a:lnTo>
                      <a:pt x="504" y="6"/>
                    </a:lnTo>
                    <a:lnTo>
                      <a:pt x="504"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4" name="Freeform 44"/>
              <p:cNvSpPr>
                <a:spLocks/>
              </p:cNvSpPr>
              <p:nvPr/>
            </p:nvSpPr>
            <p:spPr bwMode="auto">
              <a:xfrm>
                <a:off x="2720" y="1231"/>
                <a:ext cx="36" cy="71"/>
              </a:xfrm>
              <a:custGeom>
                <a:avLst/>
                <a:gdLst>
                  <a:gd name="T0" fmla="*/ 4 w 36"/>
                  <a:gd name="T1" fmla="*/ 69 h 71"/>
                  <a:gd name="T2" fmla="*/ 7 w 36"/>
                  <a:gd name="T3" fmla="*/ 70 h 71"/>
                  <a:gd name="T4" fmla="*/ 35 w 36"/>
                  <a:gd name="T5" fmla="*/ 3 h 71"/>
                  <a:gd name="T6" fmla="*/ 29 w 36"/>
                  <a:gd name="T7" fmla="*/ 0 h 71"/>
                  <a:gd name="T8" fmla="*/ 0 w 36"/>
                  <a:gd name="T9" fmla="*/ 68 h 71"/>
                  <a:gd name="T10" fmla="*/ 4 w 36"/>
                  <a:gd name="T11" fmla="*/ 69 h 71"/>
                </a:gdLst>
                <a:ahLst/>
                <a:cxnLst>
                  <a:cxn ang="0">
                    <a:pos x="T0" y="T1"/>
                  </a:cxn>
                  <a:cxn ang="0">
                    <a:pos x="T2" y="T3"/>
                  </a:cxn>
                  <a:cxn ang="0">
                    <a:pos x="T4" y="T5"/>
                  </a:cxn>
                  <a:cxn ang="0">
                    <a:pos x="T6" y="T7"/>
                  </a:cxn>
                  <a:cxn ang="0">
                    <a:pos x="T8" y="T9"/>
                  </a:cxn>
                  <a:cxn ang="0">
                    <a:pos x="T10" y="T11"/>
                  </a:cxn>
                </a:cxnLst>
                <a:rect l="0" t="0" r="r" b="b"/>
                <a:pathLst>
                  <a:path w="36" h="71">
                    <a:moveTo>
                      <a:pt x="4" y="69"/>
                    </a:moveTo>
                    <a:lnTo>
                      <a:pt x="7" y="70"/>
                    </a:lnTo>
                    <a:lnTo>
                      <a:pt x="35" y="3"/>
                    </a:lnTo>
                    <a:lnTo>
                      <a:pt x="29" y="0"/>
                    </a:lnTo>
                    <a:lnTo>
                      <a:pt x="0" y="68"/>
                    </a:lnTo>
                    <a:lnTo>
                      <a:pt x="4" y="6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5" name="Freeform 45"/>
              <p:cNvSpPr>
                <a:spLocks/>
              </p:cNvSpPr>
              <p:nvPr/>
            </p:nvSpPr>
            <p:spPr bwMode="auto">
              <a:xfrm>
                <a:off x="2964" y="1231"/>
                <a:ext cx="39" cy="71"/>
              </a:xfrm>
              <a:custGeom>
                <a:avLst/>
                <a:gdLst>
                  <a:gd name="T0" fmla="*/ 34 w 39"/>
                  <a:gd name="T1" fmla="*/ 69 h 71"/>
                  <a:gd name="T2" fmla="*/ 38 w 39"/>
                  <a:gd name="T3" fmla="*/ 68 h 71"/>
                  <a:gd name="T4" fmla="*/ 6 w 39"/>
                  <a:gd name="T5" fmla="*/ 0 h 71"/>
                  <a:gd name="T6" fmla="*/ 0 w 39"/>
                  <a:gd name="T7" fmla="*/ 3 h 71"/>
                  <a:gd name="T8" fmla="*/ 31 w 39"/>
                  <a:gd name="T9" fmla="*/ 70 h 71"/>
                  <a:gd name="T10" fmla="*/ 34 w 39"/>
                  <a:gd name="T11" fmla="*/ 69 h 71"/>
                </a:gdLst>
                <a:ahLst/>
                <a:cxnLst>
                  <a:cxn ang="0">
                    <a:pos x="T0" y="T1"/>
                  </a:cxn>
                  <a:cxn ang="0">
                    <a:pos x="T2" y="T3"/>
                  </a:cxn>
                  <a:cxn ang="0">
                    <a:pos x="T4" y="T5"/>
                  </a:cxn>
                  <a:cxn ang="0">
                    <a:pos x="T6" y="T7"/>
                  </a:cxn>
                  <a:cxn ang="0">
                    <a:pos x="T8" y="T9"/>
                  </a:cxn>
                  <a:cxn ang="0">
                    <a:pos x="T10" y="T11"/>
                  </a:cxn>
                </a:cxnLst>
                <a:rect l="0" t="0" r="r" b="b"/>
                <a:pathLst>
                  <a:path w="39" h="71">
                    <a:moveTo>
                      <a:pt x="34" y="69"/>
                    </a:moveTo>
                    <a:lnTo>
                      <a:pt x="38" y="68"/>
                    </a:lnTo>
                    <a:lnTo>
                      <a:pt x="6" y="0"/>
                    </a:lnTo>
                    <a:lnTo>
                      <a:pt x="0" y="3"/>
                    </a:lnTo>
                    <a:lnTo>
                      <a:pt x="31" y="70"/>
                    </a:lnTo>
                    <a:lnTo>
                      <a:pt x="34" y="6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6" name="Freeform 46"/>
              <p:cNvSpPr>
                <a:spLocks/>
              </p:cNvSpPr>
              <p:nvPr/>
            </p:nvSpPr>
            <p:spPr bwMode="auto">
              <a:xfrm>
                <a:off x="2860" y="1233"/>
                <a:ext cx="6" cy="50"/>
              </a:xfrm>
              <a:custGeom>
                <a:avLst/>
                <a:gdLst>
                  <a:gd name="T0" fmla="*/ 3 w 6"/>
                  <a:gd name="T1" fmla="*/ 49 h 50"/>
                  <a:gd name="T2" fmla="*/ 5 w 6"/>
                  <a:gd name="T3" fmla="*/ 49 h 50"/>
                  <a:gd name="T4" fmla="*/ 5 w 6"/>
                  <a:gd name="T5" fmla="*/ 0 h 50"/>
                  <a:gd name="T6" fmla="*/ 0 w 6"/>
                  <a:gd name="T7" fmla="*/ 0 h 50"/>
                  <a:gd name="T8" fmla="*/ 0 w 6"/>
                  <a:gd name="T9" fmla="*/ 49 h 50"/>
                  <a:gd name="T10" fmla="*/ 3 w 6"/>
                  <a:gd name="T11" fmla="*/ 49 h 50"/>
                </a:gdLst>
                <a:ahLst/>
                <a:cxnLst>
                  <a:cxn ang="0">
                    <a:pos x="T0" y="T1"/>
                  </a:cxn>
                  <a:cxn ang="0">
                    <a:pos x="T2" y="T3"/>
                  </a:cxn>
                  <a:cxn ang="0">
                    <a:pos x="T4" y="T5"/>
                  </a:cxn>
                  <a:cxn ang="0">
                    <a:pos x="T6" y="T7"/>
                  </a:cxn>
                  <a:cxn ang="0">
                    <a:pos x="T8" y="T9"/>
                  </a:cxn>
                  <a:cxn ang="0">
                    <a:pos x="T10" y="T11"/>
                  </a:cxn>
                </a:cxnLst>
                <a:rect l="0" t="0" r="r" b="b"/>
                <a:pathLst>
                  <a:path w="6" h="50">
                    <a:moveTo>
                      <a:pt x="3" y="49"/>
                    </a:moveTo>
                    <a:lnTo>
                      <a:pt x="5" y="49"/>
                    </a:lnTo>
                    <a:lnTo>
                      <a:pt x="5" y="0"/>
                    </a:lnTo>
                    <a:lnTo>
                      <a:pt x="0" y="0"/>
                    </a:lnTo>
                    <a:lnTo>
                      <a:pt x="0" y="49"/>
                    </a:lnTo>
                    <a:lnTo>
                      <a:pt x="3" y="4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7" name="Freeform 47"/>
              <p:cNvSpPr>
                <a:spLocks/>
              </p:cNvSpPr>
              <p:nvPr/>
            </p:nvSpPr>
            <p:spPr bwMode="auto">
              <a:xfrm>
                <a:off x="2653" y="1233"/>
                <a:ext cx="44" cy="69"/>
              </a:xfrm>
              <a:custGeom>
                <a:avLst/>
                <a:gdLst>
                  <a:gd name="T0" fmla="*/ 3 w 44"/>
                  <a:gd name="T1" fmla="*/ 67 h 69"/>
                  <a:gd name="T2" fmla="*/ 6 w 44"/>
                  <a:gd name="T3" fmla="*/ 68 h 69"/>
                  <a:gd name="T4" fmla="*/ 43 w 44"/>
                  <a:gd name="T5" fmla="*/ 2 h 69"/>
                  <a:gd name="T6" fmla="*/ 36 w 44"/>
                  <a:gd name="T7" fmla="*/ 0 h 69"/>
                  <a:gd name="T8" fmla="*/ 0 w 44"/>
                  <a:gd name="T9" fmla="*/ 66 h 69"/>
                  <a:gd name="T10" fmla="*/ 3 w 44"/>
                  <a:gd name="T11" fmla="*/ 67 h 69"/>
                </a:gdLst>
                <a:ahLst/>
                <a:cxnLst>
                  <a:cxn ang="0">
                    <a:pos x="T0" y="T1"/>
                  </a:cxn>
                  <a:cxn ang="0">
                    <a:pos x="T2" y="T3"/>
                  </a:cxn>
                  <a:cxn ang="0">
                    <a:pos x="T4" y="T5"/>
                  </a:cxn>
                  <a:cxn ang="0">
                    <a:pos x="T6" y="T7"/>
                  </a:cxn>
                  <a:cxn ang="0">
                    <a:pos x="T8" y="T9"/>
                  </a:cxn>
                  <a:cxn ang="0">
                    <a:pos x="T10" y="T11"/>
                  </a:cxn>
                </a:cxnLst>
                <a:rect l="0" t="0" r="r" b="b"/>
                <a:pathLst>
                  <a:path w="44" h="69">
                    <a:moveTo>
                      <a:pt x="3" y="67"/>
                    </a:moveTo>
                    <a:lnTo>
                      <a:pt x="6" y="68"/>
                    </a:lnTo>
                    <a:lnTo>
                      <a:pt x="43" y="2"/>
                    </a:lnTo>
                    <a:lnTo>
                      <a:pt x="36" y="0"/>
                    </a:lnTo>
                    <a:lnTo>
                      <a:pt x="0" y="66"/>
                    </a:lnTo>
                    <a:lnTo>
                      <a:pt x="3" y="67"/>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8" name="Freeform 48"/>
              <p:cNvSpPr>
                <a:spLocks/>
              </p:cNvSpPr>
              <p:nvPr/>
            </p:nvSpPr>
            <p:spPr bwMode="auto">
              <a:xfrm>
                <a:off x="3025" y="1230"/>
                <a:ext cx="48" cy="74"/>
              </a:xfrm>
              <a:custGeom>
                <a:avLst/>
                <a:gdLst>
                  <a:gd name="T0" fmla="*/ 44 w 48"/>
                  <a:gd name="T1" fmla="*/ 71 h 74"/>
                  <a:gd name="T2" fmla="*/ 47 w 48"/>
                  <a:gd name="T3" fmla="*/ 68 h 74"/>
                  <a:gd name="T4" fmla="*/ 6 w 48"/>
                  <a:gd name="T5" fmla="*/ 0 h 74"/>
                  <a:gd name="T6" fmla="*/ 0 w 48"/>
                  <a:gd name="T7" fmla="*/ 4 h 74"/>
                  <a:gd name="T8" fmla="*/ 41 w 48"/>
                  <a:gd name="T9" fmla="*/ 73 h 74"/>
                  <a:gd name="T10" fmla="*/ 44 w 48"/>
                  <a:gd name="T11" fmla="*/ 71 h 74"/>
                </a:gdLst>
                <a:ahLst/>
                <a:cxnLst>
                  <a:cxn ang="0">
                    <a:pos x="T0" y="T1"/>
                  </a:cxn>
                  <a:cxn ang="0">
                    <a:pos x="T2" y="T3"/>
                  </a:cxn>
                  <a:cxn ang="0">
                    <a:pos x="T4" y="T5"/>
                  </a:cxn>
                  <a:cxn ang="0">
                    <a:pos x="T6" y="T7"/>
                  </a:cxn>
                  <a:cxn ang="0">
                    <a:pos x="T8" y="T9"/>
                  </a:cxn>
                  <a:cxn ang="0">
                    <a:pos x="T10" y="T11"/>
                  </a:cxn>
                </a:cxnLst>
                <a:rect l="0" t="0" r="r" b="b"/>
                <a:pathLst>
                  <a:path w="48" h="74">
                    <a:moveTo>
                      <a:pt x="44" y="71"/>
                    </a:moveTo>
                    <a:lnTo>
                      <a:pt x="47" y="68"/>
                    </a:lnTo>
                    <a:lnTo>
                      <a:pt x="6" y="0"/>
                    </a:lnTo>
                    <a:lnTo>
                      <a:pt x="0" y="4"/>
                    </a:lnTo>
                    <a:lnTo>
                      <a:pt x="41" y="73"/>
                    </a:lnTo>
                    <a:lnTo>
                      <a:pt x="44" y="7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49" name="Freeform 49"/>
              <p:cNvSpPr>
                <a:spLocks/>
              </p:cNvSpPr>
              <p:nvPr/>
            </p:nvSpPr>
            <p:spPr bwMode="auto">
              <a:xfrm>
                <a:off x="2795" y="1233"/>
                <a:ext cx="17" cy="48"/>
              </a:xfrm>
              <a:custGeom>
                <a:avLst/>
                <a:gdLst>
                  <a:gd name="T0" fmla="*/ 3 w 17"/>
                  <a:gd name="T1" fmla="*/ 47 h 48"/>
                  <a:gd name="T2" fmla="*/ 6 w 17"/>
                  <a:gd name="T3" fmla="*/ 47 h 48"/>
                  <a:gd name="T4" fmla="*/ 16 w 17"/>
                  <a:gd name="T5" fmla="*/ 0 h 48"/>
                  <a:gd name="T6" fmla="*/ 10 w 17"/>
                  <a:gd name="T7" fmla="*/ 0 h 48"/>
                  <a:gd name="T8" fmla="*/ 0 w 17"/>
                  <a:gd name="T9" fmla="*/ 47 h 48"/>
                  <a:gd name="T10" fmla="*/ 3 w 17"/>
                  <a:gd name="T11" fmla="*/ 47 h 48"/>
                </a:gdLst>
                <a:ahLst/>
                <a:cxnLst>
                  <a:cxn ang="0">
                    <a:pos x="T0" y="T1"/>
                  </a:cxn>
                  <a:cxn ang="0">
                    <a:pos x="T2" y="T3"/>
                  </a:cxn>
                  <a:cxn ang="0">
                    <a:pos x="T4" y="T5"/>
                  </a:cxn>
                  <a:cxn ang="0">
                    <a:pos x="T6" y="T7"/>
                  </a:cxn>
                  <a:cxn ang="0">
                    <a:pos x="T8" y="T9"/>
                  </a:cxn>
                  <a:cxn ang="0">
                    <a:pos x="T10" y="T11"/>
                  </a:cxn>
                </a:cxnLst>
                <a:rect l="0" t="0" r="r" b="b"/>
                <a:pathLst>
                  <a:path w="17" h="48">
                    <a:moveTo>
                      <a:pt x="3" y="47"/>
                    </a:moveTo>
                    <a:lnTo>
                      <a:pt x="6" y="47"/>
                    </a:lnTo>
                    <a:lnTo>
                      <a:pt x="16" y="0"/>
                    </a:lnTo>
                    <a:lnTo>
                      <a:pt x="10" y="0"/>
                    </a:lnTo>
                    <a:lnTo>
                      <a:pt x="0" y="47"/>
                    </a:lnTo>
                    <a:lnTo>
                      <a:pt x="3" y="47"/>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0" name="Freeform 50"/>
              <p:cNvSpPr>
                <a:spLocks/>
              </p:cNvSpPr>
              <p:nvPr/>
            </p:nvSpPr>
            <p:spPr bwMode="auto">
              <a:xfrm>
                <a:off x="2914" y="1233"/>
                <a:ext cx="17" cy="48"/>
              </a:xfrm>
              <a:custGeom>
                <a:avLst/>
                <a:gdLst>
                  <a:gd name="T0" fmla="*/ 13 w 17"/>
                  <a:gd name="T1" fmla="*/ 47 h 48"/>
                  <a:gd name="T2" fmla="*/ 16 w 17"/>
                  <a:gd name="T3" fmla="*/ 47 h 48"/>
                  <a:gd name="T4" fmla="*/ 6 w 17"/>
                  <a:gd name="T5" fmla="*/ 0 h 48"/>
                  <a:gd name="T6" fmla="*/ 0 w 17"/>
                  <a:gd name="T7" fmla="*/ 0 h 48"/>
                  <a:gd name="T8" fmla="*/ 10 w 17"/>
                  <a:gd name="T9" fmla="*/ 47 h 48"/>
                  <a:gd name="T10" fmla="*/ 13 w 17"/>
                  <a:gd name="T11" fmla="*/ 47 h 48"/>
                </a:gdLst>
                <a:ahLst/>
                <a:cxnLst>
                  <a:cxn ang="0">
                    <a:pos x="T0" y="T1"/>
                  </a:cxn>
                  <a:cxn ang="0">
                    <a:pos x="T2" y="T3"/>
                  </a:cxn>
                  <a:cxn ang="0">
                    <a:pos x="T4" y="T5"/>
                  </a:cxn>
                  <a:cxn ang="0">
                    <a:pos x="T6" y="T7"/>
                  </a:cxn>
                  <a:cxn ang="0">
                    <a:pos x="T8" y="T9"/>
                  </a:cxn>
                  <a:cxn ang="0">
                    <a:pos x="T10" y="T11"/>
                  </a:cxn>
                </a:cxnLst>
                <a:rect l="0" t="0" r="r" b="b"/>
                <a:pathLst>
                  <a:path w="17" h="48">
                    <a:moveTo>
                      <a:pt x="13" y="47"/>
                    </a:moveTo>
                    <a:lnTo>
                      <a:pt x="16" y="47"/>
                    </a:lnTo>
                    <a:lnTo>
                      <a:pt x="6" y="0"/>
                    </a:lnTo>
                    <a:lnTo>
                      <a:pt x="0" y="0"/>
                    </a:lnTo>
                    <a:lnTo>
                      <a:pt x="10" y="47"/>
                    </a:lnTo>
                    <a:lnTo>
                      <a:pt x="13" y="47"/>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1" name="Freeform 51"/>
              <p:cNvSpPr>
                <a:spLocks/>
              </p:cNvSpPr>
              <p:nvPr/>
            </p:nvSpPr>
            <p:spPr bwMode="auto">
              <a:xfrm>
                <a:off x="3096" y="1230"/>
                <a:ext cx="54" cy="75"/>
              </a:xfrm>
              <a:custGeom>
                <a:avLst/>
                <a:gdLst>
                  <a:gd name="T0" fmla="*/ 50 w 54"/>
                  <a:gd name="T1" fmla="*/ 65 h 75"/>
                  <a:gd name="T2" fmla="*/ 53 w 54"/>
                  <a:gd name="T3" fmla="*/ 67 h 75"/>
                  <a:gd name="T4" fmla="*/ 6 w 54"/>
                  <a:gd name="T5" fmla="*/ 0 h 75"/>
                  <a:gd name="T6" fmla="*/ 0 w 54"/>
                  <a:gd name="T7" fmla="*/ 4 h 75"/>
                  <a:gd name="T8" fmla="*/ 47 w 54"/>
                  <a:gd name="T9" fmla="*/ 71 h 75"/>
                  <a:gd name="T10" fmla="*/ 50 w 54"/>
                  <a:gd name="T11" fmla="*/ 74 h 75"/>
                  <a:gd name="T12" fmla="*/ 50 w 54"/>
                  <a:gd name="T13" fmla="*/ 65 h 75"/>
                </a:gdLst>
                <a:ahLst/>
                <a:cxnLst>
                  <a:cxn ang="0">
                    <a:pos x="T0" y="T1"/>
                  </a:cxn>
                  <a:cxn ang="0">
                    <a:pos x="T2" y="T3"/>
                  </a:cxn>
                  <a:cxn ang="0">
                    <a:pos x="T4" y="T5"/>
                  </a:cxn>
                  <a:cxn ang="0">
                    <a:pos x="T6" y="T7"/>
                  </a:cxn>
                  <a:cxn ang="0">
                    <a:pos x="T8" y="T9"/>
                  </a:cxn>
                  <a:cxn ang="0">
                    <a:pos x="T10" y="T11"/>
                  </a:cxn>
                  <a:cxn ang="0">
                    <a:pos x="T12" y="T13"/>
                  </a:cxn>
                </a:cxnLst>
                <a:rect l="0" t="0" r="r" b="b"/>
                <a:pathLst>
                  <a:path w="54" h="75">
                    <a:moveTo>
                      <a:pt x="50" y="65"/>
                    </a:moveTo>
                    <a:lnTo>
                      <a:pt x="53" y="67"/>
                    </a:lnTo>
                    <a:lnTo>
                      <a:pt x="6" y="0"/>
                    </a:lnTo>
                    <a:lnTo>
                      <a:pt x="0" y="4"/>
                    </a:lnTo>
                    <a:lnTo>
                      <a:pt x="47" y="71"/>
                    </a:lnTo>
                    <a:lnTo>
                      <a:pt x="50" y="74"/>
                    </a:lnTo>
                    <a:lnTo>
                      <a:pt x="50" y="65"/>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2" name="Freeform 52"/>
              <p:cNvSpPr>
                <a:spLocks/>
              </p:cNvSpPr>
              <p:nvPr/>
            </p:nvSpPr>
            <p:spPr bwMode="auto">
              <a:xfrm>
                <a:off x="3150" y="1298"/>
                <a:ext cx="103" cy="7"/>
              </a:xfrm>
              <a:custGeom>
                <a:avLst/>
                <a:gdLst>
                  <a:gd name="T0" fmla="*/ 95 w 103"/>
                  <a:gd name="T1" fmla="*/ 4 h 7"/>
                  <a:gd name="T2" fmla="*/ 99 w 103"/>
                  <a:gd name="T3" fmla="*/ 0 h 7"/>
                  <a:gd name="T4" fmla="*/ 0 w 103"/>
                  <a:gd name="T5" fmla="*/ 0 h 7"/>
                  <a:gd name="T6" fmla="*/ 0 w 103"/>
                  <a:gd name="T7" fmla="*/ 6 h 7"/>
                  <a:gd name="T8" fmla="*/ 99 w 103"/>
                  <a:gd name="T9" fmla="*/ 6 h 7"/>
                  <a:gd name="T10" fmla="*/ 102 w 103"/>
                  <a:gd name="T11" fmla="*/ 2 h 7"/>
                  <a:gd name="T12" fmla="*/ 95 w 10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03" h="7">
                    <a:moveTo>
                      <a:pt x="95" y="4"/>
                    </a:moveTo>
                    <a:lnTo>
                      <a:pt x="99" y="0"/>
                    </a:lnTo>
                    <a:lnTo>
                      <a:pt x="0" y="0"/>
                    </a:lnTo>
                    <a:lnTo>
                      <a:pt x="0" y="6"/>
                    </a:lnTo>
                    <a:lnTo>
                      <a:pt x="99" y="6"/>
                    </a:lnTo>
                    <a:lnTo>
                      <a:pt x="102" y="2"/>
                    </a:lnTo>
                    <a:lnTo>
                      <a:pt x="95" y="4"/>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3" name="Freeform 53"/>
              <p:cNvSpPr>
                <a:spLocks/>
              </p:cNvSpPr>
              <p:nvPr/>
            </p:nvSpPr>
            <p:spPr bwMode="auto">
              <a:xfrm>
                <a:off x="3188" y="1228"/>
                <a:ext cx="65" cy="74"/>
              </a:xfrm>
              <a:custGeom>
                <a:avLst/>
                <a:gdLst>
                  <a:gd name="T0" fmla="*/ 3 w 65"/>
                  <a:gd name="T1" fmla="*/ 9 h 74"/>
                  <a:gd name="T2" fmla="*/ 0 w 65"/>
                  <a:gd name="T3" fmla="*/ 7 h 74"/>
                  <a:gd name="T4" fmla="*/ 57 w 65"/>
                  <a:gd name="T5" fmla="*/ 73 h 74"/>
                  <a:gd name="T6" fmla="*/ 64 w 65"/>
                  <a:gd name="T7" fmla="*/ 69 h 74"/>
                  <a:gd name="T8" fmla="*/ 7 w 65"/>
                  <a:gd name="T9" fmla="*/ 3 h 74"/>
                  <a:gd name="T10" fmla="*/ 3 w 65"/>
                  <a:gd name="T11" fmla="*/ 0 h 74"/>
                  <a:gd name="T12" fmla="*/ 3 w 65"/>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65" h="74">
                    <a:moveTo>
                      <a:pt x="3" y="9"/>
                    </a:moveTo>
                    <a:lnTo>
                      <a:pt x="0" y="7"/>
                    </a:lnTo>
                    <a:lnTo>
                      <a:pt x="57" y="73"/>
                    </a:lnTo>
                    <a:lnTo>
                      <a:pt x="64" y="69"/>
                    </a:lnTo>
                    <a:lnTo>
                      <a:pt x="7" y="3"/>
                    </a:lnTo>
                    <a:lnTo>
                      <a:pt x="3" y="0"/>
                    </a:lnTo>
                    <a:lnTo>
                      <a:pt x="3" y="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4" name="Freeform 54"/>
              <p:cNvSpPr>
                <a:spLocks/>
              </p:cNvSpPr>
              <p:nvPr/>
            </p:nvSpPr>
            <p:spPr bwMode="auto">
              <a:xfrm>
                <a:off x="3142" y="1230"/>
                <a:ext cx="60" cy="72"/>
              </a:xfrm>
              <a:custGeom>
                <a:avLst/>
                <a:gdLst>
                  <a:gd name="T0" fmla="*/ 56 w 60"/>
                  <a:gd name="T1" fmla="*/ 69 h 72"/>
                  <a:gd name="T2" fmla="*/ 59 w 60"/>
                  <a:gd name="T3" fmla="*/ 67 h 72"/>
                  <a:gd name="T4" fmla="*/ 7 w 60"/>
                  <a:gd name="T5" fmla="*/ 0 h 72"/>
                  <a:gd name="T6" fmla="*/ 0 w 60"/>
                  <a:gd name="T7" fmla="*/ 4 h 72"/>
                  <a:gd name="T8" fmla="*/ 52 w 60"/>
                  <a:gd name="T9" fmla="*/ 71 h 72"/>
                  <a:gd name="T10" fmla="*/ 56 w 60"/>
                  <a:gd name="T11" fmla="*/ 69 h 72"/>
                </a:gdLst>
                <a:ahLst/>
                <a:cxnLst>
                  <a:cxn ang="0">
                    <a:pos x="T0" y="T1"/>
                  </a:cxn>
                  <a:cxn ang="0">
                    <a:pos x="T2" y="T3"/>
                  </a:cxn>
                  <a:cxn ang="0">
                    <a:pos x="T4" y="T5"/>
                  </a:cxn>
                  <a:cxn ang="0">
                    <a:pos x="T6" y="T7"/>
                  </a:cxn>
                  <a:cxn ang="0">
                    <a:pos x="T8" y="T9"/>
                  </a:cxn>
                  <a:cxn ang="0">
                    <a:pos x="T10" y="T11"/>
                  </a:cxn>
                </a:cxnLst>
                <a:rect l="0" t="0" r="r" b="b"/>
                <a:pathLst>
                  <a:path w="60" h="72">
                    <a:moveTo>
                      <a:pt x="56" y="69"/>
                    </a:moveTo>
                    <a:lnTo>
                      <a:pt x="59" y="67"/>
                    </a:lnTo>
                    <a:lnTo>
                      <a:pt x="7" y="0"/>
                    </a:lnTo>
                    <a:lnTo>
                      <a:pt x="0" y="4"/>
                    </a:lnTo>
                    <a:lnTo>
                      <a:pt x="52" y="71"/>
                    </a:lnTo>
                    <a:lnTo>
                      <a:pt x="56" y="6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5" name="Freeform 55"/>
              <p:cNvSpPr>
                <a:spLocks/>
              </p:cNvSpPr>
              <p:nvPr/>
            </p:nvSpPr>
            <p:spPr bwMode="auto">
              <a:xfrm>
                <a:off x="3105" y="1230"/>
                <a:ext cx="88" cy="7"/>
              </a:xfrm>
              <a:custGeom>
                <a:avLst/>
                <a:gdLst>
                  <a:gd name="T0" fmla="*/ 87 w 88"/>
                  <a:gd name="T1" fmla="*/ 3 h 7"/>
                  <a:gd name="T2" fmla="*/ 87 w 88"/>
                  <a:gd name="T3" fmla="*/ 0 h 7"/>
                  <a:gd name="T4" fmla="*/ 0 w 88"/>
                  <a:gd name="T5" fmla="*/ 0 h 7"/>
                  <a:gd name="T6" fmla="*/ 0 w 88"/>
                  <a:gd name="T7" fmla="*/ 6 h 7"/>
                  <a:gd name="T8" fmla="*/ 87 w 88"/>
                  <a:gd name="T9" fmla="*/ 6 h 7"/>
                  <a:gd name="T10" fmla="*/ 87 w 88"/>
                  <a:gd name="T11" fmla="*/ 3 h 7"/>
                </a:gdLst>
                <a:ahLst/>
                <a:cxnLst>
                  <a:cxn ang="0">
                    <a:pos x="T0" y="T1"/>
                  </a:cxn>
                  <a:cxn ang="0">
                    <a:pos x="T2" y="T3"/>
                  </a:cxn>
                  <a:cxn ang="0">
                    <a:pos x="T4" y="T5"/>
                  </a:cxn>
                  <a:cxn ang="0">
                    <a:pos x="T6" y="T7"/>
                  </a:cxn>
                  <a:cxn ang="0">
                    <a:pos x="T8" y="T9"/>
                  </a:cxn>
                  <a:cxn ang="0">
                    <a:pos x="T10" y="T11"/>
                  </a:cxn>
                </a:cxnLst>
                <a:rect l="0" t="0" r="r" b="b"/>
                <a:pathLst>
                  <a:path w="88" h="7">
                    <a:moveTo>
                      <a:pt x="87" y="3"/>
                    </a:moveTo>
                    <a:lnTo>
                      <a:pt x="87" y="0"/>
                    </a:lnTo>
                    <a:lnTo>
                      <a:pt x="0" y="0"/>
                    </a:lnTo>
                    <a:lnTo>
                      <a:pt x="0" y="6"/>
                    </a:lnTo>
                    <a:lnTo>
                      <a:pt x="87" y="6"/>
                    </a:lnTo>
                    <a:lnTo>
                      <a:pt x="87"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6" name="Freeform 56"/>
              <p:cNvSpPr>
                <a:spLocks/>
              </p:cNvSpPr>
              <p:nvPr/>
            </p:nvSpPr>
            <p:spPr bwMode="auto">
              <a:xfrm>
                <a:off x="3117" y="1249"/>
                <a:ext cx="88" cy="6"/>
              </a:xfrm>
              <a:custGeom>
                <a:avLst/>
                <a:gdLst>
                  <a:gd name="T0" fmla="*/ 87 w 88"/>
                  <a:gd name="T1" fmla="*/ 2 h 6"/>
                  <a:gd name="T2" fmla="*/ 87 w 88"/>
                  <a:gd name="T3" fmla="*/ 0 h 6"/>
                  <a:gd name="T4" fmla="*/ 0 w 88"/>
                  <a:gd name="T5" fmla="*/ 0 h 6"/>
                  <a:gd name="T6" fmla="*/ 0 w 88"/>
                  <a:gd name="T7" fmla="*/ 5 h 6"/>
                  <a:gd name="T8" fmla="*/ 87 w 88"/>
                  <a:gd name="T9" fmla="*/ 5 h 6"/>
                  <a:gd name="T10" fmla="*/ 87 w 88"/>
                  <a:gd name="T11" fmla="*/ 2 h 6"/>
                </a:gdLst>
                <a:ahLst/>
                <a:cxnLst>
                  <a:cxn ang="0">
                    <a:pos x="T0" y="T1"/>
                  </a:cxn>
                  <a:cxn ang="0">
                    <a:pos x="T2" y="T3"/>
                  </a:cxn>
                  <a:cxn ang="0">
                    <a:pos x="T4" y="T5"/>
                  </a:cxn>
                  <a:cxn ang="0">
                    <a:pos x="T6" y="T7"/>
                  </a:cxn>
                  <a:cxn ang="0">
                    <a:pos x="T8" y="T9"/>
                  </a:cxn>
                  <a:cxn ang="0">
                    <a:pos x="T10" y="T11"/>
                  </a:cxn>
                </a:cxnLst>
                <a:rect l="0" t="0" r="r" b="b"/>
                <a:pathLst>
                  <a:path w="88" h="6">
                    <a:moveTo>
                      <a:pt x="87" y="2"/>
                    </a:moveTo>
                    <a:lnTo>
                      <a:pt x="87" y="0"/>
                    </a:lnTo>
                    <a:lnTo>
                      <a:pt x="0" y="0"/>
                    </a:lnTo>
                    <a:lnTo>
                      <a:pt x="0" y="5"/>
                    </a:lnTo>
                    <a:lnTo>
                      <a:pt x="87" y="5"/>
                    </a:lnTo>
                    <a:lnTo>
                      <a:pt x="87"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7" name="Freeform 57"/>
              <p:cNvSpPr>
                <a:spLocks/>
              </p:cNvSpPr>
              <p:nvPr/>
            </p:nvSpPr>
            <p:spPr bwMode="auto">
              <a:xfrm>
                <a:off x="3126" y="1263"/>
                <a:ext cx="92" cy="6"/>
              </a:xfrm>
              <a:custGeom>
                <a:avLst/>
                <a:gdLst>
                  <a:gd name="T0" fmla="*/ 91 w 92"/>
                  <a:gd name="T1" fmla="*/ 3 h 6"/>
                  <a:gd name="T2" fmla="*/ 91 w 92"/>
                  <a:gd name="T3" fmla="*/ 0 h 6"/>
                  <a:gd name="T4" fmla="*/ 0 w 92"/>
                  <a:gd name="T5" fmla="*/ 0 h 6"/>
                  <a:gd name="T6" fmla="*/ 0 w 92"/>
                  <a:gd name="T7" fmla="*/ 5 h 6"/>
                  <a:gd name="T8" fmla="*/ 91 w 92"/>
                  <a:gd name="T9" fmla="*/ 5 h 6"/>
                  <a:gd name="T10" fmla="*/ 91 w 92"/>
                  <a:gd name="T11" fmla="*/ 3 h 6"/>
                </a:gdLst>
                <a:ahLst/>
                <a:cxnLst>
                  <a:cxn ang="0">
                    <a:pos x="T0" y="T1"/>
                  </a:cxn>
                  <a:cxn ang="0">
                    <a:pos x="T2" y="T3"/>
                  </a:cxn>
                  <a:cxn ang="0">
                    <a:pos x="T4" y="T5"/>
                  </a:cxn>
                  <a:cxn ang="0">
                    <a:pos x="T6" y="T7"/>
                  </a:cxn>
                  <a:cxn ang="0">
                    <a:pos x="T8" y="T9"/>
                  </a:cxn>
                  <a:cxn ang="0">
                    <a:pos x="T10" y="T11"/>
                  </a:cxn>
                </a:cxnLst>
                <a:rect l="0" t="0" r="r" b="b"/>
                <a:pathLst>
                  <a:path w="92" h="6">
                    <a:moveTo>
                      <a:pt x="91" y="3"/>
                    </a:moveTo>
                    <a:lnTo>
                      <a:pt x="91" y="0"/>
                    </a:lnTo>
                    <a:lnTo>
                      <a:pt x="0" y="0"/>
                    </a:lnTo>
                    <a:lnTo>
                      <a:pt x="0" y="5"/>
                    </a:lnTo>
                    <a:lnTo>
                      <a:pt x="91" y="5"/>
                    </a:lnTo>
                    <a:lnTo>
                      <a:pt x="91"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8" name="Freeform 58"/>
              <p:cNvSpPr>
                <a:spLocks/>
              </p:cNvSpPr>
              <p:nvPr/>
            </p:nvSpPr>
            <p:spPr bwMode="auto">
              <a:xfrm>
                <a:off x="3138" y="1279"/>
                <a:ext cx="94" cy="7"/>
              </a:xfrm>
              <a:custGeom>
                <a:avLst/>
                <a:gdLst>
                  <a:gd name="T0" fmla="*/ 93 w 94"/>
                  <a:gd name="T1" fmla="*/ 3 h 7"/>
                  <a:gd name="T2" fmla="*/ 93 w 94"/>
                  <a:gd name="T3" fmla="*/ 0 h 7"/>
                  <a:gd name="T4" fmla="*/ 0 w 94"/>
                  <a:gd name="T5" fmla="*/ 0 h 7"/>
                  <a:gd name="T6" fmla="*/ 0 w 94"/>
                  <a:gd name="T7" fmla="*/ 6 h 7"/>
                  <a:gd name="T8" fmla="*/ 93 w 94"/>
                  <a:gd name="T9" fmla="*/ 6 h 7"/>
                  <a:gd name="T10" fmla="*/ 93 w 94"/>
                  <a:gd name="T11" fmla="*/ 3 h 7"/>
                </a:gdLst>
                <a:ahLst/>
                <a:cxnLst>
                  <a:cxn ang="0">
                    <a:pos x="T0" y="T1"/>
                  </a:cxn>
                  <a:cxn ang="0">
                    <a:pos x="T2" y="T3"/>
                  </a:cxn>
                  <a:cxn ang="0">
                    <a:pos x="T4" y="T5"/>
                  </a:cxn>
                  <a:cxn ang="0">
                    <a:pos x="T6" y="T7"/>
                  </a:cxn>
                  <a:cxn ang="0">
                    <a:pos x="T8" y="T9"/>
                  </a:cxn>
                  <a:cxn ang="0">
                    <a:pos x="T10" y="T11"/>
                  </a:cxn>
                </a:cxnLst>
                <a:rect l="0" t="0" r="r" b="b"/>
                <a:pathLst>
                  <a:path w="94" h="7">
                    <a:moveTo>
                      <a:pt x="93" y="3"/>
                    </a:moveTo>
                    <a:lnTo>
                      <a:pt x="93" y="0"/>
                    </a:lnTo>
                    <a:lnTo>
                      <a:pt x="0" y="0"/>
                    </a:lnTo>
                    <a:lnTo>
                      <a:pt x="0" y="6"/>
                    </a:lnTo>
                    <a:lnTo>
                      <a:pt x="93" y="6"/>
                    </a:lnTo>
                    <a:lnTo>
                      <a:pt x="93"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59" name="Freeform 59"/>
              <p:cNvSpPr>
                <a:spLocks/>
              </p:cNvSpPr>
              <p:nvPr/>
            </p:nvSpPr>
            <p:spPr bwMode="auto">
              <a:xfrm>
                <a:off x="2574" y="1230"/>
                <a:ext cx="59" cy="76"/>
              </a:xfrm>
              <a:custGeom>
                <a:avLst/>
                <a:gdLst>
                  <a:gd name="T0" fmla="*/ 3 w 59"/>
                  <a:gd name="T1" fmla="*/ 75 h 76"/>
                  <a:gd name="T2" fmla="*/ 7 w 59"/>
                  <a:gd name="T3" fmla="*/ 73 h 76"/>
                  <a:gd name="T4" fmla="*/ 58 w 59"/>
                  <a:gd name="T5" fmla="*/ 4 h 76"/>
                  <a:gd name="T6" fmla="*/ 51 w 59"/>
                  <a:gd name="T7" fmla="*/ 0 h 76"/>
                  <a:gd name="T8" fmla="*/ 0 w 59"/>
                  <a:gd name="T9" fmla="*/ 68 h 76"/>
                  <a:gd name="T10" fmla="*/ 3 w 59"/>
                  <a:gd name="T11" fmla="*/ 66 h 76"/>
                  <a:gd name="T12" fmla="*/ 3 w 59"/>
                  <a:gd name="T13" fmla="*/ 75 h 76"/>
                </a:gdLst>
                <a:ahLst/>
                <a:cxnLst>
                  <a:cxn ang="0">
                    <a:pos x="T0" y="T1"/>
                  </a:cxn>
                  <a:cxn ang="0">
                    <a:pos x="T2" y="T3"/>
                  </a:cxn>
                  <a:cxn ang="0">
                    <a:pos x="T4" y="T5"/>
                  </a:cxn>
                  <a:cxn ang="0">
                    <a:pos x="T6" y="T7"/>
                  </a:cxn>
                  <a:cxn ang="0">
                    <a:pos x="T8" y="T9"/>
                  </a:cxn>
                  <a:cxn ang="0">
                    <a:pos x="T10" y="T11"/>
                  </a:cxn>
                  <a:cxn ang="0">
                    <a:pos x="T12" y="T13"/>
                  </a:cxn>
                </a:cxnLst>
                <a:rect l="0" t="0" r="r" b="b"/>
                <a:pathLst>
                  <a:path w="59" h="76">
                    <a:moveTo>
                      <a:pt x="3" y="75"/>
                    </a:moveTo>
                    <a:lnTo>
                      <a:pt x="7" y="73"/>
                    </a:lnTo>
                    <a:lnTo>
                      <a:pt x="58" y="4"/>
                    </a:lnTo>
                    <a:lnTo>
                      <a:pt x="51" y="0"/>
                    </a:lnTo>
                    <a:lnTo>
                      <a:pt x="0" y="68"/>
                    </a:lnTo>
                    <a:lnTo>
                      <a:pt x="3" y="66"/>
                    </a:lnTo>
                    <a:lnTo>
                      <a:pt x="3" y="75"/>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60" name="Freeform 60"/>
              <p:cNvSpPr>
                <a:spLocks/>
              </p:cNvSpPr>
              <p:nvPr/>
            </p:nvSpPr>
            <p:spPr bwMode="auto">
              <a:xfrm>
                <a:off x="2508" y="1300"/>
                <a:ext cx="67" cy="6"/>
              </a:xfrm>
              <a:custGeom>
                <a:avLst/>
                <a:gdLst>
                  <a:gd name="T0" fmla="*/ 0 w 67"/>
                  <a:gd name="T1" fmla="*/ 1 h 6"/>
                  <a:gd name="T2" fmla="*/ 3 w 67"/>
                  <a:gd name="T3" fmla="*/ 5 h 6"/>
                  <a:gd name="T4" fmla="*/ 66 w 67"/>
                  <a:gd name="T5" fmla="*/ 5 h 6"/>
                  <a:gd name="T6" fmla="*/ 66 w 67"/>
                  <a:gd name="T7" fmla="*/ 0 h 6"/>
                  <a:gd name="T8" fmla="*/ 3 w 67"/>
                  <a:gd name="T9" fmla="*/ 0 h 6"/>
                  <a:gd name="T10" fmla="*/ 5 w 67"/>
                  <a:gd name="T11" fmla="*/ 4 h 6"/>
                  <a:gd name="T12" fmla="*/ 0 w 67"/>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67" h="6">
                    <a:moveTo>
                      <a:pt x="0" y="1"/>
                    </a:moveTo>
                    <a:lnTo>
                      <a:pt x="3" y="5"/>
                    </a:lnTo>
                    <a:lnTo>
                      <a:pt x="66" y="5"/>
                    </a:lnTo>
                    <a:lnTo>
                      <a:pt x="66" y="0"/>
                    </a:lnTo>
                    <a:lnTo>
                      <a:pt x="3" y="0"/>
                    </a:lnTo>
                    <a:lnTo>
                      <a:pt x="5" y="4"/>
                    </a:lnTo>
                    <a:lnTo>
                      <a:pt x="0" y="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61" name="Freeform 61"/>
              <p:cNvSpPr>
                <a:spLocks/>
              </p:cNvSpPr>
              <p:nvPr/>
            </p:nvSpPr>
            <p:spPr bwMode="auto">
              <a:xfrm>
                <a:off x="2508" y="1228"/>
                <a:ext cx="69" cy="76"/>
              </a:xfrm>
              <a:custGeom>
                <a:avLst/>
                <a:gdLst>
                  <a:gd name="T0" fmla="*/ 65 w 69"/>
                  <a:gd name="T1" fmla="*/ 0 h 76"/>
                  <a:gd name="T2" fmla="*/ 63 w 69"/>
                  <a:gd name="T3" fmla="*/ 3 h 76"/>
                  <a:gd name="T4" fmla="*/ 0 w 69"/>
                  <a:gd name="T5" fmla="*/ 70 h 76"/>
                  <a:gd name="T6" fmla="*/ 5 w 69"/>
                  <a:gd name="T7" fmla="*/ 75 h 76"/>
                  <a:gd name="T8" fmla="*/ 68 w 69"/>
                  <a:gd name="T9" fmla="*/ 7 h 76"/>
                  <a:gd name="T10" fmla="*/ 65 w 69"/>
                  <a:gd name="T11" fmla="*/ 9 h 76"/>
                  <a:gd name="T12" fmla="*/ 65 w 69"/>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69" h="76">
                    <a:moveTo>
                      <a:pt x="65" y="0"/>
                    </a:moveTo>
                    <a:lnTo>
                      <a:pt x="63" y="3"/>
                    </a:lnTo>
                    <a:lnTo>
                      <a:pt x="0" y="70"/>
                    </a:lnTo>
                    <a:lnTo>
                      <a:pt x="5" y="75"/>
                    </a:lnTo>
                    <a:lnTo>
                      <a:pt x="68" y="7"/>
                    </a:lnTo>
                    <a:lnTo>
                      <a:pt x="65" y="9"/>
                    </a:lnTo>
                    <a:lnTo>
                      <a:pt x="65" y="0"/>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62" name="Freeform 62"/>
              <p:cNvSpPr>
                <a:spLocks/>
              </p:cNvSpPr>
              <p:nvPr/>
            </p:nvSpPr>
            <p:spPr bwMode="auto">
              <a:xfrm>
                <a:off x="2540" y="1230"/>
                <a:ext cx="63" cy="74"/>
              </a:xfrm>
              <a:custGeom>
                <a:avLst/>
                <a:gdLst>
                  <a:gd name="T0" fmla="*/ 3 w 63"/>
                  <a:gd name="T1" fmla="*/ 71 h 74"/>
                  <a:gd name="T2" fmla="*/ 7 w 63"/>
                  <a:gd name="T3" fmla="*/ 73 h 74"/>
                  <a:gd name="T4" fmla="*/ 62 w 63"/>
                  <a:gd name="T5" fmla="*/ 4 h 74"/>
                  <a:gd name="T6" fmla="*/ 55 w 63"/>
                  <a:gd name="T7" fmla="*/ 0 h 74"/>
                  <a:gd name="T8" fmla="*/ 0 w 63"/>
                  <a:gd name="T9" fmla="*/ 68 h 74"/>
                  <a:gd name="T10" fmla="*/ 3 w 63"/>
                  <a:gd name="T11" fmla="*/ 71 h 74"/>
                </a:gdLst>
                <a:ahLst/>
                <a:cxnLst>
                  <a:cxn ang="0">
                    <a:pos x="T0" y="T1"/>
                  </a:cxn>
                  <a:cxn ang="0">
                    <a:pos x="T2" y="T3"/>
                  </a:cxn>
                  <a:cxn ang="0">
                    <a:pos x="T4" y="T5"/>
                  </a:cxn>
                  <a:cxn ang="0">
                    <a:pos x="T6" y="T7"/>
                  </a:cxn>
                  <a:cxn ang="0">
                    <a:pos x="T8" y="T9"/>
                  </a:cxn>
                  <a:cxn ang="0">
                    <a:pos x="T10" y="T11"/>
                  </a:cxn>
                </a:cxnLst>
                <a:rect l="0" t="0" r="r" b="b"/>
                <a:pathLst>
                  <a:path w="63" h="74">
                    <a:moveTo>
                      <a:pt x="3" y="71"/>
                    </a:moveTo>
                    <a:lnTo>
                      <a:pt x="7" y="73"/>
                    </a:lnTo>
                    <a:lnTo>
                      <a:pt x="62" y="4"/>
                    </a:lnTo>
                    <a:lnTo>
                      <a:pt x="55" y="0"/>
                    </a:lnTo>
                    <a:lnTo>
                      <a:pt x="0" y="68"/>
                    </a:lnTo>
                    <a:lnTo>
                      <a:pt x="3" y="7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63" name="Freeform 63"/>
              <p:cNvSpPr>
                <a:spLocks/>
              </p:cNvSpPr>
              <p:nvPr/>
            </p:nvSpPr>
            <p:spPr bwMode="auto">
              <a:xfrm>
                <a:off x="2557" y="1253"/>
                <a:ext cx="53" cy="6"/>
              </a:xfrm>
              <a:custGeom>
                <a:avLst/>
                <a:gdLst>
                  <a:gd name="T0" fmla="*/ 52 w 53"/>
                  <a:gd name="T1" fmla="*/ 2 h 6"/>
                  <a:gd name="T2" fmla="*/ 52 w 53"/>
                  <a:gd name="T3" fmla="*/ 0 h 6"/>
                  <a:gd name="T4" fmla="*/ 0 w 53"/>
                  <a:gd name="T5" fmla="*/ 0 h 6"/>
                  <a:gd name="T6" fmla="*/ 0 w 53"/>
                  <a:gd name="T7" fmla="*/ 5 h 6"/>
                  <a:gd name="T8" fmla="*/ 52 w 53"/>
                  <a:gd name="T9" fmla="*/ 5 h 6"/>
                  <a:gd name="T10" fmla="*/ 52 w 53"/>
                  <a:gd name="T11" fmla="*/ 2 h 6"/>
                </a:gdLst>
                <a:ahLst/>
                <a:cxnLst>
                  <a:cxn ang="0">
                    <a:pos x="T0" y="T1"/>
                  </a:cxn>
                  <a:cxn ang="0">
                    <a:pos x="T2" y="T3"/>
                  </a:cxn>
                  <a:cxn ang="0">
                    <a:pos x="T4" y="T5"/>
                  </a:cxn>
                  <a:cxn ang="0">
                    <a:pos x="T6" y="T7"/>
                  </a:cxn>
                  <a:cxn ang="0">
                    <a:pos x="T8" y="T9"/>
                  </a:cxn>
                  <a:cxn ang="0">
                    <a:pos x="T10" y="T11"/>
                  </a:cxn>
                </a:cxnLst>
                <a:rect l="0" t="0" r="r" b="b"/>
                <a:pathLst>
                  <a:path w="53" h="6">
                    <a:moveTo>
                      <a:pt x="52" y="2"/>
                    </a:moveTo>
                    <a:lnTo>
                      <a:pt x="52" y="0"/>
                    </a:lnTo>
                    <a:lnTo>
                      <a:pt x="0" y="0"/>
                    </a:lnTo>
                    <a:lnTo>
                      <a:pt x="0" y="5"/>
                    </a:lnTo>
                    <a:lnTo>
                      <a:pt x="52" y="5"/>
                    </a:lnTo>
                    <a:lnTo>
                      <a:pt x="52"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64" name="Freeform 64"/>
              <p:cNvSpPr>
                <a:spLocks/>
              </p:cNvSpPr>
              <p:nvPr/>
            </p:nvSpPr>
            <p:spPr bwMode="auto">
              <a:xfrm>
                <a:off x="2542" y="1267"/>
                <a:ext cx="56" cy="6"/>
              </a:xfrm>
              <a:custGeom>
                <a:avLst/>
                <a:gdLst>
                  <a:gd name="T0" fmla="*/ 55 w 56"/>
                  <a:gd name="T1" fmla="*/ 3 h 6"/>
                  <a:gd name="T2" fmla="*/ 55 w 56"/>
                  <a:gd name="T3" fmla="*/ 0 h 6"/>
                  <a:gd name="T4" fmla="*/ 0 w 56"/>
                  <a:gd name="T5" fmla="*/ 0 h 6"/>
                  <a:gd name="T6" fmla="*/ 0 w 56"/>
                  <a:gd name="T7" fmla="*/ 5 h 6"/>
                  <a:gd name="T8" fmla="*/ 55 w 56"/>
                  <a:gd name="T9" fmla="*/ 5 h 6"/>
                  <a:gd name="T10" fmla="*/ 55 w 56"/>
                  <a:gd name="T11" fmla="*/ 3 h 6"/>
                </a:gdLst>
                <a:ahLst/>
                <a:cxnLst>
                  <a:cxn ang="0">
                    <a:pos x="T0" y="T1"/>
                  </a:cxn>
                  <a:cxn ang="0">
                    <a:pos x="T2" y="T3"/>
                  </a:cxn>
                  <a:cxn ang="0">
                    <a:pos x="T4" y="T5"/>
                  </a:cxn>
                  <a:cxn ang="0">
                    <a:pos x="T6" y="T7"/>
                  </a:cxn>
                  <a:cxn ang="0">
                    <a:pos x="T8" y="T9"/>
                  </a:cxn>
                  <a:cxn ang="0">
                    <a:pos x="T10" y="T11"/>
                  </a:cxn>
                </a:cxnLst>
                <a:rect l="0" t="0" r="r" b="b"/>
                <a:pathLst>
                  <a:path w="56" h="6">
                    <a:moveTo>
                      <a:pt x="55" y="3"/>
                    </a:moveTo>
                    <a:lnTo>
                      <a:pt x="55" y="0"/>
                    </a:lnTo>
                    <a:lnTo>
                      <a:pt x="0" y="0"/>
                    </a:lnTo>
                    <a:lnTo>
                      <a:pt x="0" y="5"/>
                    </a:lnTo>
                    <a:lnTo>
                      <a:pt x="55" y="5"/>
                    </a:lnTo>
                    <a:lnTo>
                      <a:pt x="55"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65" name="Freeform 65"/>
              <p:cNvSpPr>
                <a:spLocks/>
              </p:cNvSpPr>
              <p:nvPr/>
            </p:nvSpPr>
            <p:spPr bwMode="auto">
              <a:xfrm>
                <a:off x="2531" y="1279"/>
                <a:ext cx="58" cy="7"/>
              </a:xfrm>
              <a:custGeom>
                <a:avLst/>
                <a:gdLst>
                  <a:gd name="T0" fmla="*/ 57 w 58"/>
                  <a:gd name="T1" fmla="*/ 3 h 7"/>
                  <a:gd name="T2" fmla="*/ 57 w 58"/>
                  <a:gd name="T3" fmla="*/ 0 h 7"/>
                  <a:gd name="T4" fmla="*/ 0 w 58"/>
                  <a:gd name="T5" fmla="*/ 0 h 7"/>
                  <a:gd name="T6" fmla="*/ 0 w 58"/>
                  <a:gd name="T7" fmla="*/ 6 h 7"/>
                  <a:gd name="T8" fmla="*/ 57 w 58"/>
                  <a:gd name="T9" fmla="*/ 6 h 7"/>
                  <a:gd name="T10" fmla="*/ 57 w 58"/>
                  <a:gd name="T11" fmla="*/ 3 h 7"/>
                </a:gdLst>
                <a:ahLst/>
                <a:cxnLst>
                  <a:cxn ang="0">
                    <a:pos x="T0" y="T1"/>
                  </a:cxn>
                  <a:cxn ang="0">
                    <a:pos x="T2" y="T3"/>
                  </a:cxn>
                  <a:cxn ang="0">
                    <a:pos x="T4" y="T5"/>
                  </a:cxn>
                  <a:cxn ang="0">
                    <a:pos x="T6" y="T7"/>
                  </a:cxn>
                  <a:cxn ang="0">
                    <a:pos x="T8" y="T9"/>
                  </a:cxn>
                  <a:cxn ang="0">
                    <a:pos x="T10" y="T11"/>
                  </a:cxn>
                </a:cxnLst>
                <a:rect l="0" t="0" r="r" b="b"/>
                <a:pathLst>
                  <a:path w="58" h="7">
                    <a:moveTo>
                      <a:pt x="57" y="3"/>
                    </a:moveTo>
                    <a:lnTo>
                      <a:pt x="57" y="0"/>
                    </a:lnTo>
                    <a:lnTo>
                      <a:pt x="0" y="0"/>
                    </a:lnTo>
                    <a:lnTo>
                      <a:pt x="0" y="6"/>
                    </a:lnTo>
                    <a:lnTo>
                      <a:pt x="57" y="6"/>
                    </a:lnTo>
                    <a:lnTo>
                      <a:pt x="57"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66" name="Freeform 66"/>
              <p:cNvSpPr>
                <a:spLocks/>
              </p:cNvSpPr>
              <p:nvPr/>
            </p:nvSpPr>
            <p:spPr bwMode="auto">
              <a:xfrm>
                <a:off x="2574" y="1230"/>
                <a:ext cx="51" cy="7"/>
              </a:xfrm>
              <a:custGeom>
                <a:avLst/>
                <a:gdLst>
                  <a:gd name="T0" fmla="*/ 50 w 51"/>
                  <a:gd name="T1" fmla="*/ 3 h 7"/>
                  <a:gd name="T2" fmla="*/ 50 w 51"/>
                  <a:gd name="T3" fmla="*/ 0 h 7"/>
                  <a:gd name="T4" fmla="*/ 0 w 51"/>
                  <a:gd name="T5" fmla="*/ 0 h 7"/>
                  <a:gd name="T6" fmla="*/ 0 w 51"/>
                  <a:gd name="T7" fmla="*/ 6 h 7"/>
                  <a:gd name="T8" fmla="*/ 50 w 51"/>
                  <a:gd name="T9" fmla="*/ 6 h 7"/>
                  <a:gd name="T10" fmla="*/ 50 w 51"/>
                  <a:gd name="T11" fmla="*/ 3 h 7"/>
                </a:gdLst>
                <a:ahLst/>
                <a:cxnLst>
                  <a:cxn ang="0">
                    <a:pos x="T0" y="T1"/>
                  </a:cxn>
                  <a:cxn ang="0">
                    <a:pos x="T2" y="T3"/>
                  </a:cxn>
                  <a:cxn ang="0">
                    <a:pos x="T4" y="T5"/>
                  </a:cxn>
                  <a:cxn ang="0">
                    <a:pos x="T6" y="T7"/>
                  </a:cxn>
                  <a:cxn ang="0">
                    <a:pos x="T8" y="T9"/>
                  </a:cxn>
                  <a:cxn ang="0">
                    <a:pos x="T10" y="T11"/>
                  </a:cxn>
                </a:cxnLst>
                <a:rect l="0" t="0" r="r" b="b"/>
                <a:pathLst>
                  <a:path w="51" h="7">
                    <a:moveTo>
                      <a:pt x="50" y="3"/>
                    </a:moveTo>
                    <a:lnTo>
                      <a:pt x="50" y="0"/>
                    </a:lnTo>
                    <a:lnTo>
                      <a:pt x="0" y="0"/>
                    </a:lnTo>
                    <a:lnTo>
                      <a:pt x="0" y="6"/>
                    </a:lnTo>
                    <a:lnTo>
                      <a:pt x="50" y="6"/>
                    </a:lnTo>
                    <a:lnTo>
                      <a:pt x="50"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sp>
        <p:nvSpPr>
          <p:cNvPr id="665667" name="Freeform 67"/>
          <p:cNvSpPr>
            <a:spLocks/>
          </p:cNvSpPr>
          <p:nvPr/>
        </p:nvSpPr>
        <p:spPr bwMode="auto">
          <a:xfrm>
            <a:off x="5681663" y="1974850"/>
            <a:ext cx="2287587" cy="3089275"/>
          </a:xfrm>
          <a:custGeom>
            <a:avLst/>
            <a:gdLst>
              <a:gd name="T0" fmla="*/ 1440 w 1441"/>
              <a:gd name="T1" fmla="*/ 0 h 1873"/>
              <a:gd name="T2" fmla="*/ 240 w 1441"/>
              <a:gd name="T3" fmla="*/ 0 h 1873"/>
              <a:gd name="T4" fmla="*/ 0 w 1441"/>
              <a:gd name="T5" fmla="*/ 672 h 1873"/>
              <a:gd name="T6" fmla="*/ 0 w 1441"/>
              <a:gd name="T7" fmla="*/ 1152 h 1873"/>
              <a:gd name="T8" fmla="*/ 240 w 1441"/>
              <a:gd name="T9" fmla="*/ 1872 h 1873"/>
              <a:gd name="T10" fmla="*/ 1440 w 1441"/>
              <a:gd name="T11" fmla="*/ 1872 h 1873"/>
              <a:gd name="T12" fmla="*/ 1440 w 1441"/>
              <a:gd name="T13" fmla="*/ 0 h 1873"/>
            </a:gdLst>
            <a:ahLst/>
            <a:cxnLst>
              <a:cxn ang="0">
                <a:pos x="T0" y="T1"/>
              </a:cxn>
              <a:cxn ang="0">
                <a:pos x="T2" y="T3"/>
              </a:cxn>
              <a:cxn ang="0">
                <a:pos x="T4" y="T5"/>
              </a:cxn>
              <a:cxn ang="0">
                <a:pos x="T6" y="T7"/>
              </a:cxn>
              <a:cxn ang="0">
                <a:pos x="T8" y="T9"/>
              </a:cxn>
              <a:cxn ang="0">
                <a:pos x="T10" y="T11"/>
              </a:cxn>
              <a:cxn ang="0">
                <a:pos x="T12" y="T13"/>
              </a:cxn>
            </a:cxnLst>
            <a:rect l="0" t="0" r="r" b="b"/>
            <a:pathLst>
              <a:path w="1441" h="1873">
                <a:moveTo>
                  <a:pt x="1440" y="0"/>
                </a:moveTo>
                <a:lnTo>
                  <a:pt x="240" y="0"/>
                </a:lnTo>
                <a:lnTo>
                  <a:pt x="0" y="672"/>
                </a:lnTo>
                <a:lnTo>
                  <a:pt x="0" y="1152"/>
                </a:lnTo>
                <a:lnTo>
                  <a:pt x="240" y="1872"/>
                </a:lnTo>
                <a:lnTo>
                  <a:pt x="1440" y="1872"/>
                </a:lnTo>
                <a:lnTo>
                  <a:pt x="1440" y="0"/>
                </a:lnTo>
              </a:path>
            </a:pathLst>
          </a:cu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wrap="none" lIns="73025" tIns="36512" rIns="73025" bIns="36512" anchor="ctr" anchorCtr="1"/>
          <a:lstStyle/>
          <a:p>
            <a:endParaRPr lang="fr-FR"/>
          </a:p>
        </p:txBody>
      </p:sp>
      <p:sp>
        <p:nvSpPr>
          <p:cNvPr id="665668" name="Freeform 68"/>
          <p:cNvSpPr>
            <a:spLocks/>
          </p:cNvSpPr>
          <p:nvPr/>
        </p:nvSpPr>
        <p:spPr bwMode="auto">
          <a:xfrm>
            <a:off x="6229350" y="2141538"/>
            <a:ext cx="1511300" cy="382587"/>
          </a:xfrm>
          <a:custGeom>
            <a:avLst/>
            <a:gdLst>
              <a:gd name="T0" fmla="*/ 0 w 952"/>
              <a:gd name="T1" fmla="*/ 231 h 232"/>
              <a:gd name="T2" fmla="*/ 951 w 952"/>
              <a:gd name="T3" fmla="*/ 231 h 232"/>
              <a:gd name="T4" fmla="*/ 951 w 952"/>
              <a:gd name="T5" fmla="*/ 0 h 232"/>
            </a:gdLst>
            <a:ahLst/>
            <a:cxnLst>
              <a:cxn ang="0">
                <a:pos x="T0" y="T1"/>
              </a:cxn>
              <a:cxn ang="0">
                <a:pos x="T2" y="T3"/>
              </a:cxn>
              <a:cxn ang="0">
                <a:pos x="T4" y="T5"/>
              </a:cxn>
            </a:cxnLst>
            <a:rect l="0" t="0" r="r" b="b"/>
            <a:pathLst>
              <a:path w="952" h="232">
                <a:moveTo>
                  <a:pt x="0" y="231"/>
                </a:moveTo>
                <a:lnTo>
                  <a:pt x="951" y="231"/>
                </a:lnTo>
                <a:lnTo>
                  <a:pt x="951" y="0"/>
                </a:lnTo>
              </a:path>
            </a:pathLst>
          </a:custGeom>
          <a:solidFill>
            <a:schemeClr val="bg1"/>
          </a:solidFill>
          <a:ln w="254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69" name="Freeform 69"/>
          <p:cNvSpPr>
            <a:spLocks/>
          </p:cNvSpPr>
          <p:nvPr/>
        </p:nvSpPr>
        <p:spPr bwMode="auto">
          <a:xfrm>
            <a:off x="6229350" y="2141538"/>
            <a:ext cx="1511300" cy="382587"/>
          </a:xfrm>
          <a:custGeom>
            <a:avLst/>
            <a:gdLst>
              <a:gd name="T0" fmla="*/ 951 w 952"/>
              <a:gd name="T1" fmla="*/ 0 h 232"/>
              <a:gd name="T2" fmla="*/ 0 w 952"/>
              <a:gd name="T3" fmla="*/ 0 h 232"/>
              <a:gd name="T4" fmla="*/ 0 w 952"/>
              <a:gd name="T5" fmla="*/ 231 h 232"/>
            </a:gdLst>
            <a:ahLst/>
            <a:cxnLst>
              <a:cxn ang="0">
                <a:pos x="T0" y="T1"/>
              </a:cxn>
              <a:cxn ang="0">
                <a:pos x="T2" y="T3"/>
              </a:cxn>
              <a:cxn ang="0">
                <a:pos x="T4" y="T5"/>
              </a:cxn>
            </a:cxnLst>
            <a:rect l="0" t="0" r="r" b="b"/>
            <a:pathLst>
              <a:path w="952" h="232">
                <a:moveTo>
                  <a:pt x="951" y="0"/>
                </a:moveTo>
                <a:lnTo>
                  <a:pt x="0" y="0"/>
                </a:lnTo>
                <a:lnTo>
                  <a:pt x="0" y="231"/>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70" name="Rectangle 70"/>
          <p:cNvSpPr>
            <a:spLocks noChangeArrowheads="1"/>
          </p:cNvSpPr>
          <p:nvPr/>
        </p:nvSpPr>
        <p:spPr bwMode="auto">
          <a:xfrm>
            <a:off x="6229350" y="2827338"/>
            <a:ext cx="1509713" cy="3810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eaLnBrk="0" hangingPunct="0">
              <a:buClrTx/>
              <a:buSzTx/>
              <a:buFontTx/>
              <a:buNone/>
            </a:pPr>
            <a:endParaRPr lang="fr-FR" altLang="fr-FR" sz="1600" b="1">
              <a:latin typeface="Arial" panose="020B0604020202020204" pitchFamily="34" charset="0"/>
            </a:endParaRPr>
          </a:p>
        </p:txBody>
      </p:sp>
      <p:sp>
        <p:nvSpPr>
          <p:cNvPr id="665671" name="Freeform 71"/>
          <p:cNvSpPr>
            <a:spLocks/>
          </p:cNvSpPr>
          <p:nvPr/>
        </p:nvSpPr>
        <p:spPr bwMode="auto">
          <a:xfrm>
            <a:off x="6229350" y="2827338"/>
            <a:ext cx="1511300" cy="382587"/>
          </a:xfrm>
          <a:custGeom>
            <a:avLst/>
            <a:gdLst>
              <a:gd name="T0" fmla="*/ 0 w 952"/>
              <a:gd name="T1" fmla="*/ 231 h 232"/>
              <a:gd name="T2" fmla="*/ 951 w 952"/>
              <a:gd name="T3" fmla="*/ 231 h 232"/>
              <a:gd name="T4" fmla="*/ 951 w 952"/>
              <a:gd name="T5" fmla="*/ 0 h 232"/>
            </a:gdLst>
            <a:ahLst/>
            <a:cxnLst>
              <a:cxn ang="0">
                <a:pos x="T0" y="T1"/>
              </a:cxn>
              <a:cxn ang="0">
                <a:pos x="T2" y="T3"/>
              </a:cxn>
              <a:cxn ang="0">
                <a:pos x="T4" y="T5"/>
              </a:cxn>
            </a:cxnLst>
            <a:rect l="0" t="0" r="r" b="b"/>
            <a:pathLst>
              <a:path w="952" h="232">
                <a:moveTo>
                  <a:pt x="0" y="231"/>
                </a:moveTo>
                <a:lnTo>
                  <a:pt x="951" y="231"/>
                </a:lnTo>
                <a:lnTo>
                  <a:pt x="951" y="0"/>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72" name="Freeform 72"/>
          <p:cNvSpPr>
            <a:spLocks/>
          </p:cNvSpPr>
          <p:nvPr/>
        </p:nvSpPr>
        <p:spPr bwMode="auto">
          <a:xfrm>
            <a:off x="6229350" y="2827338"/>
            <a:ext cx="1511300" cy="382587"/>
          </a:xfrm>
          <a:custGeom>
            <a:avLst/>
            <a:gdLst>
              <a:gd name="T0" fmla="*/ 951 w 952"/>
              <a:gd name="T1" fmla="*/ 0 h 232"/>
              <a:gd name="T2" fmla="*/ 0 w 952"/>
              <a:gd name="T3" fmla="*/ 0 h 232"/>
              <a:gd name="T4" fmla="*/ 0 w 952"/>
              <a:gd name="T5" fmla="*/ 231 h 232"/>
            </a:gdLst>
            <a:ahLst/>
            <a:cxnLst>
              <a:cxn ang="0">
                <a:pos x="T0" y="T1"/>
              </a:cxn>
              <a:cxn ang="0">
                <a:pos x="T2" y="T3"/>
              </a:cxn>
              <a:cxn ang="0">
                <a:pos x="T4" y="T5"/>
              </a:cxn>
            </a:cxnLst>
            <a:rect l="0" t="0" r="r" b="b"/>
            <a:pathLst>
              <a:path w="952" h="232">
                <a:moveTo>
                  <a:pt x="951" y="0"/>
                </a:moveTo>
                <a:lnTo>
                  <a:pt x="0" y="0"/>
                </a:lnTo>
                <a:lnTo>
                  <a:pt x="0" y="231"/>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73" name="Rectangle 73"/>
          <p:cNvSpPr>
            <a:spLocks noChangeArrowheads="1"/>
          </p:cNvSpPr>
          <p:nvPr/>
        </p:nvSpPr>
        <p:spPr bwMode="auto">
          <a:xfrm>
            <a:off x="6229350" y="3513138"/>
            <a:ext cx="1509713" cy="3810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eaLnBrk="0" hangingPunct="0">
              <a:buClrTx/>
              <a:buSzTx/>
              <a:buFontTx/>
              <a:buNone/>
            </a:pPr>
            <a:endParaRPr lang="fr-FR" altLang="fr-FR" sz="1600" b="1">
              <a:latin typeface="Arial" panose="020B0604020202020204" pitchFamily="34" charset="0"/>
            </a:endParaRPr>
          </a:p>
        </p:txBody>
      </p:sp>
      <p:sp>
        <p:nvSpPr>
          <p:cNvPr id="665674" name="Freeform 74"/>
          <p:cNvSpPr>
            <a:spLocks/>
          </p:cNvSpPr>
          <p:nvPr/>
        </p:nvSpPr>
        <p:spPr bwMode="auto">
          <a:xfrm>
            <a:off x="6229350" y="3513138"/>
            <a:ext cx="1511300" cy="382587"/>
          </a:xfrm>
          <a:custGeom>
            <a:avLst/>
            <a:gdLst>
              <a:gd name="T0" fmla="*/ 0 w 952"/>
              <a:gd name="T1" fmla="*/ 231 h 232"/>
              <a:gd name="T2" fmla="*/ 951 w 952"/>
              <a:gd name="T3" fmla="*/ 231 h 232"/>
              <a:gd name="T4" fmla="*/ 951 w 952"/>
              <a:gd name="T5" fmla="*/ 0 h 232"/>
            </a:gdLst>
            <a:ahLst/>
            <a:cxnLst>
              <a:cxn ang="0">
                <a:pos x="T0" y="T1"/>
              </a:cxn>
              <a:cxn ang="0">
                <a:pos x="T2" y="T3"/>
              </a:cxn>
              <a:cxn ang="0">
                <a:pos x="T4" y="T5"/>
              </a:cxn>
            </a:cxnLst>
            <a:rect l="0" t="0" r="r" b="b"/>
            <a:pathLst>
              <a:path w="952" h="232">
                <a:moveTo>
                  <a:pt x="0" y="231"/>
                </a:moveTo>
                <a:lnTo>
                  <a:pt x="951" y="231"/>
                </a:lnTo>
                <a:lnTo>
                  <a:pt x="951" y="0"/>
                </a:lnTo>
              </a:path>
            </a:pathLst>
          </a:custGeom>
          <a:noFill/>
          <a:ln w="254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75" name="Freeform 75"/>
          <p:cNvSpPr>
            <a:spLocks/>
          </p:cNvSpPr>
          <p:nvPr/>
        </p:nvSpPr>
        <p:spPr bwMode="auto">
          <a:xfrm>
            <a:off x="6229350" y="3513138"/>
            <a:ext cx="1511300" cy="382587"/>
          </a:xfrm>
          <a:custGeom>
            <a:avLst/>
            <a:gdLst>
              <a:gd name="T0" fmla="*/ 951 w 952"/>
              <a:gd name="T1" fmla="*/ 0 h 232"/>
              <a:gd name="T2" fmla="*/ 0 w 952"/>
              <a:gd name="T3" fmla="*/ 0 h 232"/>
              <a:gd name="T4" fmla="*/ 0 w 952"/>
              <a:gd name="T5" fmla="*/ 231 h 232"/>
            </a:gdLst>
            <a:ahLst/>
            <a:cxnLst>
              <a:cxn ang="0">
                <a:pos x="T0" y="T1"/>
              </a:cxn>
              <a:cxn ang="0">
                <a:pos x="T2" y="T3"/>
              </a:cxn>
              <a:cxn ang="0">
                <a:pos x="T4" y="T5"/>
              </a:cxn>
            </a:cxnLst>
            <a:rect l="0" t="0" r="r" b="b"/>
            <a:pathLst>
              <a:path w="952" h="232">
                <a:moveTo>
                  <a:pt x="951" y="0"/>
                </a:moveTo>
                <a:lnTo>
                  <a:pt x="0" y="0"/>
                </a:lnTo>
                <a:lnTo>
                  <a:pt x="0" y="231"/>
                </a:lnTo>
              </a:path>
            </a:pathLst>
          </a:custGeom>
          <a:noFill/>
          <a:ln w="254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76" name="Rectangle 76"/>
          <p:cNvSpPr>
            <a:spLocks noChangeArrowheads="1"/>
          </p:cNvSpPr>
          <p:nvPr/>
        </p:nvSpPr>
        <p:spPr bwMode="auto">
          <a:xfrm>
            <a:off x="6229350" y="4427538"/>
            <a:ext cx="1509713" cy="3810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eaLnBrk="0" hangingPunct="0">
              <a:buClrTx/>
              <a:buSzTx/>
              <a:buFontTx/>
              <a:buNone/>
            </a:pPr>
            <a:endParaRPr lang="fr-FR" altLang="fr-FR" sz="1600" b="1">
              <a:latin typeface="Arial" panose="020B0604020202020204" pitchFamily="34" charset="0"/>
            </a:endParaRPr>
          </a:p>
        </p:txBody>
      </p:sp>
      <p:sp>
        <p:nvSpPr>
          <p:cNvPr id="665677" name="Freeform 77"/>
          <p:cNvSpPr>
            <a:spLocks/>
          </p:cNvSpPr>
          <p:nvPr/>
        </p:nvSpPr>
        <p:spPr bwMode="auto">
          <a:xfrm>
            <a:off x="6229350" y="4427538"/>
            <a:ext cx="1511300" cy="382587"/>
          </a:xfrm>
          <a:custGeom>
            <a:avLst/>
            <a:gdLst>
              <a:gd name="T0" fmla="*/ 0 w 952"/>
              <a:gd name="T1" fmla="*/ 231 h 232"/>
              <a:gd name="T2" fmla="*/ 951 w 952"/>
              <a:gd name="T3" fmla="*/ 231 h 232"/>
              <a:gd name="T4" fmla="*/ 951 w 952"/>
              <a:gd name="T5" fmla="*/ 0 h 232"/>
            </a:gdLst>
            <a:ahLst/>
            <a:cxnLst>
              <a:cxn ang="0">
                <a:pos x="T0" y="T1"/>
              </a:cxn>
              <a:cxn ang="0">
                <a:pos x="T2" y="T3"/>
              </a:cxn>
              <a:cxn ang="0">
                <a:pos x="T4" y="T5"/>
              </a:cxn>
            </a:cxnLst>
            <a:rect l="0" t="0" r="r" b="b"/>
            <a:pathLst>
              <a:path w="952" h="232">
                <a:moveTo>
                  <a:pt x="0" y="231"/>
                </a:moveTo>
                <a:lnTo>
                  <a:pt x="951" y="231"/>
                </a:lnTo>
                <a:lnTo>
                  <a:pt x="951" y="0"/>
                </a:lnTo>
              </a:path>
            </a:pathLst>
          </a:custGeom>
          <a:solidFill>
            <a:schemeClr val="bg1"/>
          </a:solidFill>
          <a:ln w="254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78" name="Freeform 78"/>
          <p:cNvSpPr>
            <a:spLocks/>
          </p:cNvSpPr>
          <p:nvPr/>
        </p:nvSpPr>
        <p:spPr bwMode="auto">
          <a:xfrm>
            <a:off x="6229350" y="4427538"/>
            <a:ext cx="1511300" cy="382587"/>
          </a:xfrm>
          <a:custGeom>
            <a:avLst/>
            <a:gdLst>
              <a:gd name="T0" fmla="*/ 951 w 952"/>
              <a:gd name="T1" fmla="*/ 0 h 232"/>
              <a:gd name="T2" fmla="*/ 0 w 952"/>
              <a:gd name="T3" fmla="*/ 0 h 232"/>
              <a:gd name="T4" fmla="*/ 0 w 952"/>
              <a:gd name="T5" fmla="*/ 231 h 232"/>
            </a:gdLst>
            <a:ahLst/>
            <a:cxnLst>
              <a:cxn ang="0">
                <a:pos x="T0" y="T1"/>
              </a:cxn>
              <a:cxn ang="0">
                <a:pos x="T2" y="T3"/>
              </a:cxn>
              <a:cxn ang="0">
                <a:pos x="T4" y="T5"/>
              </a:cxn>
            </a:cxnLst>
            <a:rect l="0" t="0" r="r" b="b"/>
            <a:pathLst>
              <a:path w="952" h="232">
                <a:moveTo>
                  <a:pt x="951" y="0"/>
                </a:moveTo>
                <a:lnTo>
                  <a:pt x="0" y="0"/>
                </a:lnTo>
                <a:lnTo>
                  <a:pt x="0" y="231"/>
                </a:lnTo>
              </a:path>
            </a:pathLst>
          </a:custGeom>
          <a:solidFill>
            <a:schemeClr val="bg1"/>
          </a:solidFill>
          <a:ln w="25400" cap="rnd" cmpd="sng">
            <a:solidFill>
              <a:srgbClr val="00279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79" name="Rectangle 79"/>
          <p:cNvSpPr>
            <a:spLocks noChangeArrowheads="1"/>
          </p:cNvSpPr>
          <p:nvPr/>
        </p:nvSpPr>
        <p:spPr bwMode="auto">
          <a:xfrm>
            <a:off x="6858000" y="3889375"/>
            <a:ext cx="238125"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lnSpc>
                <a:spcPct val="50000"/>
              </a:lnSpc>
              <a:buClrTx/>
              <a:buSzPct val="100000"/>
              <a:buFontTx/>
              <a:buNone/>
            </a:pPr>
            <a:r>
              <a:rPr lang="fr-FR" altLang="fr-FR" b="1">
                <a:solidFill>
                  <a:srgbClr val="FFFFFF"/>
                </a:solidFill>
                <a:sym typeface="Times New Roman" panose="02020603050405020304" pitchFamily="18" charset="0"/>
              </a:rPr>
              <a:t>.</a:t>
            </a:r>
            <a:br>
              <a:rPr lang="fr-FR" altLang="fr-FR" b="1">
                <a:solidFill>
                  <a:srgbClr val="FFFFFF"/>
                </a:solidFill>
                <a:sym typeface="Times New Roman" panose="02020603050405020304" pitchFamily="18" charset="0"/>
              </a:rPr>
            </a:br>
            <a:r>
              <a:rPr lang="fr-FR" altLang="fr-FR" b="1">
                <a:solidFill>
                  <a:srgbClr val="FFFFFF"/>
                </a:solidFill>
                <a:sym typeface="Times New Roman" panose="02020603050405020304" pitchFamily="18" charset="0"/>
              </a:rPr>
              <a:t>.</a:t>
            </a:r>
            <a:br>
              <a:rPr lang="fr-FR" altLang="fr-FR" b="1">
                <a:solidFill>
                  <a:srgbClr val="FFFFFF"/>
                </a:solidFill>
                <a:sym typeface="Times New Roman" panose="02020603050405020304" pitchFamily="18" charset="0"/>
              </a:rPr>
            </a:br>
            <a:r>
              <a:rPr lang="fr-FR" altLang="fr-FR" b="1">
                <a:solidFill>
                  <a:srgbClr val="FFFFFF"/>
                </a:solidFill>
                <a:sym typeface="Times New Roman" panose="02020603050405020304" pitchFamily="18" charset="0"/>
              </a:rPr>
              <a:t>.</a:t>
            </a:r>
          </a:p>
        </p:txBody>
      </p:sp>
      <p:sp>
        <p:nvSpPr>
          <p:cNvPr id="665680" name="Freeform 80"/>
          <p:cNvSpPr>
            <a:spLocks/>
          </p:cNvSpPr>
          <p:nvPr/>
        </p:nvSpPr>
        <p:spPr bwMode="auto">
          <a:xfrm>
            <a:off x="4552950" y="1379538"/>
            <a:ext cx="2287588" cy="306387"/>
          </a:xfrm>
          <a:custGeom>
            <a:avLst/>
            <a:gdLst>
              <a:gd name="T0" fmla="*/ 1440 w 1441"/>
              <a:gd name="T1" fmla="*/ 0 h 193"/>
              <a:gd name="T2" fmla="*/ 267 w 1441"/>
              <a:gd name="T3" fmla="*/ 0 h 193"/>
              <a:gd name="T4" fmla="*/ 0 w 1441"/>
              <a:gd name="T5" fmla="*/ 192 h 193"/>
              <a:gd name="T6" fmla="*/ 1440 w 1441"/>
              <a:gd name="T7" fmla="*/ 192 h 193"/>
              <a:gd name="T8" fmla="*/ 1440 w 1441"/>
              <a:gd name="T9" fmla="*/ 0 h 193"/>
            </a:gdLst>
            <a:ahLst/>
            <a:cxnLst>
              <a:cxn ang="0">
                <a:pos x="T0" y="T1"/>
              </a:cxn>
              <a:cxn ang="0">
                <a:pos x="T2" y="T3"/>
              </a:cxn>
              <a:cxn ang="0">
                <a:pos x="T4" y="T5"/>
              </a:cxn>
              <a:cxn ang="0">
                <a:pos x="T6" y="T7"/>
              </a:cxn>
              <a:cxn ang="0">
                <a:pos x="T8" y="T9"/>
              </a:cxn>
            </a:cxnLst>
            <a:rect l="0" t="0" r="r" b="b"/>
            <a:pathLst>
              <a:path w="1441" h="193">
                <a:moveTo>
                  <a:pt x="1440" y="0"/>
                </a:moveTo>
                <a:lnTo>
                  <a:pt x="267" y="0"/>
                </a:lnTo>
                <a:lnTo>
                  <a:pt x="0" y="192"/>
                </a:lnTo>
                <a:lnTo>
                  <a:pt x="1440" y="192"/>
                </a:lnTo>
                <a:lnTo>
                  <a:pt x="1440" y="0"/>
                </a:lnTo>
              </a:path>
            </a:pathLst>
          </a:custGeom>
          <a:solidFill>
            <a:schemeClr val="hlink"/>
          </a:solidFill>
          <a:ln>
            <a:noFill/>
          </a:ln>
          <a:effectLst>
            <a:outerShdw dist="53882" dir="2700000" algn="ctr" rotWithShape="0">
              <a:schemeClr val="bg2"/>
            </a:outerShdw>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Lst>
        </p:spPr>
        <p:txBody>
          <a:bodyPr/>
          <a:lstStyle/>
          <a:p>
            <a:endParaRPr lang="fr-FR"/>
          </a:p>
        </p:txBody>
      </p:sp>
      <p:sp>
        <p:nvSpPr>
          <p:cNvPr id="665681" name="Rectangle 81"/>
          <p:cNvSpPr>
            <a:spLocks noChangeArrowheads="1"/>
          </p:cNvSpPr>
          <p:nvPr/>
        </p:nvSpPr>
        <p:spPr bwMode="auto">
          <a:xfrm>
            <a:off x="4913313" y="1373188"/>
            <a:ext cx="1706562"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buClrTx/>
              <a:buSzPct val="100000"/>
              <a:buFontTx/>
              <a:buNone/>
            </a:pPr>
            <a:r>
              <a:rPr lang="fr-FR" altLang="fr-FR" b="1">
                <a:solidFill>
                  <a:srgbClr val="FFFFFF"/>
                </a:solidFill>
                <a:sym typeface="Times New Roman" panose="02020603050405020304" pitchFamily="18" charset="0"/>
              </a:rPr>
              <a:t>Saisie manuelle</a:t>
            </a:r>
          </a:p>
        </p:txBody>
      </p:sp>
      <p:sp>
        <p:nvSpPr>
          <p:cNvPr id="665682" name="Rectangle 82"/>
          <p:cNvSpPr>
            <a:spLocks noGrp="1" noChangeArrowheads="1"/>
          </p:cNvSpPr>
          <p:nvPr>
            <p:ph type="title"/>
          </p:nvPr>
        </p:nvSpPr>
        <p:spPr>
          <a:xfrm>
            <a:off x="249238" y="336550"/>
            <a:ext cx="7156450" cy="715963"/>
          </a:xfrm>
        </p:spPr>
        <p:txBody>
          <a:bodyPr/>
          <a:lstStyle/>
          <a:p>
            <a:r>
              <a:rPr lang="fr-FR" altLang="fr-FR">
                <a:solidFill>
                  <a:srgbClr val="44697D"/>
                </a:solidFill>
                <a:sym typeface="Times New Roman" panose="02020603050405020304" pitchFamily="18" charset="0"/>
              </a:rPr>
              <a:t>Confirmation des ordres de fabrication</a:t>
            </a:r>
          </a:p>
        </p:txBody>
      </p:sp>
      <p:sp>
        <p:nvSpPr>
          <p:cNvPr id="665683" name="AutoShape 83"/>
          <p:cNvSpPr>
            <a:spLocks noChangeArrowheads="1"/>
          </p:cNvSpPr>
          <p:nvPr/>
        </p:nvSpPr>
        <p:spPr bwMode="auto">
          <a:xfrm>
            <a:off x="3867150" y="2589213"/>
            <a:ext cx="820738" cy="923925"/>
          </a:xfrm>
          <a:prstGeom prst="downArrow">
            <a:avLst>
              <a:gd name="adj1" fmla="val 50000"/>
              <a:gd name="adj2" fmla="val 28143"/>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nvGrpSpPr>
          <p:cNvPr id="665701" name="Group 101"/>
          <p:cNvGrpSpPr>
            <a:grpSpLocks/>
          </p:cNvGrpSpPr>
          <p:nvPr/>
        </p:nvGrpSpPr>
        <p:grpSpPr bwMode="auto">
          <a:xfrm>
            <a:off x="3911600" y="4987925"/>
            <a:ext cx="928688" cy="1065213"/>
            <a:chOff x="2464" y="3142"/>
            <a:chExt cx="585" cy="671"/>
          </a:xfrm>
        </p:grpSpPr>
        <p:grpSp>
          <p:nvGrpSpPr>
            <p:cNvPr id="665685" name="Group 85"/>
            <p:cNvGrpSpPr>
              <a:grpSpLocks/>
            </p:cNvGrpSpPr>
            <p:nvPr/>
          </p:nvGrpSpPr>
          <p:grpSpPr bwMode="auto">
            <a:xfrm>
              <a:off x="2481" y="3143"/>
              <a:ext cx="551" cy="670"/>
              <a:chOff x="2853" y="1404"/>
              <a:chExt cx="583" cy="651"/>
            </a:xfrm>
          </p:grpSpPr>
          <p:sp>
            <p:nvSpPr>
              <p:cNvPr id="665686" name="Freeform 86"/>
              <p:cNvSpPr>
                <a:spLocks/>
              </p:cNvSpPr>
              <p:nvPr/>
            </p:nvSpPr>
            <p:spPr bwMode="auto">
              <a:xfrm>
                <a:off x="2868" y="1420"/>
                <a:ext cx="568" cy="635"/>
              </a:xfrm>
              <a:custGeom>
                <a:avLst/>
                <a:gdLst>
                  <a:gd name="T0" fmla="*/ 374 w 568"/>
                  <a:gd name="T1" fmla="*/ 0 h 635"/>
                  <a:gd name="T2" fmla="*/ 0 w 568"/>
                  <a:gd name="T3" fmla="*/ 0 h 635"/>
                  <a:gd name="T4" fmla="*/ 0 w 568"/>
                  <a:gd name="T5" fmla="*/ 634 h 635"/>
                  <a:gd name="T6" fmla="*/ 568 w 568"/>
                  <a:gd name="T7" fmla="*/ 635 h 635"/>
                  <a:gd name="T8" fmla="*/ 568 w 568"/>
                  <a:gd name="T9" fmla="*/ 81 h 635"/>
                  <a:gd name="T10" fmla="*/ 374 w 568"/>
                  <a:gd name="T11" fmla="*/ 0 h 635"/>
                </a:gdLst>
                <a:ahLst/>
                <a:cxnLst>
                  <a:cxn ang="0">
                    <a:pos x="T0" y="T1"/>
                  </a:cxn>
                  <a:cxn ang="0">
                    <a:pos x="T2" y="T3"/>
                  </a:cxn>
                  <a:cxn ang="0">
                    <a:pos x="T4" y="T5"/>
                  </a:cxn>
                  <a:cxn ang="0">
                    <a:pos x="T6" y="T7"/>
                  </a:cxn>
                  <a:cxn ang="0">
                    <a:pos x="T8" y="T9"/>
                  </a:cxn>
                  <a:cxn ang="0">
                    <a:pos x="T10" y="T11"/>
                  </a:cxn>
                </a:cxnLst>
                <a:rect l="0" t="0" r="r" b="b"/>
                <a:pathLst>
                  <a:path w="568" h="635">
                    <a:moveTo>
                      <a:pt x="374" y="0"/>
                    </a:moveTo>
                    <a:lnTo>
                      <a:pt x="0" y="0"/>
                    </a:lnTo>
                    <a:lnTo>
                      <a:pt x="0" y="634"/>
                    </a:lnTo>
                    <a:lnTo>
                      <a:pt x="568" y="635"/>
                    </a:lnTo>
                    <a:lnTo>
                      <a:pt x="568" y="81"/>
                    </a:lnTo>
                    <a:lnTo>
                      <a:pt x="374"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5687" name="Freeform 87"/>
              <p:cNvSpPr>
                <a:spLocks/>
              </p:cNvSpPr>
              <p:nvPr/>
            </p:nvSpPr>
            <p:spPr bwMode="auto">
              <a:xfrm>
                <a:off x="2853" y="1404"/>
                <a:ext cx="568" cy="636"/>
              </a:xfrm>
              <a:custGeom>
                <a:avLst/>
                <a:gdLst>
                  <a:gd name="T0" fmla="*/ 374 w 568"/>
                  <a:gd name="T1" fmla="*/ 0 h 636"/>
                  <a:gd name="T2" fmla="*/ 0 w 568"/>
                  <a:gd name="T3" fmla="*/ 0 h 636"/>
                  <a:gd name="T4" fmla="*/ 0 w 568"/>
                  <a:gd name="T5" fmla="*/ 634 h 636"/>
                  <a:gd name="T6" fmla="*/ 568 w 568"/>
                  <a:gd name="T7" fmla="*/ 636 h 636"/>
                  <a:gd name="T8" fmla="*/ 568 w 568"/>
                  <a:gd name="T9" fmla="*/ 82 h 636"/>
                  <a:gd name="T10" fmla="*/ 374 w 568"/>
                  <a:gd name="T11" fmla="*/ 0 h 636"/>
                </a:gdLst>
                <a:ahLst/>
                <a:cxnLst>
                  <a:cxn ang="0">
                    <a:pos x="T0" y="T1"/>
                  </a:cxn>
                  <a:cxn ang="0">
                    <a:pos x="T2" y="T3"/>
                  </a:cxn>
                  <a:cxn ang="0">
                    <a:pos x="T4" y="T5"/>
                  </a:cxn>
                  <a:cxn ang="0">
                    <a:pos x="T6" y="T7"/>
                  </a:cxn>
                  <a:cxn ang="0">
                    <a:pos x="T8" y="T9"/>
                  </a:cxn>
                  <a:cxn ang="0">
                    <a:pos x="T10" y="T11"/>
                  </a:cxn>
                </a:cxnLst>
                <a:rect l="0" t="0" r="r" b="b"/>
                <a:pathLst>
                  <a:path w="568" h="636">
                    <a:moveTo>
                      <a:pt x="374" y="0"/>
                    </a:moveTo>
                    <a:lnTo>
                      <a:pt x="0" y="0"/>
                    </a:lnTo>
                    <a:lnTo>
                      <a:pt x="0" y="634"/>
                    </a:lnTo>
                    <a:lnTo>
                      <a:pt x="568" y="636"/>
                    </a:lnTo>
                    <a:lnTo>
                      <a:pt x="568" y="82"/>
                    </a:lnTo>
                    <a:lnTo>
                      <a:pt x="374" y="0"/>
                    </a:lnTo>
                    <a:close/>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5688" name="Freeform 88"/>
              <p:cNvSpPr>
                <a:spLocks/>
              </p:cNvSpPr>
              <p:nvPr/>
            </p:nvSpPr>
            <p:spPr bwMode="auto">
              <a:xfrm>
                <a:off x="2853" y="1404"/>
                <a:ext cx="568" cy="636"/>
              </a:xfrm>
              <a:custGeom>
                <a:avLst/>
                <a:gdLst>
                  <a:gd name="T0" fmla="*/ 374 w 568"/>
                  <a:gd name="T1" fmla="*/ 0 h 636"/>
                  <a:gd name="T2" fmla="*/ 0 w 568"/>
                  <a:gd name="T3" fmla="*/ 0 h 636"/>
                  <a:gd name="T4" fmla="*/ 0 w 568"/>
                  <a:gd name="T5" fmla="*/ 634 h 636"/>
                  <a:gd name="T6" fmla="*/ 568 w 568"/>
                  <a:gd name="T7" fmla="*/ 636 h 636"/>
                  <a:gd name="T8" fmla="*/ 568 w 568"/>
                  <a:gd name="T9" fmla="*/ 82 h 636"/>
                  <a:gd name="T10" fmla="*/ 374 w 568"/>
                  <a:gd name="T11" fmla="*/ 0 h 636"/>
                </a:gdLst>
                <a:ahLst/>
                <a:cxnLst>
                  <a:cxn ang="0">
                    <a:pos x="T0" y="T1"/>
                  </a:cxn>
                  <a:cxn ang="0">
                    <a:pos x="T2" y="T3"/>
                  </a:cxn>
                  <a:cxn ang="0">
                    <a:pos x="T4" y="T5"/>
                  </a:cxn>
                  <a:cxn ang="0">
                    <a:pos x="T6" y="T7"/>
                  </a:cxn>
                  <a:cxn ang="0">
                    <a:pos x="T8" y="T9"/>
                  </a:cxn>
                  <a:cxn ang="0">
                    <a:pos x="T10" y="T11"/>
                  </a:cxn>
                </a:cxnLst>
                <a:rect l="0" t="0" r="r" b="b"/>
                <a:pathLst>
                  <a:path w="568" h="636">
                    <a:moveTo>
                      <a:pt x="374" y="0"/>
                    </a:moveTo>
                    <a:lnTo>
                      <a:pt x="0" y="0"/>
                    </a:lnTo>
                    <a:lnTo>
                      <a:pt x="0" y="634"/>
                    </a:lnTo>
                    <a:lnTo>
                      <a:pt x="568" y="636"/>
                    </a:lnTo>
                    <a:lnTo>
                      <a:pt x="568" y="82"/>
                    </a:lnTo>
                    <a:lnTo>
                      <a:pt x="374" y="0"/>
                    </a:lnTo>
                  </a:path>
                </a:pathLst>
              </a:cu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sp>
          <p:nvSpPr>
            <p:cNvPr id="665689" name="Freeform 89"/>
            <p:cNvSpPr>
              <a:spLocks/>
            </p:cNvSpPr>
            <p:nvPr/>
          </p:nvSpPr>
          <p:spPr bwMode="auto">
            <a:xfrm>
              <a:off x="2848" y="3160"/>
              <a:ext cx="187" cy="144"/>
            </a:xfrm>
            <a:custGeom>
              <a:avLst/>
              <a:gdLst>
                <a:gd name="T0" fmla="*/ 6 w 198"/>
                <a:gd name="T1" fmla="*/ 0 h 140"/>
                <a:gd name="T2" fmla="*/ 0 w 198"/>
                <a:gd name="T3" fmla="*/ 0 h 140"/>
                <a:gd name="T4" fmla="*/ 5 w 198"/>
                <a:gd name="T5" fmla="*/ 5 h 140"/>
                <a:gd name="T6" fmla="*/ 9 w 198"/>
                <a:gd name="T7" fmla="*/ 11 h 140"/>
                <a:gd name="T8" fmla="*/ 14 w 198"/>
                <a:gd name="T9" fmla="*/ 16 h 140"/>
                <a:gd name="T10" fmla="*/ 17 w 198"/>
                <a:gd name="T11" fmla="*/ 23 h 140"/>
                <a:gd name="T12" fmla="*/ 20 w 198"/>
                <a:gd name="T13" fmla="*/ 29 h 140"/>
                <a:gd name="T14" fmla="*/ 23 w 198"/>
                <a:gd name="T15" fmla="*/ 34 h 140"/>
                <a:gd name="T16" fmla="*/ 26 w 198"/>
                <a:gd name="T17" fmla="*/ 40 h 140"/>
                <a:gd name="T18" fmla="*/ 28 w 198"/>
                <a:gd name="T19" fmla="*/ 46 h 140"/>
                <a:gd name="T20" fmla="*/ 32 w 198"/>
                <a:gd name="T21" fmla="*/ 52 h 140"/>
                <a:gd name="T22" fmla="*/ 34 w 198"/>
                <a:gd name="T23" fmla="*/ 61 h 140"/>
                <a:gd name="T24" fmla="*/ 37 w 198"/>
                <a:gd name="T25" fmla="*/ 70 h 140"/>
                <a:gd name="T26" fmla="*/ 38 w 198"/>
                <a:gd name="T27" fmla="*/ 78 h 140"/>
                <a:gd name="T28" fmla="*/ 40 w 198"/>
                <a:gd name="T29" fmla="*/ 85 h 140"/>
                <a:gd name="T30" fmla="*/ 41 w 198"/>
                <a:gd name="T31" fmla="*/ 93 h 140"/>
                <a:gd name="T32" fmla="*/ 41 w 198"/>
                <a:gd name="T33" fmla="*/ 101 h 140"/>
                <a:gd name="T34" fmla="*/ 42 w 198"/>
                <a:gd name="T35" fmla="*/ 107 h 140"/>
                <a:gd name="T36" fmla="*/ 42 w 198"/>
                <a:gd name="T37" fmla="*/ 115 h 140"/>
                <a:gd name="T38" fmla="*/ 42 w 198"/>
                <a:gd name="T39" fmla="*/ 122 h 140"/>
                <a:gd name="T40" fmla="*/ 43 w 198"/>
                <a:gd name="T41" fmla="*/ 130 h 140"/>
                <a:gd name="T42" fmla="*/ 43 w 198"/>
                <a:gd name="T43" fmla="*/ 140 h 140"/>
                <a:gd name="T44" fmla="*/ 49 w 198"/>
                <a:gd name="T45" fmla="*/ 134 h 140"/>
                <a:gd name="T46" fmla="*/ 55 w 198"/>
                <a:gd name="T47" fmla="*/ 129 h 140"/>
                <a:gd name="T48" fmla="*/ 61 w 198"/>
                <a:gd name="T49" fmla="*/ 125 h 140"/>
                <a:gd name="T50" fmla="*/ 68 w 198"/>
                <a:gd name="T51" fmla="*/ 120 h 140"/>
                <a:gd name="T52" fmla="*/ 75 w 198"/>
                <a:gd name="T53" fmla="*/ 116 h 140"/>
                <a:gd name="T54" fmla="*/ 80 w 198"/>
                <a:gd name="T55" fmla="*/ 112 h 140"/>
                <a:gd name="T56" fmla="*/ 88 w 198"/>
                <a:gd name="T57" fmla="*/ 108 h 140"/>
                <a:gd name="T58" fmla="*/ 96 w 198"/>
                <a:gd name="T59" fmla="*/ 104 h 140"/>
                <a:gd name="T60" fmla="*/ 103 w 198"/>
                <a:gd name="T61" fmla="*/ 102 h 140"/>
                <a:gd name="T62" fmla="*/ 112 w 198"/>
                <a:gd name="T63" fmla="*/ 98 h 140"/>
                <a:gd name="T64" fmla="*/ 120 w 198"/>
                <a:gd name="T65" fmla="*/ 95 h 140"/>
                <a:gd name="T66" fmla="*/ 129 w 198"/>
                <a:gd name="T67" fmla="*/ 93 h 140"/>
                <a:gd name="T68" fmla="*/ 138 w 198"/>
                <a:gd name="T69" fmla="*/ 92 h 140"/>
                <a:gd name="T70" fmla="*/ 149 w 198"/>
                <a:gd name="T71" fmla="*/ 89 h 140"/>
                <a:gd name="T72" fmla="*/ 160 w 198"/>
                <a:gd name="T73" fmla="*/ 87 h 140"/>
                <a:gd name="T74" fmla="*/ 170 w 198"/>
                <a:gd name="T75" fmla="*/ 85 h 140"/>
                <a:gd name="T76" fmla="*/ 180 w 198"/>
                <a:gd name="T77" fmla="*/ 84 h 140"/>
                <a:gd name="T78" fmla="*/ 188 w 198"/>
                <a:gd name="T79" fmla="*/ 84 h 140"/>
                <a:gd name="T80" fmla="*/ 198 w 198"/>
                <a:gd name="T81" fmla="*/ 84 h 140"/>
                <a:gd name="T82" fmla="*/ 198 w 198"/>
                <a:gd name="T83" fmla="*/ 81 h 140"/>
                <a:gd name="T84" fmla="*/ 6 w 198"/>
                <a:gd name="T8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8" h="140">
                  <a:moveTo>
                    <a:pt x="6" y="0"/>
                  </a:moveTo>
                  <a:lnTo>
                    <a:pt x="0" y="0"/>
                  </a:lnTo>
                  <a:lnTo>
                    <a:pt x="5" y="5"/>
                  </a:lnTo>
                  <a:lnTo>
                    <a:pt x="9" y="11"/>
                  </a:lnTo>
                  <a:lnTo>
                    <a:pt x="14" y="16"/>
                  </a:lnTo>
                  <a:lnTo>
                    <a:pt x="17" y="23"/>
                  </a:lnTo>
                  <a:lnTo>
                    <a:pt x="20" y="29"/>
                  </a:lnTo>
                  <a:lnTo>
                    <a:pt x="23" y="34"/>
                  </a:lnTo>
                  <a:lnTo>
                    <a:pt x="26" y="40"/>
                  </a:lnTo>
                  <a:lnTo>
                    <a:pt x="28" y="46"/>
                  </a:lnTo>
                  <a:lnTo>
                    <a:pt x="32" y="52"/>
                  </a:lnTo>
                  <a:lnTo>
                    <a:pt x="34" y="61"/>
                  </a:lnTo>
                  <a:lnTo>
                    <a:pt x="37" y="70"/>
                  </a:lnTo>
                  <a:lnTo>
                    <a:pt x="38" y="78"/>
                  </a:lnTo>
                  <a:lnTo>
                    <a:pt x="40" y="85"/>
                  </a:lnTo>
                  <a:lnTo>
                    <a:pt x="41" y="93"/>
                  </a:lnTo>
                  <a:lnTo>
                    <a:pt x="41" y="101"/>
                  </a:lnTo>
                  <a:lnTo>
                    <a:pt x="42" y="107"/>
                  </a:lnTo>
                  <a:lnTo>
                    <a:pt x="42" y="115"/>
                  </a:lnTo>
                  <a:lnTo>
                    <a:pt x="42" y="122"/>
                  </a:lnTo>
                  <a:lnTo>
                    <a:pt x="43" y="130"/>
                  </a:lnTo>
                  <a:lnTo>
                    <a:pt x="43" y="140"/>
                  </a:lnTo>
                  <a:lnTo>
                    <a:pt x="49" y="134"/>
                  </a:lnTo>
                  <a:lnTo>
                    <a:pt x="55" y="129"/>
                  </a:lnTo>
                  <a:lnTo>
                    <a:pt x="61" y="125"/>
                  </a:lnTo>
                  <a:lnTo>
                    <a:pt x="68" y="120"/>
                  </a:lnTo>
                  <a:lnTo>
                    <a:pt x="75" y="116"/>
                  </a:lnTo>
                  <a:lnTo>
                    <a:pt x="80" y="112"/>
                  </a:lnTo>
                  <a:lnTo>
                    <a:pt x="88" y="108"/>
                  </a:lnTo>
                  <a:lnTo>
                    <a:pt x="96" y="104"/>
                  </a:lnTo>
                  <a:lnTo>
                    <a:pt x="103" y="102"/>
                  </a:lnTo>
                  <a:lnTo>
                    <a:pt x="112" y="98"/>
                  </a:lnTo>
                  <a:lnTo>
                    <a:pt x="120" y="95"/>
                  </a:lnTo>
                  <a:lnTo>
                    <a:pt x="129" y="93"/>
                  </a:lnTo>
                  <a:lnTo>
                    <a:pt x="138" y="92"/>
                  </a:lnTo>
                  <a:lnTo>
                    <a:pt x="149" y="89"/>
                  </a:lnTo>
                  <a:lnTo>
                    <a:pt x="160" y="87"/>
                  </a:lnTo>
                  <a:lnTo>
                    <a:pt x="170" y="85"/>
                  </a:lnTo>
                  <a:lnTo>
                    <a:pt x="180" y="84"/>
                  </a:lnTo>
                  <a:lnTo>
                    <a:pt x="188" y="84"/>
                  </a:lnTo>
                  <a:lnTo>
                    <a:pt x="198" y="84"/>
                  </a:lnTo>
                  <a:lnTo>
                    <a:pt x="198" y="81"/>
                  </a:lnTo>
                  <a:lnTo>
                    <a:pt x="6"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65690" name="Freeform 90"/>
            <p:cNvSpPr>
              <a:spLocks/>
            </p:cNvSpPr>
            <p:nvPr/>
          </p:nvSpPr>
          <p:spPr bwMode="auto">
            <a:xfrm>
              <a:off x="2856" y="3160"/>
              <a:ext cx="171" cy="129"/>
            </a:xfrm>
            <a:custGeom>
              <a:avLst/>
              <a:gdLst>
                <a:gd name="T0" fmla="*/ 0 w 181"/>
                <a:gd name="T1" fmla="*/ 0 h 125"/>
                <a:gd name="T2" fmla="*/ 5 w 181"/>
                <a:gd name="T3" fmla="*/ 5 h 125"/>
                <a:gd name="T4" fmla="*/ 11 w 181"/>
                <a:gd name="T5" fmla="*/ 13 h 125"/>
                <a:gd name="T6" fmla="*/ 14 w 181"/>
                <a:gd name="T7" fmla="*/ 18 h 125"/>
                <a:gd name="T8" fmla="*/ 18 w 181"/>
                <a:gd name="T9" fmla="*/ 23 h 125"/>
                <a:gd name="T10" fmla="*/ 22 w 181"/>
                <a:gd name="T11" fmla="*/ 29 h 125"/>
                <a:gd name="T12" fmla="*/ 25 w 181"/>
                <a:gd name="T13" fmla="*/ 38 h 125"/>
                <a:gd name="T14" fmla="*/ 31 w 181"/>
                <a:gd name="T15" fmla="*/ 48 h 125"/>
                <a:gd name="T16" fmla="*/ 32 w 181"/>
                <a:gd name="T17" fmla="*/ 56 h 125"/>
                <a:gd name="T18" fmla="*/ 36 w 181"/>
                <a:gd name="T19" fmla="*/ 65 h 125"/>
                <a:gd name="T20" fmla="*/ 37 w 181"/>
                <a:gd name="T21" fmla="*/ 75 h 125"/>
                <a:gd name="T22" fmla="*/ 38 w 181"/>
                <a:gd name="T23" fmla="*/ 83 h 125"/>
                <a:gd name="T24" fmla="*/ 40 w 181"/>
                <a:gd name="T25" fmla="*/ 91 h 125"/>
                <a:gd name="T26" fmla="*/ 41 w 181"/>
                <a:gd name="T27" fmla="*/ 100 h 125"/>
                <a:gd name="T28" fmla="*/ 41 w 181"/>
                <a:gd name="T29" fmla="*/ 107 h 125"/>
                <a:gd name="T30" fmla="*/ 41 w 181"/>
                <a:gd name="T31" fmla="*/ 116 h 125"/>
                <a:gd name="T32" fmla="*/ 41 w 181"/>
                <a:gd name="T33" fmla="*/ 125 h 125"/>
                <a:gd name="T34" fmla="*/ 45 w 181"/>
                <a:gd name="T35" fmla="*/ 120 h 125"/>
                <a:gd name="T36" fmla="*/ 48 w 181"/>
                <a:gd name="T37" fmla="*/ 116 h 125"/>
                <a:gd name="T38" fmla="*/ 55 w 181"/>
                <a:gd name="T39" fmla="*/ 112 h 125"/>
                <a:gd name="T40" fmla="*/ 64 w 181"/>
                <a:gd name="T41" fmla="*/ 107 h 125"/>
                <a:gd name="T42" fmla="*/ 71 w 181"/>
                <a:gd name="T43" fmla="*/ 102 h 125"/>
                <a:gd name="T44" fmla="*/ 79 w 181"/>
                <a:gd name="T45" fmla="*/ 98 h 125"/>
                <a:gd name="T46" fmla="*/ 87 w 181"/>
                <a:gd name="T47" fmla="*/ 94 h 125"/>
                <a:gd name="T48" fmla="*/ 96 w 181"/>
                <a:gd name="T49" fmla="*/ 91 h 125"/>
                <a:gd name="T50" fmla="*/ 110 w 181"/>
                <a:gd name="T51" fmla="*/ 88 h 125"/>
                <a:gd name="T52" fmla="*/ 120 w 181"/>
                <a:gd name="T53" fmla="*/ 86 h 125"/>
                <a:gd name="T54" fmla="*/ 129 w 181"/>
                <a:gd name="T55" fmla="*/ 83 h 125"/>
                <a:gd name="T56" fmla="*/ 138 w 181"/>
                <a:gd name="T57" fmla="*/ 82 h 125"/>
                <a:gd name="T58" fmla="*/ 149 w 181"/>
                <a:gd name="T59" fmla="*/ 79 h 125"/>
                <a:gd name="T60" fmla="*/ 160 w 181"/>
                <a:gd name="T61" fmla="*/ 78 h 125"/>
                <a:gd name="T62" fmla="*/ 170 w 181"/>
                <a:gd name="T63" fmla="*/ 77 h 125"/>
                <a:gd name="T64" fmla="*/ 181 w 181"/>
                <a:gd name="T65" fmla="*/ 77 h 125"/>
                <a:gd name="T66" fmla="*/ 0 w 181"/>
                <a:gd name="T6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1" h="125">
                  <a:moveTo>
                    <a:pt x="0" y="0"/>
                  </a:moveTo>
                  <a:lnTo>
                    <a:pt x="5" y="5"/>
                  </a:lnTo>
                  <a:lnTo>
                    <a:pt x="11" y="13"/>
                  </a:lnTo>
                  <a:lnTo>
                    <a:pt x="14" y="18"/>
                  </a:lnTo>
                  <a:lnTo>
                    <a:pt x="18" y="23"/>
                  </a:lnTo>
                  <a:lnTo>
                    <a:pt x="22" y="29"/>
                  </a:lnTo>
                  <a:lnTo>
                    <a:pt x="25" y="38"/>
                  </a:lnTo>
                  <a:lnTo>
                    <a:pt x="31" y="48"/>
                  </a:lnTo>
                  <a:lnTo>
                    <a:pt x="32" y="56"/>
                  </a:lnTo>
                  <a:lnTo>
                    <a:pt x="36" y="65"/>
                  </a:lnTo>
                  <a:lnTo>
                    <a:pt x="37" y="75"/>
                  </a:lnTo>
                  <a:lnTo>
                    <a:pt x="38" y="83"/>
                  </a:lnTo>
                  <a:lnTo>
                    <a:pt x="40" y="91"/>
                  </a:lnTo>
                  <a:lnTo>
                    <a:pt x="41" y="100"/>
                  </a:lnTo>
                  <a:lnTo>
                    <a:pt x="41" y="107"/>
                  </a:lnTo>
                  <a:lnTo>
                    <a:pt x="41" y="116"/>
                  </a:lnTo>
                  <a:lnTo>
                    <a:pt x="41" y="125"/>
                  </a:lnTo>
                  <a:lnTo>
                    <a:pt x="45" y="120"/>
                  </a:lnTo>
                  <a:lnTo>
                    <a:pt x="48" y="116"/>
                  </a:lnTo>
                  <a:lnTo>
                    <a:pt x="55" y="112"/>
                  </a:lnTo>
                  <a:lnTo>
                    <a:pt x="64" y="107"/>
                  </a:lnTo>
                  <a:lnTo>
                    <a:pt x="71" y="102"/>
                  </a:lnTo>
                  <a:lnTo>
                    <a:pt x="79" y="98"/>
                  </a:lnTo>
                  <a:lnTo>
                    <a:pt x="87" y="94"/>
                  </a:lnTo>
                  <a:lnTo>
                    <a:pt x="96" y="91"/>
                  </a:lnTo>
                  <a:lnTo>
                    <a:pt x="110" y="88"/>
                  </a:lnTo>
                  <a:lnTo>
                    <a:pt x="120" y="86"/>
                  </a:lnTo>
                  <a:lnTo>
                    <a:pt x="129" y="83"/>
                  </a:lnTo>
                  <a:lnTo>
                    <a:pt x="138" y="82"/>
                  </a:lnTo>
                  <a:lnTo>
                    <a:pt x="149" y="79"/>
                  </a:lnTo>
                  <a:lnTo>
                    <a:pt x="160" y="78"/>
                  </a:lnTo>
                  <a:lnTo>
                    <a:pt x="170" y="77"/>
                  </a:lnTo>
                  <a:lnTo>
                    <a:pt x="181" y="77"/>
                  </a:lnTo>
                  <a:lnTo>
                    <a:pt x="0"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65691" name="Freeform 91"/>
            <p:cNvSpPr>
              <a:spLocks/>
            </p:cNvSpPr>
            <p:nvPr/>
          </p:nvSpPr>
          <p:spPr bwMode="auto">
            <a:xfrm>
              <a:off x="2862" y="3162"/>
              <a:ext cx="158" cy="118"/>
            </a:xfrm>
            <a:custGeom>
              <a:avLst/>
              <a:gdLst>
                <a:gd name="T0" fmla="*/ 0 w 168"/>
                <a:gd name="T1" fmla="*/ 0 h 115"/>
                <a:gd name="T2" fmla="*/ 5 w 168"/>
                <a:gd name="T3" fmla="*/ 5 h 115"/>
                <a:gd name="T4" fmla="*/ 12 w 168"/>
                <a:gd name="T5" fmla="*/ 13 h 115"/>
                <a:gd name="T6" fmla="*/ 14 w 168"/>
                <a:gd name="T7" fmla="*/ 15 h 115"/>
                <a:gd name="T8" fmla="*/ 18 w 168"/>
                <a:gd name="T9" fmla="*/ 21 h 115"/>
                <a:gd name="T10" fmla="*/ 22 w 168"/>
                <a:gd name="T11" fmla="*/ 27 h 115"/>
                <a:gd name="T12" fmla="*/ 26 w 168"/>
                <a:gd name="T13" fmla="*/ 36 h 115"/>
                <a:gd name="T14" fmla="*/ 30 w 168"/>
                <a:gd name="T15" fmla="*/ 45 h 115"/>
                <a:gd name="T16" fmla="*/ 31 w 168"/>
                <a:gd name="T17" fmla="*/ 53 h 115"/>
                <a:gd name="T18" fmla="*/ 34 w 168"/>
                <a:gd name="T19" fmla="*/ 60 h 115"/>
                <a:gd name="T20" fmla="*/ 36 w 168"/>
                <a:gd name="T21" fmla="*/ 70 h 115"/>
                <a:gd name="T22" fmla="*/ 37 w 168"/>
                <a:gd name="T23" fmla="*/ 78 h 115"/>
                <a:gd name="T24" fmla="*/ 37 w 168"/>
                <a:gd name="T25" fmla="*/ 86 h 115"/>
                <a:gd name="T26" fmla="*/ 39 w 168"/>
                <a:gd name="T27" fmla="*/ 93 h 115"/>
                <a:gd name="T28" fmla="*/ 39 w 168"/>
                <a:gd name="T29" fmla="*/ 101 h 115"/>
                <a:gd name="T30" fmla="*/ 39 w 168"/>
                <a:gd name="T31" fmla="*/ 108 h 115"/>
                <a:gd name="T32" fmla="*/ 39 w 168"/>
                <a:gd name="T33" fmla="*/ 115 h 115"/>
                <a:gd name="T34" fmla="*/ 42 w 168"/>
                <a:gd name="T35" fmla="*/ 111 h 115"/>
                <a:gd name="T36" fmla="*/ 48 w 168"/>
                <a:gd name="T37" fmla="*/ 109 h 115"/>
                <a:gd name="T38" fmla="*/ 54 w 168"/>
                <a:gd name="T39" fmla="*/ 105 h 115"/>
                <a:gd name="T40" fmla="*/ 59 w 168"/>
                <a:gd name="T41" fmla="*/ 101 h 115"/>
                <a:gd name="T42" fmla="*/ 67 w 168"/>
                <a:gd name="T43" fmla="*/ 97 h 115"/>
                <a:gd name="T44" fmla="*/ 77 w 168"/>
                <a:gd name="T45" fmla="*/ 93 h 115"/>
                <a:gd name="T46" fmla="*/ 83 w 168"/>
                <a:gd name="T47" fmla="*/ 90 h 115"/>
                <a:gd name="T48" fmla="*/ 91 w 168"/>
                <a:gd name="T49" fmla="*/ 87 h 115"/>
                <a:gd name="T50" fmla="*/ 100 w 168"/>
                <a:gd name="T51" fmla="*/ 85 h 115"/>
                <a:gd name="T52" fmla="*/ 106 w 168"/>
                <a:gd name="T53" fmla="*/ 82 h 115"/>
                <a:gd name="T54" fmla="*/ 113 w 168"/>
                <a:gd name="T55" fmla="*/ 81 h 115"/>
                <a:gd name="T56" fmla="*/ 123 w 168"/>
                <a:gd name="T57" fmla="*/ 78 h 115"/>
                <a:gd name="T58" fmla="*/ 132 w 168"/>
                <a:gd name="T59" fmla="*/ 76 h 115"/>
                <a:gd name="T60" fmla="*/ 142 w 168"/>
                <a:gd name="T61" fmla="*/ 76 h 115"/>
                <a:gd name="T62" fmla="*/ 150 w 168"/>
                <a:gd name="T63" fmla="*/ 74 h 115"/>
                <a:gd name="T64" fmla="*/ 159 w 168"/>
                <a:gd name="T65" fmla="*/ 73 h 115"/>
                <a:gd name="T66" fmla="*/ 168 w 168"/>
                <a:gd name="T67" fmla="*/ 72 h 115"/>
                <a:gd name="T68" fmla="*/ 0 w 168"/>
                <a:gd name="T6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8" h="115">
                  <a:moveTo>
                    <a:pt x="0" y="0"/>
                  </a:moveTo>
                  <a:lnTo>
                    <a:pt x="5" y="5"/>
                  </a:lnTo>
                  <a:lnTo>
                    <a:pt x="12" y="13"/>
                  </a:lnTo>
                  <a:lnTo>
                    <a:pt x="14" y="15"/>
                  </a:lnTo>
                  <a:lnTo>
                    <a:pt x="18" y="21"/>
                  </a:lnTo>
                  <a:lnTo>
                    <a:pt x="22" y="27"/>
                  </a:lnTo>
                  <a:lnTo>
                    <a:pt x="26" y="36"/>
                  </a:lnTo>
                  <a:lnTo>
                    <a:pt x="30" y="45"/>
                  </a:lnTo>
                  <a:lnTo>
                    <a:pt x="31" y="53"/>
                  </a:lnTo>
                  <a:lnTo>
                    <a:pt x="34" y="60"/>
                  </a:lnTo>
                  <a:lnTo>
                    <a:pt x="36" y="70"/>
                  </a:lnTo>
                  <a:lnTo>
                    <a:pt x="37" y="78"/>
                  </a:lnTo>
                  <a:lnTo>
                    <a:pt x="37" y="86"/>
                  </a:lnTo>
                  <a:lnTo>
                    <a:pt x="39" y="93"/>
                  </a:lnTo>
                  <a:lnTo>
                    <a:pt x="39" y="101"/>
                  </a:lnTo>
                  <a:lnTo>
                    <a:pt x="39" y="108"/>
                  </a:lnTo>
                  <a:lnTo>
                    <a:pt x="39" y="115"/>
                  </a:lnTo>
                  <a:lnTo>
                    <a:pt x="42" y="111"/>
                  </a:lnTo>
                  <a:lnTo>
                    <a:pt x="48" y="109"/>
                  </a:lnTo>
                  <a:lnTo>
                    <a:pt x="54" y="105"/>
                  </a:lnTo>
                  <a:lnTo>
                    <a:pt x="59" y="101"/>
                  </a:lnTo>
                  <a:lnTo>
                    <a:pt x="67" y="97"/>
                  </a:lnTo>
                  <a:lnTo>
                    <a:pt x="77" y="93"/>
                  </a:lnTo>
                  <a:lnTo>
                    <a:pt x="83" y="90"/>
                  </a:lnTo>
                  <a:lnTo>
                    <a:pt x="91" y="87"/>
                  </a:lnTo>
                  <a:lnTo>
                    <a:pt x="100" y="85"/>
                  </a:lnTo>
                  <a:lnTo>
                    <a:pt x="106" y="82"/>
                  </a:lnTo>
                  <a:lnTo>
                    <a:pt x="113" y="81"/>
                  </a:lnTo>
                  <a:lnTo>
                    <a:pt x="123" y="78"/>
                  </a:lnTo>
                  <a:lnTo>
                    <a:pt x="132" y="76"/>
                  </a:lnTo>
                  <a:lnTo>
                    <a:pt x="142" y="76"/>
                  </a:lnTo>
                  <a:lnTo>
                    <a:pt x="150" y="74"/>
                  </a:lnTo>
                  <a:lnTo>
                    <a:pt x="159" y="73"/>
                  </a:lnTo>
                  <a:lnTo>
                    <a:pt x="168" y="7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65692" name="Rectangle 92"/>
            <p:cNvSpPr>
              <a:spLocks noChangeArrowheads="1"/>
            </p:cNvSpPr>
            <p:nvPr/>
          </p:nvSpPr>
          <p:spPr bwMode="auto">
            <a:xfrm>
              <a:off x="2464" y="3369"/>
              <a:ext cx="585"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5693" name="Rectangle 93"/>
            <p:cNvSpPr>
              <a:spLocks noChangeArrowheads="1"/>
            </p:cNvSpPr>
            <p:nvPr/>
          </p:nvSpPr>
          <p:spPr bwMode="auto">
            <a:xfrm>
              <a:off x="2527" y="3386"/>
              <a:ext cx="40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Ordre de</a:t>
              </a:r>
            </a:p>
          </p:txBody>
        </p:sp>
        <p:sp>
          <p:nvSpPr>
            <p:cNvPr id="665694" name="Rectangle 94"/>
            <p:cNvSpPr>
              <a:spLocks noChangeArrowheads="1"/>
            </p:cNvSpPr>
            <p:nvPr/>
          </p:nvSpPr>
          <p:spPr bwMode="auto">
            <a:xfrm>
              <a:off x="2506" y="3521"/>
              <a:ext cx="4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fabrication</a:t>
              </a:r>
            </a:p>
          </p:txBody>
        </p:sp>
        <p:sp>
          <p:nvSpPr>
            <p:cNvPr id="665695" name="Freeform 95"/>
            <p:cNvSpPr>
              <a:spLocks/>
            </p:cNvSpPr>
            <p:nvPr/>
          </p:nvSpPr>
          <p:spPr bwMode="auto">
            <a:xfrm>
              <a:off x="2481" y="3142"/>
              <a:ext cx="546" cy="671"/>
            </a:xfrm>
            <a:custGeom>
              <a:avLst/>
              <a:gdLst>
                <a:gd name="T0" fmla="*/ 376 w 570"/>
                <a:gd name="T1" fmla="*/ 0 h 637"/>
                <a:gd name="T2" fmla="*/ 0 w 570"/>
                <a:gd name="T3" fmla="*/ 0 h 637"/>
                <a:gd name="T4" fmla="*/ 0 w 570"/>
                <a:gd name="T5" fmla="*/ 636 h 637"/>
                <a:gd name="T6" fmla="*/ 570 w 570"/>
                <a:gd name="T7" fmla="*/ 637 h 637"/>
                <a:gd name="T8" fmla="*/ 570 w 570"/>
                <a:gd name="T9" fmla="*/ 82 h 637"/>
                <a:gd name="T10" fmla="*/ 376 w 570"/>
                <a:gd name="T11" fmla="*/ 0 h 637"/>
              </a:gdLst>
              <a:ahLst/>
              <a:cxnLst>
                <a:cxn ang="0">
                  <a:pos x="T0" y="T1"/>
                </a:cxn>
                <a:cxn ang="0">
                  <a:pos x="T2" y="T3"/>
                </a:cxn>
                <a:cxn ang="0">
                  <a:pos x="T4" y="T5"/>
                </a:cxn>
                <a:cxn ang="0">
                  <a:pos x="T6" y="T7"/>
                </a:cxn>
                <a:cxn ang="0">
                  <a:pos x="T8" y="T9"/>
                </a:cxn>
                <a:cxn ang="0">
                  <a:pos x="T10" y="T11"/>
                </a:cxn>
              </a:cxnLst>
              <a:rect l="0" t="0" r="r" b="b"/>
              <a:pathLst>
                <a:path w="570" h="637">
                  <a:moveTo>
                    <a:pt x="376" y="0"/>
                  </a:moveTo>
                  <a:lnTo>
                    <a:pt x="0" y="0"/>
                  </a:lnTo>
                  <a:lnTo>
                    <a:pt x="0" y="636"/>
                  </a:lnTo>
                  <a:lnTo>
                    <a:pt x="570" y="637"/>
                  </a:lnTo>
                  <a:lnTo>
                    <a:pt x="570" y="82"/>
                  </a:lnTo>
                  <a:lnTo>
                    <a:pt x="376" y="0"/>
                  </a:lnTo>
                </a:path>
              </a:pathLst>
            </a:custGeom>
            <a:noFill/>
            <a:ln w="7938">
              <a:solidFill>
                <a:srgbClr val="91919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sp>
        <p:nvSpPr>
          <p:cNvPr id="665696" name="AutoShape 96"/>
          <p:cNvSpPr>
            <a:spLocks noChangeArrowheads="1"/>
          </p:cNvSpPr>
          <p:nvPr/>
        </p:nvSpPr>
        <p:spPr bwMode="auto">
          <a:xfrm>
            <a:off x="4127500" y="4429125"/>
            <a:ext cx="406400" cy="558800"/>
          </a:xfrm>
          <a:prstGeom prst="upDownArrow">
            <a:avLst>
              <a:gd name="adj1" fmla="val 50000"/>
              <a:gd name="adj2" fmla="val 27500"/>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5697" name="Rectangle 97"/>
          <p:cNvSpPr>
            <a:spLocks noChangeArrowheads="1"/>
          </p:cNvSpPr>
          <p:nvPr/>
        </p:nvSpPr>
        <p:spPr bwMode="auto">
          <a:xfrm>
            <a:off x="6229350" y="2141538"/>
            <a:ext cx="1509713" cy="3810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Opération 0010</a:t>
            </a:r>
          </a:p>
        </p:txBody>
      </p:sp>
      <p:sp>
        <p:nvSpPr>
          <p:cNvPr id="665698" name="Rectangle 98"/>
          <p:cNvSpPr>
            <a:spLocks noChangeArrowheads="1"/>
          </p:cNvSpPr>
          <p:nvPr/>
        </p:nvSpPr>
        <p:spPr bwMode="auto">
          <a:xfrm>
            <a:off x="6232525" y="2833688"/>
            <a:ext cx="1509713" cy="3810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Opération 0020</a:t>
            </a:r>
          </a:p>
        </p:txBody>
      </p:sp>
      <p:sp>
        <p:nvSpPr>
          <p:cNvPr id="665699" name="Rectangle 99"/>
          <p:cNvSpPr>
            <a:spLocks noChangeArrowheads="1"/>
          </p:cNvSpPr>
          <p:nvPr/>
        </p:nvSpPr>
        <p:spPr bwMode="auto">
          <a:xfrm>
            <a:off x="6232525" y="3517900"/>
            <a:ext cx="1509713" cy="3810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Opération 0030</a:t>
            </a:r>
          </a:p>
        </p:txBody>
      </p:sp>
      <p:sp>
        <p:nvSpPr>
          <p:cNvPr id="665700" name="Rectangle 100"/>
          <p:cNvSpPr>
            <a:spLocks noChangeArrowheads="1"/>
          </p:cNvSpPr>
          <p:nvPr/>
        </p:nvSpPr>
        <p:spPr bwMode="auto">
          <a:xfrm>
            <a:off x="6232525" y="4418013"/>
            <a:ext cx="1509713" cy="3810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585788">
              <a:defRPr sz="2400">
                <a:solidFill>
                  <a:schemeClr val="tx1"/>
                </a:solidFill>
                <a:latin typeface="Times New Roman" panose="02020603050405020304" pitchFamily="18" charset="0"/>
              </a:defRPr>
            </a:lvl1pPr>
            <a:lvl2pPr marL="365125" algn="l" defTabSz="585788">
              <a:defRPr sz="2400">
                <a:solidFill>
                  <a:schemeClr val="tx1"/>
                </a:solidFill>
                <a:latin typeface="Times New Roman" panose="02020603050405020304" pitchFamily="18" charset="0"/>
              </a:defRPr>
            </a:lvl2pPr>
            <a:lvl3pPr marL="731838" algn="l" defTabSz="585788">
              <a:defRPr sz="2400">
                <a:solidFill>
                  <a:schemeClr val="tx1"/>
                </a:solidFill>
                <a:latin typeface="Times New Roman" panose="02020603050405020304" pitchFamily="18" charset="0"/>
              </a:defRPr>
            </a:lvl3pPr>
            <a:lvl4pPr marL="1096963" algn="l" defTabSz="585788">
              <a:defRPr sz="2400">
                <a:solidFill>
                  <a:schemeClr val="tx1"/>
                </a:solidFill>
                <a:latin typeface="Times New Roman" panose="02020603050405020304" pitchFamily="18" charset="0"/>
              </a:defRPr>
            </a:lvl4pPr>
            <a:lvl5pPr marL="1463675" algn="l" defTabSz="585788">
              <a:defRPr sz="2400">
                <a:solidFill>
                  <a:schemeClr val="tx1"/>
                </a:solidFill>
                <a:latin typeface="Times New Roman" panose="02020603050405020304" pitchFamily="18" charset="0"/>
              </a:defRPr>
            </a:lvl5pPr>
            <a:lvl6pPr marL="1920875" defTabSz="585788" fontAlgn="base">
              <a:spcBef>
                <a:spcPct val="0"/>
              </a:spcBef>
              <a:spcAft>
                <a:spcPct val="0"/>
              </a:spcAft>
              <a:defRPr sz="2400">
                <a:solidFill>
                  <a:schemeClr val="tx1"/>
                </a:solidFill>
                <a:latin typeface="Times New Roman" panose="02020603050405020304" pitchFamily="18" charset="0"/>
              </a:defRPr>
            </a:lvl6pPr>
            <a:lvl7pPr marL="2378075" defTabSz="585788" fontAlgn="base">
              <a:spcBef>
                <a:spcPct val="0"/>
              </a:spcBef>
              <a:spcAft>
                <a:spcPct val="0"/>
              </a:spcAft>
              <a:defRPr sz="2400">
                <a:solidFill>
                  <a:schemeClr val="tx1"/>
                </a:solidFill>
                <a:latin typeface="Times New Roman" panose="02020603050405020304" pitchFamily="18" charset="0"/>
              </a:defRPr>
            </a:lvl7pPr>
            <a:lvl8pPr marL="2835275" defTabSz="585788" fontAlgn="base">
              <a:spcBef>
                <a:spcPct val="0"/>
              </a:spcBef>
              <a:spcAft>
                <a:spcPct val="0"/>
              </a:spcAft>
              <a:defRPr sz="2400">
                <a:solidFill>
                  <a:schemeClr val="tx1"/>
                </a:solidFill>
                <a:latin typeface="Times New Roman" panose="02020603050405020304" pitchFamily="18" charset="0"/>
              </a:defRPr>
            </a:lvl8pPr>
            <a:lvl9pPr marL="3292475" defTabSz="58578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000000"/>
                </a:solidFill>
                <a:latin typeface="Arial" panose="020B0604020202020204" pitchFamily="34" charset="0"/>
                <a:sym typeface="Times New Roman" panose="02020603050405020304" pitchFamily="18" charset="0"/>
              </a:rPr>
              <a:t>Opération . . . .</a:t>
            </a:r>
          </a:p>
        </p:txBody>
      </p:sp>
    </p:spTree>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1" name="Freeform 3"/>
          <p:cNvSpPr>
            <a:spLocks/>
          </p:cNvSpPr>
          <p:nvPr/>
        </p:nvSpPr>
        <p:spPr bwMode="auto">
          <a:xfrm>
            <a:off x="5899150" y="1658938"/>
            <a:ext cx="419100" cy="1885950"/>
          </a:xfrm>
          <a:custGeom>
            <a:avLst/>
            <a:gdLst>
              <a:gd name="T0" fmla="*/ 528 w 528"/>
              <a:gd name="T1" fmla="*/ 0 h 2280"/>
              <a:gd name="T2" fmla="*/ 0 w 528"/>
              <a:gd name="T3" fmla="*/ 0 h 2280"/>
              <a:gd name="T4" fmla="*/ 0 w 528"/>
              <a:gd name="T5" fmla="*/ 2280 h 2280"/>
            </a:gdLst>
            <a:ahLst/>
            <a:cxnLst>
              <a:cxn ang="0">
                <a:pos x="T0" y="T1"/>
              </a:cxn>
              <a:cxn ang="0">
                <a:pos x="T2" y="T3"/>
              </a:cxn>
              <a:cxn ang="0">
                <a:pos x="T4" y="T5"/>
              </a:cxn>
            </a:cxnLst>
            <a:rect l="0" t="0" r="r" b="b"/>
            <a:pathLst>
              <a:path w="528" h="2280">
                <a:moveTo>
                  <a:pt x="528" y="0"/>
                </a:moveTo>
                <a:lnTo>
                  <a:pt x="0" y="0"/>
                </a:lnTo>
                <a:lnTo>
                  <a:pt x="0" y="2280"/>
                </a:lnTo>
              </a:path>
            </a:pathLst>
          </a:custGeom>
          <a:noFill/>
          <a:ln w="22225">
            <a:solidFill>
              <a:schemeClr val="hlink"/>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67652" name="Rectangle 4"/>
          <p:cNvSpPr>
            <a:spLocks noChangeArrowheads="1"/>
          </p:cNvSpPr>
          <p:nvPr/>
        </p:nvSpPr>
        <p:spPr bwMode="auto">
          <a:xfrm>
            <a:off x="814388" y="1789113"/>
            <a:ext cx="2352675" cy="587375"/>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7653" name="Rectangle 5"/>
          <p:cNvSpPr>
            <a:spLocks noChangeArrowheads="1"/>
          </p:cNvSpPr>
          <p:nvPr/>
        </p:nvSpPr>
        <p:spPr bwMode="auto">
          <a:xfrm>
            <a:off x="6103938" y="5618163"/>
            <a:ext cx="2130425" cy="573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654" name="Rectangle 6"/>
          <p:cNvSpPr>
            <a:spLocks noChangeArrowheads="1"/>
          </p:cNvSpPr>
          <p:nvPr/>
        </p:nvSpPr>
        <p:spPr bwMode="auto">
          <a:xfrm>
            <a:off x="814388" y="3557588"/>
            <a:ext cx="2243137" cy="588962"/>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7655" name="Rectangle 7"/>
          <p:cNvSpPr>
            <a:spLocks noChangeArrowheads="1"/>
          </p:cNvSpPr>
          <p:nvPr/>
        </p:nvSpPr>
        <p:spPr bwMode="auto">
          <a:xfrm>
            <a:off x="889000" y="3605213"/>
            <a:ext cx="2312988"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656" name="Rectangle 8"/>
          <p:cNvSpPr>
            <a:spLocks noChangeArrowheads="1"/>
          </p:cNvSpPr>
          <p:nvPr/>
        </p:nvSpPr>
        <p:spPr bwMode="auto">
          <a:xfrm>
            <a:off x="966788" y="3687763"/>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657" name="Rectangle 9"/>
          <p:cNvSpPr>
            <a:spLocks noChangeArrowheads="1"/>
          </p:cNvSpPr>
          <p:nvPr/>
        </p:nvSpPr>
        <p:spPr bwMode="auto">
          <a:xfrm>
            <a:off x="1130300" y="3652838"/>
            <a:ext cx="11350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Variante CCR</a:t>
            </a:r>
          </a:p>
        </p:txBody>
      </p:sp>
      <p:sp>
        <p:nvSpPr>
          <p:cNvPr id="667658" name="Rectangle 10"/>
          <p:cNvSpPr>
            <a:spLocks noChangeArrowheads="1"/>
          </p:cNvSpPr>
          <p:nvPr/>
        </p:nvSpPr>
        <p:spPr bwMode="auto">
          <a:xfrm>
            <a:off x="612775" y="4370388"/>
            <a:ext cx="2693988"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659" name="Rectangle 11"/>
          <p:cNvSpPr>
            <a:spLocks noChangeArrowheads="1"/>
          </p:cNvSpPr>
          <p:nvPr/>
        </p:nvSpPr>
        <p:spPr bwMode="auto">
          <a:xfrm>
            <a:off x="998538" y="4210050"/>
            <a:ext cx="2125662"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buClrTx/>
              <a:buSzPct val="100000"/>
              <a:buFontTx/>
              <a:buNone/>
            </a:pPr>
            <a:r>
              <a:rPr lang="fr-FR" altLang="fr-FR" sz="1400" b="1">
                <a:solidFill>
                  <a:srgbClr val="000000"/>
                </a:solidFill>
                <a:sym typeface="Times New Roman" panose="02020603050405020304" pitchFamily="18" charset="0"/>
              </a:rPr>
              <a:t>Affichage des coûts budgétés/réels</a:t>
            </a:r>
          </a:p>
        </p:txBody>
      </p:sp>
      <p:sp>
        <p:nvSpPr>
          <p:cNvPr id="667660" name="Rectangle 12"/>
          <p:cNvSpPr>
            <a:spLocks noChangeArrowheads="1"/>
          </p:cNvSpPr>
          <p:nvPr/>
        </p:nvSpPr>
        <p:spPr bwMode="auto">
          <a:xfrm>
            <a:off x="1309688" y="4416425"/>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Tx/>
              <a:buFontTx/>
              <a:buNone/>
            </a:pPr>
            <a:r>
              <a:rPr lang="fr-FR" altLang="fr-FR" sz="1400" b="1">
                <a:solidFill>
                  <a:srgbClr val="000000"/>
                </a:solidFill>
              </a:rPr>
              <a:t>  </a:t>
            </a:r>
            <a:endParaRPr lang="fr-FR" altLang="fr-FR" b="1"/>
          </a:p>
        </p:txBody>
      </p:sp>
      <p:sp>
        <p:nvSpPr>
          <p:cNvPr id="667661" name="Rectangle 13"/>
          <p:cNvSpPr>
            <a:spLocks noChangeArrowheads="1"/>
          </p:cNvSpPr>
          <p:nvPr/>
        </p:nvSpPr>
        <p:spPr bwMode="auto">
          <a:xfrm>
            <a:off x="868363" y="5368925"/>
            <a:ext cx="2209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662" name="Rectangle 14"/>
          <p:cNvSpPr>
            <a:spLocks noChangeArrowheads="1"/>
          </p:cNvSpPr>
          <p:nvPr/>
        </p:nvSpPr>
        <p:spPr bwMode="auto">
          <a:xfrm>
            <a:off x="946150" y="5451475"/>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663" name="Rectangle 15"/>
          <p:cNvSpPr>
            <a:spLocks noChangeArrowheads="1"/>
          </p:cNvSpPr>
          <p:nvPr/>
        </p:nvSpPr>
        <p:spPr bwMode="auto">
          <a:xfrm>
            <a:off x="1109663" y="5416550"/>
            <a:ext cx="16938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000000"/>
                </a:solidFill>
                <a:sym typeface="Times New Roman" panose="02020603050405020304" pitchFamily="18" charset="0"/>
              </a:rPr>
              <a:t>Natures comptables</a:t>
            </a:r>
          </a:p>
        </p:txBody>
      </p:sp>
      <p:sp>
        <p:nvSpPr>
          <p:cNvPr id="667664" name="Rectangle 16"/>
          <p:cNvSpPr>
            <a:spLocks noChangeArrowheads="1"/>
          </p:cNvSpPr>
          <p:nvPr/>
        </p:nvSpPr>
        <p:spPr bwMode="auto">
          <a:xfrm>
            <a:off x="946150" y="5661025"/>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665" name="Rectangle 17"/>
          <p:cNvSpPr>
            <a:spLocks noChangeArrowheads="1"/>
          </p:cNvSpPr>
          <p:nvPr/>
        </p:nvSpPr>
        <p:spPr bwMode="auto">
          <a:xfrm>
            <a:off x="1109663" y="5626100"/>
            <a:ext cx="13573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000000"/>
                </a:solidFill>
                <a:sym typeface="Times New Roman" panose="02020603050405020304" pitchFamily="18" charset="0"/>
              </a:rPr>
              <a:t>Détail des coûts</a:t>
            </a:r>
          </a:p>
        </p:txBody>
      </p:sp>
      <p:sp>
        <p:nvSpPr>
          <p:cNvPr id="667666" name="Rectangle 18"/>
          <p:cNvSpPr>
            <a:spLocks noChangeArrowheads="1"/>
          </p:cNvSpPr>
          <p:nvPr/>
        </p:nvSpPr>
        <p:spPr bwMode="auto">
          <a:xfrm>
            <a:off x="946150" y="5870575"/>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667" name="Rectangle 19"/>
          <p:cNvSpPr>
            <a:spLocks noChangeArrowheads="1"/>
          </p:cNvSpPr>
          <p:nvPr/>
        </p:nvSpPr>
        <p:spPr bwMode="auto">
          <a:xfrm>
            <a:off x="1109663" y="5835650"/>
            <a:ext cx="22431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000000"/>
                </a:solidFill>
                <a:sym typeface="Times New Roman" panose="02020603050405020304" pitchFamily="18" charset="0"/>
              </a:rPr>
              <a:t>Ventilation éléments coûts</a:t>
            </a:r>
          </a:p>
        </p:txBody>
      </p:sp>
      <p:sp>
        <p:nvSpPr>
          <p:cNvPr id="667668" name="Rectangle 20"/>
          <p:cNvSpPr>
            <a:spLocks noChangeArrowheads="1"/>
          </p:cNvSpPr>
          <p:nvPr/>
        </p:nvSpPr>
        <p:spPr bwMode="auto">
          <a:xfrm>
            <a:off x="3298825" y="1516063"/>
            <a:ext cx="2508250" cy="4289425"/>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7669" name="Rectangle 21"/>
          <p:cNvSpPr>
            <a:spLocks noChangeArrowheads="1"/>
          </p:cNvSpPr>
          <p:nvPr/>
        </p:nvSpPr>
        <p:spPr bwMode="auto">
          <a:xfrm>
            <a:off x="3711575" y="1233488"/>
            <a:ext cx="1762125" cy="339725"/>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7670" name="Rectangle 22"/>
          <p:cNvSpPr>
            <a:spLocks noChangeArrowheads="1"/>
          </p:cNvSpPr>
          <p:nvPr/>
        </p:nvSpPr>
        <p:spPr bwMode="auto">
          <a:xfrm>
            <a:off x="3800475" y="1292225"/>
            <a:ext cx="16319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700" b="1">
                <a:solidFill>
                  <a:srgbClr val="C0C0C0"/>
                </a:solidFill>
                <a:sym typeface="Times New Roman" panose="02020603050405020304" pitchFamily="18" charset="0"/>
              </a:rPr>
              <a:t>Coûts budgétés</a:t>
            </a:r>
          </a:p>
        </p:txBody>
      </p:sp>
      <p:sp>
        <p:nvSpPr>
          <p:cNvPr id="667671" name="Rectangle 23"/>
          <p:cNvSpPr>
            <a:spLocks noChangeArrowheads="1"/>
          </p:cNvSpPr>
          <p:nvPr/>
        </p:nvSpPr>
        <p:spPr bwMode="auto">
          <a:xfrm>
            <a:off x="3789363" y="1284288"/>
            <a:ext cx="1631950" cy="258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rgbClr val="808080"/>
                  </a:outerShdw>
                </a:effectLst>
              </a14:hiddenEffects>
            </a:ext>
          </a:extLst>
        </p:spPr>
        <p:txBody>
          <a:bodyPr wrap="none" lIns="0" tIns="0" rIns="0" bIns="0">
            <a:spAutoFit/>
          </a:bodyPr>
          <a:lstStyle/>
          <a:p>
            <a:pPr algn="l">
              <a:buClrTx/>
              <a:buSzPct val="100000"/>
              <a:buFontTx/>
              <a:buNone/>
            </a:pPr>
            <a:r>
              <a:rPr lang="fr-FR" altLang="fr-FR" sz="1700" b="1">
                <a:solidFill>
                  <a:srgbClr val="FFFFFF"/>
                </a:solidFill>
                <a:sym typeface="Times New Roman" panose="02020603050405020304" pitchFamily="18" charset="0"/>
              </a:rPr>
              <a:t>Coûts budgétés</a:t>
            </a:r>
          </a:p>
        </p:txBody>
      </p:sp>
      <p:sp>
        <p:nvSpPr>
          <p:cNvPr id="667672" name="Rectangle 24"/>
          <p:cNvSpPr>
            <a:spLocks noChangeArrowheads="1"/>
          </p:cNvSpPr>
          <p:nvPr/>
        </p:nvSpPr>
        <p:spPr bwMode="auto">
          <a:xfrm>
            <a:off x="3687763" y="2055813"/>
            <a:ext cx="2071687"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673" name="Rectangle 25"/>
          <p:cNvSpPr>
            <a:spLocks noChangeArrowheads="1"/>
          </p:cNvSpPr>
          <p:nvPr/>
        </p:nvSpPr>
        <p:spPr bwMode="auto">
          <a:xfrm>
            <a:off x="3765550" y="2101850"/>
            <a:ext cx="5016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Coûts</a:t>
            </a:r>
          </a:p>
        </p:txBody>
      </p:sp>
      <p:sp>
        <p:nvSpPr>
          <p:cNvPr id="667674" name="Rectangle 26"/>
          <p:cNvSpPr>
            <a:spLocks noChangeArrowheads="1"/>
          </p:cNvSpPr>
          <p:nvPr/>
        </p:nvSpPr>
        <p:spPr bwMode="auto">
          <a:xfrm>
            <a:off x="4284663" y="2101850"/>
            <a:ext cx="7794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 matières</a:t>
            </a:r>
          </a:p>
        </p:txBody>
      </p:sp>
      <p:sp>
        <p:nvSpPr>
          <p:cNvPr id="667675" name="Rectangle 27"/>
          <p:cNvSpPr>
            <a:spLocks noChangeArrowheads="1"/>
          </p:cNvSpPr>
          <p:nvPr/>
        </p:nvSpPr>
        <p:spPr bwMode="auto">
          <a:xfrm>
            <a:off x="3765550" y="2627313"/>
            <a:ext cx="14890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Coûts d'approvis.</a:t>
            </a:r>
          </a:p>
        </p:txBody>
      </p:sp>
      <p:sp>
        <p:nvSpPr>
          <p:cNvPr id="667676" name="Rectangle 28"/>
          <p:cNvSpPr>
            <a:spLocks noChangeArrowheads="1"/>
          </p:cNvSpPr>
          <p:nvPr/>
        </p:nvSpPr>
        <p:spPr bwMode="auto">
          <a:xfrm>
            <a:off x="3765550" y="2836863"/>
            <a:ext cx="6302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externe</a:t>
            </a:r>
          </a:p>
        </p:txBody>
      </p:sp>
      <p:sp>
        <p:nvSpPr>
          <p:cNvPr id="667677" name="Rectangle 29"/>
          <p:cNvSpPr>
            <a:spLocks noChangeArrowheads="1"/>
          </p:cNvSpPr>
          <p:nvPr/>
        </p:nvSpPr>
        <p:spPr bwMode="auto">
          <a:xfrm>
            <a:off x="3765550" y="3362325"/>
            <a:ext cx="14557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Coûts fabrication</a:t>
            </a:r>
          </a:p>
        </p:txBody>
      </p:sp>
      <p:sp>
        <p:nvSpPr>
          <p:cNvPr id="667678" name="Rectangle 30"/>
          <p:cNvSpPr>
            <a:spLocks noChangeArrowheads="1"/>
          </p:cNvSpPr>
          <p:nvPr/>
        </p:nvSpPr>
        <p:spPr bwMode="auto">
          <a:xfrm>
            <a:off x="3765550" y="3887788"/>
            <a:ext cx="4238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Frais</a:t>
            </a:r>
          </a:p>
        </p:txBody>
      </p:sp>
      <p:sp>
        <p:nvSpPr>
          <p:cNvPr id="667679" name="Rectangle 31"/>
          <p:cNvSpPr>
            <a:spLocks noChangeArrowheads="1"/>
          </p:cNvSpPr>
          <p:nvPr/>
        </p:nvSpPr>
        <p:spPr bwMode="auto">
          <a:xfrm>
            <a:off x="4211638" y="3887788"/>
            <a:ext cx="8366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 généraux</a:t>
            </a:r>
          </a:p>
        </p:txBody>
      </p:sp>
      <p:sp>
        <p:nvSpPr>
          <p:cNvPr id="667680" name="Rectangle 32"/>
          <p:cNvSpPr>
            <a:spLocks noChangeArrowheads="1"/>
          </p:cNvSpPr>
          <p:nvPr/>
        </p:nvSpPr>
        <p:spPr bwMode="auto">
          <a:xfrm>
            <a:off x="3765550" y="4097338"/>
            <a:ext cx="7302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matières</a:t>
            </a:r>
          </a:p>
        </p:txBody>
      </p:sp>
      <p:sp>
        <p:nvSpPr>
          <p:cNvPr id="667681" name="Rectangle 33"/>
          <p:cNvSpPr>
            <a:spLocks noChangeArrowheads="1"/>
          </p:cNvSpPr>
          <p:nvPr/>
        </p:nvSpPr>
        <p:spPr bwMode="auto">
          <a:xfrm>
            <a:off x="3765550" y="4622800"/>
            <a:ext cx="12604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Frais généraux</a:t>
            </a:r>
          </a:p>
        </p:txBody>
      </p:sp>
      <p:sp>
        <p:nvSpPr>
          <p:cNvPr id="667682" name="Rectangle 34"/>
          <p:cNvSpPr>
            <a:spLocks noChangeArrowheads="1"/>
          </p:cNvSpPr>
          <p:nvPr/>
        </p:nvSpPr>
        <p:spPr bwMode="auto">
          <a:xfrm>
            <a:off x="3765550" y="4832350"/>
            <a:ext cx="11604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de fabrication</a:t>
            </a:r>
          </a:p>
        </p:txBody>
      </p:sp>
      <p:sp>
        <p:nvSpPr>
          <p:cNvPr id="667683" name="Rectangle 35"/>
          <p:cNvSpPr>
            <a:spLocks noChangeArrowheads="1"/>
          </p:cNvSpPr>
          <p:nvPr/>
        </p:nvSpPr>
        <p:spPr bwMode="auto">
          <a:xfrm>
            <a:off x="3765550" y="5229225"/>
            <a:ext cx="12779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Coûts de sous-</a:t>
            </a:r>
          </a:p>
        </p:txBody>
      </p:sp>
      <p:sp>
        <p:nvSpPr>
          <p:cNvPr id="667684" name="Rectangle 36"/>
          <p:cNvSpPr>
            <a:spLocks noChangeArrowheads="1"/>
          </p:cNvSpPr>
          <p:nvPr/>
        </p:nvSpPr>
        <p:spPr bwMode="auto">
          <a:xfrm>
            <a:off x="3765550" y="5438775"/>
            <a:ext cx="7874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traitance </a:t>
            </a:r>
          </a:p>
        </p:txBody>
      </p:sp>
      <p:grpSp>
        <p:nvGrpSpPr>
          <p:cNvPr id="667685" name="Group 37"/>
          <p:cNvGrpSpPr>
            <a:grpSpLocks/>
          </p:cNvGrpSpPr>
          <p:nvPr/>
        </p:nvGrpSpPr>
        <p:grpSpPr bwMode="auto">
          <a:xfrm>
            <a:off x="3683000" y="1670050"/>
            <a:ext cx="1897063" cy="273050"/>
            <a:chOff x="2372" y="893"/>
            <a:chExt cx="902" cy="172"/>
          </a:xfrm>
        </p:grpSpPr>
        <p:sp>
          <p:nvSpPr>
            <p:cNvPr id="667686" name="Rectangle 38"/>
            <p:cNvSpPr>
              <a:spLocks noChangeArrowheads="1"/>
            </p:cNvSpPr>
            <p:nvPr/>
          </p:nvSpPr>
          <p:spPr bwMode="auto">
            <a:xfrm>
              <a:off x="2372" y="893"/>
              <a:ext cx="900" cy="172"/>
            </a:xfrm>
            <a:prstGeom prst="rect">
              <a:avLst/>
            </a:prstGeom>
            <a:solidFill>
              <a:srgbClr val="F6BF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687" name="Freeform 39"/>
            <p:cNvSpPr>
              <a:spLocks/>
            </p:cNvSpPr>
            <p:nvPr/>
          </p:nvSpPr>
          <p:spPr bwMode="auto">
            <a:xfrm>
              <a:off x="2372" y="894"/>
              <a:ext cx="902" cy="171"/>
            </a:xfrm>
            <a:custGeom>
              <a:avLst/>
              <a:gdLst>
                <a:gd name="T0" fmla="*/ 106 w 1804"/>
                <a:gd name="T1" fmla="*/ 265 h 342"/>
                <a:gd name="T2" fmla="*/ 0 w 1804"/>
                <a:gd name="T3" fmla="*/ 342 h 342"/>
                <a:gd name="T4" fmla="*/ 1804 w 1804"/>
                <a:gd name="T5" fmla="*/ 342 h 342"/>
                <a:gd name="T6" fmla="*/ 1804 w 1804"/>
                <a:gd name="T7" fmla="*/ 0 h 342"/>
                <a:gd name="T8" fmla="*/ 1640 w 1804"/>
                <a:gd name="T9" fmla="*/ 93 h 342"/>
                <a:gd name="T10" fmla="*/ 106 w 1804"/>
                <a:gd name="T11" fmla="*/ 265 h 342"/>
              </a:gdLst>
              <a:ahLst/>
              <a:cxnLst>
                <a:cxn ang="0">
                  <a:pos x="T0" y="T1"/>
                </a:cxn>
                <a:cxn ang="0">
                  <a:pos x="T2" y="T3"/>
                </a:cxn>
                <a:cxn ang="0">
                  <a:pos x="T4" y="T5"/>
                </a:cxn>
                <a:cxn ang="0">
                  <a:pos x="T6" y="T7"/>
                </a:cxn>
                <a:cxn ang="0">
                  <a:pos x="T8" y="T9"/>
                </a:cxn>
                <a:cxn ang="0">
                  <a:pos x="T10" y="T11"/>
                </a:cxn>
              </a:cxnLst>
              <a:rect l="0" t="0" r="r" b="b"/>
              <a:pathLst>
                <a:path w="1804" h="342">
                  <a:moveTo>
                    <a:pt x="106" y="265"/>
                  </a:moveTo>
                  <a:lnTo>
                    <a:pt x="0" y="342"/>
                  </a:lnTo>
                  <a:lnTo>
                    <a:pt x="1804" y="342"/>
                  </a:lnTo>
                  <a:lnTo>
                    <a:pt x="1804" y="0"/>
                  </a:lnTo>
                  <a:lnTo>
                    <a:pt x="1640" y="93"/>
                  </a:lnTo>
                  <a:lnTo>
                    <a:pt x="106" y="265"/>
                  </a:lnTo>
                  <a:close/>
                </a:path>
              </a:pathLst>
            </a:custGeom>
            <a:solidFill>
              <a:srgbClr val="714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67688" name="Rectangle 40"/>
            <p:cNvSpPr>
              <a:spLocks noChangeArrowheads="1"/>
            </p:cNvSpPr>
            <p:nvPr/>
          </p:nvSpPr>
          <p:spPr bwMode="auto">
            <a:xfrm>
              <a:off x="2402" y="917"/>
              <a:ext cx="838" cy="125"/>
            </a:xfrm>
            <a:prstGeom prst="rect">
              <a:avLst/>
            </a:prstGeom>
            <a:solidFill>
              <a:srgbClr val="FE9B03"/>
            </a:solidFill>
            <a:ln w="11113">
              <a:solidFill>
                <a:srgbClr val="AD6900"/>
              </a:solidFill>
              <a:miter lim="800000"/>
              <a:headEnd/>
              <a:tailEnd/>
            </a:ln>
          </p:spPr>
          <p:txBody>
            <a:bodyPr/>
            <a:lstStyle/>
            <a:p>
              <a:endParaRPr lang="fr-FR"/>
            </a:p>
          </p:txBody>
        </p:sp>
      </p:grpSp>
      <p:sp>
        <p:nvSpPr>
          <p:cNvPr id="667689" name="Rectangle 41"/>
          <p:cNvSpPr>
            <a:spLocks noChangeArrowheads="1"/>
          </p:cNvSpPr>
          <p:nvPr/>
        </p:nvSpPr>
        <p:spPr bwMode="auto">
          <a:xfrm>
            <a:off x="3743325" y="1638300"/>
            <a:ext cx="140652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690" name="Rectangle 42"/>
          <p:cNvSpPr>
            <a:spLocks noChangeArrowheads="1"/>
          </p:cNvSpPr>
          <p:nvPr/>
        </p:nvSpPr>
        <p:spPr bwMode="auto">
          <a:xfrm>
            <a:off x="3757613" y="1690688"/>
            <a:ext cx="16938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C0C0C0"/>
                </a:solidFill>
                <a:sym typeface="Times New Roman" panose="02020603050405020304" pitchFamily="18" charset="0"/>
              </a:rPr>
              <a:t>Natures comptables</a:t>
            </a:r>
          </a:p>
        </p:txBody>
      </p:sp>
      <p:sp>
        <p:nvSpPr>
          <p:cNvPr id="667691" name="Rectangle 43"/>
          <p:cNvSpPr>
            <a:spLocks noChangeArrowheads="1"/>
          </p:cNvSpPr>
          <p:nvPr/>
        </p:nvSpPr>
        <p:spPr bwMode="auto">
          <a:xfrm>
            <a:off x="3751263" y="1684338"/>
            <a:ext cx="16938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Natures comptables</a:t>
            </a:r>
          </a:p>
        </p:txBody>
      </p:sp>
      <p:sp>
        <p:nvSpPr>
          <p:cNvPr id="667692" name="Rectangle 44"/>
          <p:cNvSpPr>
            <a:spLocks noChangeArrowheads="1"/>
          </p:cNvSpPr>
          <p:nvPr/>
        </p:nvSpPr>
        <p:spPr bwMode="auto">
          <a:xfrm>
            <a:off x="5446713" y="1690688"/>
            <a:ext cx="587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C0C0C0"/>
                </a:solidFill>
                <a:sym typeface="Times New Roman" panose="02020603050405020304" pitchFamily="18" charset="0"/>
              </a:rPr>
              <a:t>:</a:t>
            </a:r>
          </a:p>
        </p:txBody>
      </p:sp>
      <p:sp>
        <p:nvSpPr>
          <p:cNvPr id="667693" name="Rectangle 45"/>
          <p:cNvSpPr>
            <a:spLocks noChangeArrowheads="1"/>
          </p:cNvSpPr>
          <p:nvPr/>
        </p:nvSpPr>
        <p:spPr bwMode="auto">
          <a:xfrm>
            <a:off x="5440363" y="1684338"/>
            <a:ext cx="587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a:t>
            </a:r>
          </a:p>
        </p:txBody>
      </p:sp>
      <p:sp>
        <p:nvSpPr>
          <p:cNvPr id="667694" name="Rectangle 46"/>
          <p:cNvSpPr>
            <a:spLocks noChangeArrowheads="1"/>
          </p:cNvSpPr>
          <p:nvPr/>
        </p:nvSpPr>
        <p:spPr bwMode="auto">
          <a:xfrm>
            <a:off x="6069013" y="3624263"/>
            <a:ext cx="2241550" cy="1335087"/>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7695" name="Rectangle 47"/>
          <p:cNvSpPr>
            <a:spLocks noChangeArrowheads="1"/>
          </p:cNvSpPr>
          <p:nvPr/>
        </p:nvSpPr>
        <p:spPr bwMode="auto">
          <a:xfrm>
            <a:off x="6069013" y="1789113"/>
            <a:ext cx="2241550" cy="1100137"/>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grpSp>
        <p:nvGrpSpPr>
          <p:cNvPr id="667696" name="Group 48"/>
          <p:cNvGrpSpPr>
            <a:grpSpLocks/>
          </p:cNvGrpSpPr>
          <p:nvPr/>
        </p:nvGrpSpPr>
        <p:grpSpPr bwMode="auto">
          <a:xfrm>
            <a:off x="6192838" y="1504950"/>
            <a:ext cx="1993900" cy="347663"/>
            <a:chOff x="3901" y="801"/>
            <a:chExt cx="1256" cy="219"/>
          </a:xfrm>
        </p:grpSpPr>
        <p:sp>
          <p:nvSpPr>
            <p:cNvPr id="667697" name="Rectangle 49"/>
            <p:cNvSpPr>
              <a:spLocks noChangeArrowheads="1"/>
            </p:cNvSpPr>
            <p:nvPr/>
          </p:nvSpPr>
          <p:spPr bwMode="auto">
            <a:xfrm>
              <a:off x="3901" y="805"/>
              <a:ext cx="1256" cy="214"/>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7698" name="Freeform 50"/>
            <p:cNvSpPr>
              <a:spLocks/>
            </p:cNvSpPr>
            <p:nvPr/>
          </p:nvSpPr>
          <p:spPr bwMode="auto">
            <a:xfrm>
              <a:off x="3901" y="801"/>
              <a:ext cx="1256" cy="219"/>
            </a:xfrm>
            <a:custGeom>
              <a:avLst/>
              <a:gdLst>
                <a:gd name="T0" fmla="*/ 100 w 2511"/>
                <a:gd name="T1" fmla="*/ 357 h 438"/>
                <a:gd name="T2" fmla="*/ 0 w 2511"/>
                <a:gd name="T3" fmla="*/ 438 h 438"/>
                <a:gd name="T4" fmla="*/ 2511 w 2511"/>
                <a:gd name="T5" fmla="*/ 438 h 438"/>
                <a:gd name="T6" fmla="*/ 2511 w 2511"/>
                <a:gd name="T7" fmla="*/ 0 h 438"/>
                <a:gd name="T8" fmla="*/ 2382 w 2511"/>
                <a:gd name="T9" fmla="*/ 113 h 438"/>
                <a:gd name="T10" fmla="*/ 100 w 2511"/>
                <a:gd name="T11" fmla="*/ 357 h 438"/>
              </a:gdLst>
              <a:ahLst/>
              <a:cxnLst>
                <a:cxn ang="0">
                  <a:pos x="T0" y="T1"/>
                </a:cxn>
                <a:cxn ang="0">
                  <a:pos x="T2" y="T3"/>
                </a:cxn>
                <a:cxn ang="0">
                  <a:pos x="T4" y="T5"/>
                </a:cxn>
                <a:cxn ang="0">
                  <a:pos x="T6" y="T7"/>
                </a:cxn>
                <a:cxn ang="0">
                  <a:pos x="T8" y="T9"/>
                </a:cxn>
                <a:cxn ang="0">
                  <a:pos x="T10" y="T11"/>
                </a:cxn>
              </a:cxnLst>
              <a:rect l="0" t="0" r="r" b="b"/>
              <a:pathLst>
                <a:path w="2511" h="438">
                  <a:moveTo>
                    <a:pt x="100" y="357"/>
                  </a:moveTo>
                  <a:lnTo>
                    <a:pt x="0" y="438"/>
                  </a:lnTo>
                  <a:lnTo>
                    <a:pt x="2511" y="438"/>
                  </a:lnTo>
                  <a:lnTo>
                    <a:pt x="2511" y="0"/>
                  </a:lnTo>
                  <a:lnTo>
                    <a:pt x="2382" y="113"/>
                  </a:lnTo>
                  <a:lnTo>
                    <a:pt x="100" y="357"/>
                  </a:lnTo>
                  <a:close/>
                </a:path>
              </a:pathLst>
            </a:cu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a:tailEnd/>
                </a14:hiddenLine>
              </a:ext>
            </a:extLst>
          </p:spPr>
          <p:txBody>
            <a:bodyPr wrap="none" lIns="73025" tIns="36512" rIns="73025" bIns="36512" anchor="ctr" anchorCtr="1"/>
            <a:lstStyle/>
            <a:p>
              <a:endParaRPr lang="fr-FR"/>
            </a:p>
          </p:txBody>
        </p:sp>
        <p:sp>
          <p:nvSpPr>
            <p:cNvPr id="667699" name="Rectangle 51"/>
            <p:cNvSpPr>
              <a:spLocks noChangeArrowheads="1"/>
            </p:cNvSpPr>
            <p:nvPr/>
          </p:nvSpPr>
          <p:spPr bwMode="auto">
            <a:xfrm>
              <a:off x="3930" y="828"/>
              <a:ext cx="1198" cy="168"/>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grpSp>
      <p:sp>
        <p:nvSpPr>
          <p:cNvPr id="667700" name="Rectangle 52"/>
          <p:cNvSpPr>
            <a:spLocks noChangeArrowheads="1"/>
          </p:cNvSpPr>
          <p:nvPr/>
        </p:nvSpPr>
        <p:spPr bwMode="auto">
          <a:xfrm>
            <a:off x="6808788" y="1544638"/>
            <a:ext cx="7651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701" name="Rectangle 53"/>
          <p:cNvSpPr>
            <a:spLocks noChangeArrowheads="1"/>
          </p:cNvSpPr>
          <p:nvPr/>
        </p:nvSpPr>
        <p:spPr bwMode="auto">
          <a:xfrm>
            <a:off x="6892925" y="1598613"/>
            <a:ext cx="6207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C0C0C0"/>
                </a:solidFill>
                <a:sym typeface="Times New Roman" panose="02020603050405020304" pitchFamily="18" charset="0"/>
              </a:rPr>
              <a:t>Phases</a:t>
            </a:r>
          </a:p>
        </p:txBody>
      </p:sp>
      <p:sp>
        <p:nvSpPr>
          <p:cNvPr id="667702" name="Rectangle 54"/>
          <p:cNvSpPr>
            <a:spLocks noChangeArrowheads="1"/>
          </p:cNvSpPr>
          <p:nvPr/>
        </p:nvSpPr>
        <p:spPr bwMode="auto">
          <a:xfrm>
            <a:off x="6886575" y="1592263"/>
            <a:ext cx="6207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Phases</a:t>
            </a:r>
          </a:p>
        </p:txBody>
      </p:sp>
      <p:sp>
        <p:nvSpPr>
          <p:cNvPr id="667703" name="Rectangle 55"/>
          <p:cNvSpPr>
            <a:spLocks noChangeArrowheads="1"/>
          </p:cNvSpPr>
          <p:nvPr/>
        </p:nvSpPr>
        <p:spPr bwMode="auto">
          <a:xfrm>
            <a:off x="6143625" y="1836738"/>
            <a:ext cx="2236788"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704" name="Rectangle 56"/>
          <p:cNvSpPr>
            <a:spLocks noChangeArrowheads="1"/>
          </p:cNvSpPr>
          <p:nvPr/>
        </p:nvSpPr>
        <p:spPr bwMode="auto">
          <a:xfrm>
            <a:off x="6219825" y="1919288"/>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705" name="Rectangle 57"/>
          <p:cNvSpPr>
            <a:spLocks noChangeArrowheads="1"/>
          </p:cNvSpPr>
          <p:nvPr/>
        </p:nvSpPr>
        <p:spPr bwMode="auto">
          <a:xfrm>
            <a:off x="6383338" y="1884363"/>
            <a:ext cx="6905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Valeurs </a:t>
            </a:r>
          </a:p>
        </p:txBody>
      </p:sp>
      <p:sp>
        <p:nvSpPr>
          <p:cNvPr id="667706" name="Rectangle 58"/>
          <p:cNvSpPr>
            <a:spLocks noChangeArrowheads="1"/>
          </p:cNvSpPr>
          <p:nvPr/>
        </p:nvSpPr>
        <p:spPr bwMode="auto">
          <a:xfrm>
            <a:off x="7061200" y="1884363"/>
            <a:ext cx="8953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 opér. gén.</a:t>
            </a:r>
          </a:p>
        </p:txBody>
      </p:sp>
      <p:sp>
        <p:nvSpPr>
          <p:cNvPr id="667707" name="Rectangle 59"/>
          <p:cNvSpPr>
            <a:spLocks noChangeArrowheads="1"/>
          </p:cNvSpPr>
          <p:nvPr/>
        </p:nvSpPr>
        <p:spPr bwMode="auto">
          <a:xfrm>
            <a:off x="6219825" y="2171700"/>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708" name="Rectangle 60"/>
          <p:cNvSpPr>
            <a:spLocks noChangeArrowheads="1"/>
          </p:cNvSpPr>
          <p:nvPr/>
        </p:nvSpPr>
        <p:spPr bwMode="auto">
          <a:xfrm>
            <a:off x="6383338" y="2136775"/>
            <a:ext cx="6413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Valeurs</a:t>
            </a:r>
          </a:p>
        </p:txBody>
      </p:sp>
      <p:sp>
        <p:nvSpPr>
          <p:cNvPr id="667709" name="Rectangle 61"/>
          <p:cNvSpPr>
            <a:spLocks noChangeArrowheads="1"/>
          </p:cNvSpPr>
          <p:nvPr/>
        </p:nvSpPr>
        <p:spPr bwMode="auto">
          <a:xfrm>
            <a:off x="7073900" y="2136775"/>
            <a:ext cx="7969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 standard</a:t>
            </a:r>
          </a:p>
        </p:txBody>
      </p:sp>
      <p:sp>
        <p:nvSpPr>
          <p:cNvPr id="667710" name="Rectangle 62"/>
          <p:cNvSpPr>
            <a:spLocks noChangeArrowheads="1"/>
          </p:cNvSpPr>
          <p:nvPr/>
        </p:nvSpPr>
        <p:spPr bwMode="auto">
          <a:xfrm>
            <a:off x="6219825" y="2422525"/>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711" name="Rectangle 63"/>
          <p:cNvSpPr>
            <a:spLocks noChangeArrowheads="1"/>
          </p:cNvSpPr>
          <p:nvPr/>
        </p:nvSpPr>
        <p:spPr bwMode="auto">
          <a:xfrm>
            <a:off x="6383338" y="2422525"/>
            <a:ext cx="1757362"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Clé de pilotage « Code CCR »</a:t>
            </a:r>
          </a:p>
        </p:txBody>
      </p:sp>
      <p:grpSp>
        <p:nvGrpSpPr>
          <p:cNvPr id="667712" name="Group 64"/>
          <p:cNvGrpSpPr>
            <a:grpSpLocks/>
          </p:cNvGrpSpPr>
          <p:nvPr/>
        </p:nvGrpSpPr>
        <p:grpSpPr bwMode="auto">
          <a:xfrm>
            <a:off x="6192838" y="3340100"/>
            <a:ext cx="1993900" cy="347663"/>
            <a:chOff x="3901" y="1957"/>
            <a:chExt cx="1256" cy="219"/>
          </a:xfrm>
        </p:grpSpPr>
        <p:sp>
          <p:nvSpPr>
            <p:cNvPr id="667713" name="Rectangle 65"/>
            <p:cNvSpPr>
              <a:spLocks noChangeArrowheads="1"/>
            </p:cNvSpPr>
            <p:nvPr/>
          </p:nvSpPr>
          <p:spPr bwMode="auto">
            <a:xfrm>
              <a:off x="3901" y="1961"/>
              <a:ext cx="1256" cy="214"/>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7714" name="Freeform 66"/>
            <p:cNvSpPr>
              <a:spLocks/>
            </p:cNvSpPr>
            <p:nvPr/>
          </p:nvSpPr>
          <p:spPr bwMode="auto">
            <a:xfrm>
              <a:off x="3901" y="1957"/>
              <a:ext cx="1256" cy="219"/>
            </a:xfrm>
            <a:custGeom>
              <a:avLst/>
              <a:gdLst>
                <a:gd name="T0" fmla="*/ 100 w 2511"/>
                <a:gd name="T1" fmla="*/ 357 h 438"/>
                <a:gd name="T2" fmla="*/ 0 w 2511"/>
                <a:gd name="T3" fmla="*/ 438 h 438"/>
                <a:gd name="T4" fmla="*/ 2511 w 2511"/>
                <a:gd name="T5" fmla="*/ 438 h 438"/>
                <a:gd name="T6" fmla="*/ 2511 w 2511"/>
                <a:gd name="T7" fmla="*/ 0 h 438"/>
                <a:gd name="T8" fmla="*/ 2382 w 2511"/>
                <a:gd name="T9" fmla="*/ 113 h 438"/>
                <a:gd name="T10" fmla="*/ 100 w 2511"/>
                <a:gd name="T11" fmla="*/ 357 h 438"/>
              </a:gdLst>
              <a:ahLst/>
              <a:cxnLst>
                <a:cxn ang="0">
                  <a:pos x="T0" y="T1"/>
                </a:cxn>
                <a:cxn ang="0">
                  <a:pos x="T2" y="T3"/>
                </a:cxn>
                <a:cxn ang="0">
                  <a:pos x="T4" y="T5"/>
                </a:cxn>
                <a:cxn ang="0">
                  <a:pos x="T6" y="T7"/>
                </a:cxn>
                <a:cxn ang="0">
                  <a:pos x="T8" y="T9"/>
                </a:cxn>
                <a:cxn ang="0">
                  <a:pos x="T10" y="T11"/>
                </a:cxn>
              </a:cxnLst>
              <a:rect l="0" t="0" r="r" b="b"/>
              <a:pathLst>
                <a:path w="2511" h="438">
                  <a:moveTo>
                    <a:pt x="100" y="357"/>
                  </a:moveTo>
                  <a:lnTo>
                    <a:pt x="0" y="438"/>
                  </a:lnTo>
                  <a:lnTo>
                    <a:pt x="2511" y="438"/>
                  </a:lnTo>
                  <a:lnTo>
                    <a:pt x="2511" y="0"/>
                  </a:lnTo>
                  <a:lnTo>
                    <a:pt x="2382" y="113"/>
                  </a:lnTo>
                  <a:lnTo>
                    <a:pt x="100" y="357"/>
                  </a:lnTo>
                  <a:close/>
                </a:path>
              </a:pathLst>
            </a:cu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a:tailEnd/>
                </a14:hiddenLine>
              </a:ext>
            </a:extLst>
          </p:spPr>
          <p:txBody>
            <a:bodyPr wrap="none" lIns="73025" tIns="36512" rIns="73025" bIns="36512" anchor="ctr" anchorCtr="1"/>
            <a:lstStyle/>
            <a:p>
              <a:endParaRPr lang="fr-FR"/>
            </a:p>
          </p:txBody>
        </p:sp>
        <p:sp>
          <p:nvSpPr>
            <p:cNvPr id="667715" name="Rectangle 67"/>
            <p:cNvSpPr>
              <a:spLocks noChangeArrowheads="1"/>
            </p:cNvSpPr>
            <p:nvPr/>
          </p:nvSpPr>
          <p:spPr bwMode="auto">
            <a:xfrm>
              <a:off x="3930" y="1984"/>
              <a:ext cx="1198" cy="169"/>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grpSp>
      <p:sp>
        <p:nvSpPr>
          <p:cNvPr id="667716" name="Rectangle 68"/>
          <p:cNvSpPr>
            <a:spLocks noChangeArrowheads="1"/>
          </p:cNvSpPr>
          <p:nvPr/>
        </p:nvSpPr>
        <p:spPr bwMode="auto">
          <a:xfrm>
            <a:off x="6667500" y="3381375"/>
            <a:ext cx="10445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717" name="Rectangle 69"/>
          <p:cNvSpPr>
            <a:spLocks noChangeArrowheads="1"/>
          </p:cNvSpPr>
          <p:nvPr/>
        </p:nvSpPr>
        <p:spPr bwMode="auto">
          <a:xfrm>
            <a:off x="6751638" y="3433763"/>
            <a:ext cx="10048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C0C0C0"/>
                </a:solidFill>
                <a:sym typeface="Times New Roman" panose="02020603050405020304" pitchFamily="18" charset="0"/>
              </a:rPr>
              <a:t>Ressources</a:t>
            </a:r>
          </a:p>
        </p:txBody>
      </p:sp>
      <p:sp>
        <p:nvSpPr>
          <p:cNvPr id="667718" name="Rectangle 70"/>
          <p:cNvSpPr>
            <a:spLocks noChangeArrowheads="1"/>
          </p:cNvSpPr>
          <p:nvPr/>
        </p:nvSpPr>
        <p:spPr bwMode="auto">
          <a:xfrm>
            <a:off x="6743700" y="3427413"/>
            <a:ext cx="10048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Ressources</a:t>
            </a:r>
          </a:p>
        </p:txBody>
      </p:sp>
      <p:sp>
        <p:nvSpPr>
          <p:cNvPr id="667719" name="Rectangle 71"/>
          <p:cNvSpPr>
            <a:spLocks noChangeArrowheads="1"/>
          </p:cNvSpPr>
          <p:nvPr/>
        </p:nvSpPr>
        <p:spPr bwMode="auto">
          <a:xfrm>
            <a:off x="6143625" y="3673475"/>
            <a:ext cx="2070100"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720" name="Rectangle 72"/>
          <p:cNvSpPr>
            <a:spLocks noChangeArrowheads="1"/>
          </p:cNvSpPr>
          <p:nvPr/>
        </p:nvSpPr>
        <p:spPr bwMode="auto">
          <a:xfrm>
            <a:off x="6219825" y="3754438"/>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721" name="Rectangle 73"/>
          <p:cNvSpPr>
            <a:spLocks noChangeArrowheads="1"/>
          </p:cNvSpPr>
          <p:nvPr/>
        </p:nvSpPr>
        <p:spPr bwMode="auto">
          <a:xfrm>
            <a:off x="6383338" y="3719513"/>
            <a:ext cx="15859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Code formule pour</a:t>
            </a:r>
          </a:p>
        </p:txBody>
      </p:sp>
      <p:sp>
        <p:nvSpPr>
          <p:cNvPr id="667722" name="Rectangle 74"/>
          <p:cNvSpPr>
            <a:spLocks noChangeArrowheads="1"/>
          </p:cNvSpPr>
          <p:nvPr/>
        </p:nvSpPr>
        <p:spPr bwMode="auto">
          <a:xfrm>
            <a:off x="6383338" y="3929063"/>
            <a:ext cx="3857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CCR</a:t>
            </a:r>
          </a:p>
        </p:txBody>
      </p:sp>
      <p:sp>
        <p:nvSpPr>
          <p:cNvPr id="667723" name="Rectangle 75"/>
          <p:cNvSpPr>
            <a:spLocks noChangeArrowheads="1"/>
          </p:cNvSpPr>
          <p:nvPr/>
        </p:nvSpPr>
        <p:spPr bwMode="auto">
          <a:xfrm>
            <a:off x="6219825" y="4216400"/>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724" name="Rectangle 76"/>
          <p:cNvSpPr>
            <a:spLocks noChangeArrowheads="1"/>
          </p:cNvSpPr>
          <p:nvPr/>
        </p:nvSpPr>
        <p:spPr bwMode="auto">
          <a:xfrm>
            <a:off x="6383338" y="4181475"/>
            <a:ext cx="10826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Centre coûts</a:t>
            </a:r>
          </a:p>
        </p:txBody>
      </p:sp>
      <p:sp>
        <p:nvSpPr>
          <p:cNvPr id="667725" name="Rectangle 77"/>
          <p:cNvSpPr>
            <a:spLocks noChangeArrowheads="1"/>
          </p:cNvSpPr>
          <p:nvPr/>
        </p:nvSpPr>
        <p:spPr bwMode="auto">
          <a:xfrm>
            <a:off x="6219825" y="4468813"/>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726" name="Rectangle 78"/>
          <p:cNvSpPr>
            <a:spLocks noChangeArrowheads="1"/>
          </p:cNvSpPr>
          <p:nvPr/>
        </p:nvSpPr>
        <p:spPr bwMode="auto">
          <a:xfrm>
            <a:off x="6383338" y="4433888"/>
            <a:ext cx="12287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Type d’activité</a:t>
            </a:r>
          </a:p>
        </p:txBody>
      </p:sp>
      <p:sp>
        <p:nvSpPr>
          <p:cNvPr id="667727" name="Rectangle 79"/>
          <p:cNvSpPr>
            <a:spLocks noChangeArrowheads="1"/>
          </p:cNvSpPr>
          <p:nvPr/>
        </p:nvSpPr>
        <p:spPr bwMode="auto">
          <a:xfrm>
            <a:off x="6219825" y="4721225"/>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728" name="Rectangle 80"/>
          <p:cNvSpPr>
            <a:spLocks noChangeArrowheads="1"/>
          </p:cNvSpPr>
          <p:nvPr/>
        </p:nvSpPr>
        <p:spPr bwMode="auto">
          <a:xfrm>
            <a:off x="6383338" y="4686300"/>
            <a:ext cx="17621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Constantes formules</a:t>
            </a:r>
          </a:p>
        </p:txBody>
      </p:sp>
      <p:sp>
        <p:nvSpPr>
          <p:cNvPr id="667729" name="Rectangle 81"/>
          <p:cNvSpPr>
            <a:spLocks noChangeArrowheads="1"/>
          </p:cNvSpPr>
          <p:nvPr/>
        </p:nvSpPr>
        <p:spPr bwMode="auto">
          <a:xfrm>
            <a:off x="6529388" y="5087938"/>
            <a:ext cx="150336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730" name="Rectangle 82"/>
          <p:cNvSpPr>
            <a:spLocks noChangeArrowheads="1"/>
          </p:cNvSpPr>
          <p:nvPr/>
        </p:nvSpPr>
        <p:spPr bwMode="auto">
          <a:xfrm>
            <a:off x="6607175" y="5100638"/>
            <a:ext cx="16240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000000"/>
                </a:solidFill>
                <a:sym typeface="Times New Roman" panose="02020603050405020304" pitchFamily="18" charset="0"/>
              </a:rPr>
              <a:t>Protocole de calcul</a:t>
            </a:r>
          </a:p>
        </p:txBody>
      </p:sp>
      <p:sp>
        <p:nvSpPr>
          <p:cNvPr id="667731" name="Rectangle 83"/>
          <p:cNvSpPr>
            <a:spLocks noChangeArrowheads="1"/>
          </p:cNvSpPr>
          <p:nvPr/>
        </p:nvSpPr>
        <p:spPr bwMode="auto">
          <a:xfrm>
            <a:off x="7148513" y="5268913"/>
            <a:ext cx="8255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000000"/>
                </a:solidFill>
                <a:sym typeface="Times New Roman" panose="02020603050405020304" pitchFamily="18" charset="0"/>
              </a:rPr>
              <a:t>des coûts</a:t>
            </a:r>
          </a:p>
        </p:txBody>
      </p:sp>
      <p:sp>
        <p:nvSpPr>
          <p:cNvPr id="667732" name="Freeform 84"/>
          <p:cNvSpPr>
            <a:spLocks/>
          </p:cNvSpPr>
          <p:nvPr/>
        </p:nvSpPr>
        <p:spPr bwMode="auto">
          <a:xfrm>
            <a:off x="2400300" y="4902200"/>
            <a:ext cx="849313" cy="366713"/>
          </a:xfrm>
          <a:custGeom>
            <a:avLst/>
            <a:gdLst>
              <a:gd name="T0" fmla="*/ 278 w 669"/>
              <a:gd name="T1" fmla="*/ 0 h 244"/>
              <a:gd name="T2" fmla="*/ 278 w 669"/>
              <a:gd name="T3" fmla="*/ 60 h 244"/>
              <a:gd name="T4" fmla="*/ 669 w 669"/>
              <a:gd name="T5" fmla="*/ 60 h 244"/>
              <a:gd name="T6" fmla="*/ 669 w 669"/>
              <a:gd name="T7" fmla="*/ 182 h 244"/>
              <a:gd name="T8" fmla="*/ 278 w 669"/>
              <a:gd name="T9" fmla="*/ 182 h 244"/>
              <a:gd name="T10" fmla="*/ 278 w 669"/>
              <a:gd name="T11" fmla="*/ 244 h 244"/>
              <a:gd name="T12" fmla="*/ 0 w 669"/>
              <a:gd name="T13" fmla="*/ 122 h 244"/>
              <a:gd name="T14" fmla="*/ 278 w 669"/>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9" h="244">
                <a:moveTo>
                  <a:pt x="278" y="0"/>
                </a:moveTo>
                <a:lnTo>
                  <a:pt x="278" y="60"/>
                </a:lnTo>
                <a:lnTo>
                  <a:pt x="669" y="60"/>
                </a:lnTo>
                <a:lnTo>
                  <a:pt x="669" y="182"/>
                </a:lnTo>
                <a:lnTo>
                  <a:pt x="278" y="182"/>
                </a:lnTo>
                <a:lnTo>
                  <a:pt x="278" y="244"/>
                </a:lnTo>
                <a:lnTo>
                  <a:pt x="0" y="122"/>
                </a:lnTo>
                <a:lnTo>
                  <a:pt x="278" y="0"/>
                </a:lnTo>
                <a:close/>
              </a:path>
            </a:pathLst>
          </a:cu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7733" name="Rectangle 85"/>
          <p:cNvSpPr>
            <a:spLocks noChangeArrowheads="1"/>
          </p:cNvSpPr>
          <p:nvPr/>
        </p:nvSpPr>
        <p:spPr bwMode="auto">
          <a:xfrm>
            <a:off x="889000" y="1836738"/>
            <a:ext cx="2312988"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734" name="Rectangle 86"/>
          <p:cNvSpPr>
            <a:spLocks noChangeArrowheads="1"/>
          </p:cNvSpPr>
          <p:nvPr/>
        </p:nvSpPr>
        <p:spPr bwMode="auto">
          <a:xfrm>
            <a:off x="966788" y="1919288"/>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741" name="Rectangle 93"/>
          <p:cNvSpPr>
            <a:spLocks noChangeArrowheads="1"/>
          </p:cNvSpPr>
          <p:nvPr/>
        </p:nvSpPr>
        <p:spPr bwMode="auto">
          <a:xfrm>
            <a:off x="966788" y="2171700"/>
            <a:ext cx="1047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100">
                <a:solidFill>
                  <a:srgbClr val="B2B2B2"/>
                </a:solidFill>
                <a:latin typeface="Wingdings" panose="05000000000000000000" pitchFamily="2" charset="2"/>
                <a:sym typeface="Times New Roman" panose="02020603050405020304" pitchFamily="18" charset="0"/>
              </a:rPr>
              <a:t>l</a:t>
            </a:r>
          </a:p>
        </p:txBody>
      </p:sp>
      <p:sp>
        <p:nvSpPr>
          <p:cNvPr id="667742" name="Rectangle 94"/>
          <p:cNvSpPr>
            <a:spLocks noChangeArrowheads="1"/>
          </p:cNvSpPr>
          <p:nvPr/>
        </p:nvSpPr>
        <p:spPr bwMode="auto">
          <a:xfrm>
            <a:off x="1130300" y="2136775"/>
            <a:ext cx="336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Prix</a:t>
            </a:r>
          </a:p>
        </p:txBody>
      </p:sp>
      <p:sp>
        <p:nvSpPr>
          <p:cNvPr id="667743" name="Rectangle 95"/>
          <p:cNvSpPr>
            <a:spLocks noChangeArrowheads="1"/>
          </p:cNvSpPr>
          <p:nvPr/>
        </p:nvSpPr>
        <p:spPr bwMode="auto">
          <a:xfrm>
            <a:off x="987425" y="1544638"/>
            <a:ext cx="1900238" cy="288925"/>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7744" name="Rectangle 96"/>
          <p:cNvSpPr>
            <a:spLocks noChangeArrowheads="1"/>
          </p:cNvSpPr>
          <p:nvPr/>
        </p:nvSpPr>
        <p:spPr bwMode="auto">
          <a:xfrm>
            <a:off x="1071563" y="1598613"/>
            <a:ext cx="10731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C0C0C0"/>
                </a:solidFill>
                <a:sym typeface="Times New Roman" panose="02020603050405020304" pitchFamily="18" charset="0"/>
              </a:rPr>
              <a:t>Composants</a:t>
            </a:r>
          </a:p>
        </p:txBody>
      </p:sp>
      <p:sp>
        <p:nvSpPr>
          <p:cNvPr id="667745" name="Rectangle 97"/>
          <p:cNvSpPr>
            <a:spLocks noChangeArrowheads="1"/>
          </p:cNvSpPr>
          <p:nvPr/>
        </p:nvSpPr>
        <p:spPr bwMode="auto">
          <a:xfrm>
            <a:off x="1063625" y="1592263"/>
            <a:ext cx="10731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Composants</a:t>
            </a:r>
          </a:p>
        </p:txBody>
      </p:sp>
      <p:sp>
        <p:nvSpPr>
          <p:cNvPr id="667746" name="Rectangle 98"/>
          <p:cNvSpPr>
            <a:spLocks noChangeArrowheads="1"/>
          </p:cNvSpPr>
          <p:nvPr/>
        </p:nvSpPr>
        <p:spPr bwMode="auto">
          <a:xfrm>
            <a:off x="2162175" y="1595438"/>
            <a:ext cx="6699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C0C0C0"/>
                </a:solidFill>
                <a:sym typeface="Times New Roman" panose="02020603050405020304" pitchFamily="18" charset="0"/>
              </a:rPr>
              <a:t> articles</a:t>
            </a:r>
          </a:p>
        </p:txBody>
      </p:sp>
      <p:sp>
        <p:nvSpPr>
          <p:cNvPr id="667747" name="Rectangle 99"/>
          <p:cNvSpPr>
            <a:spLocks noChangeArrowheads="1"/>
          </p:cNvSpPr>
          <p:nvPr/>
        </p:nvSpPr>
        <p:spPr bwMode="auto">
          <a:xfrm>
            <a:off x="2154238" y="1592263"/>
            <a:ext cx="6699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 articles</a:t>
            </a:r>
          </a:p>
        </p:txBody>
      </p:sp>
      <p:grpSp>
        <p:nvGrpSpPr>
          <p:cNvPr id="667748" name="Group 100"/>
          <p:cNvGrpSpPr>
            <a:grpSpLocks/>
          </p:cNvGrpSpPr>
          <p:nvPr/>
        </p:nvGrpSpPr>
        <p:grpSpPr bwMode="auto">
          <a:xfrm>
            <a:off x="939800" y="3273425"/>
            <a:ext cx="1993900" cy="347663"/>
            <a:chOff x="592" y="1915"/>
            <a:chExt cx="1256" cy="219"/>
          </a:xfrm>
        </p:grpSpPr>
        <p:sp>
          <p:nvSpPr>
            <p:cNvPr id="667749" name="Rectangle 101"/>
            <p:cNvSpPr>
              <a:spLocks noChangeArrowheads="1"/>
            </p:cNvSpPr>
            <p:nvPr/>
          </p:nvSpPr>
          <p:spPr bwMode="auto">
            <a:xfrm>
              <a:off x="592" y="1919"/>
              <a:ext cx="1256" cy="214"/>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7750" name="Freeform 102"/>
            <p:cNvSpPr>
              <a:spLocks/>
            </p:cNvSpPr>
            <p:nvPr/>
          </p:nvSpPr>
          <p:spPr bwMode="auto">
            <a:xfrm>
              <a:off x="592" y="1915"/>
              <a:ext cx="1255" cy="219"/>
            </a:xfrm>
            <a:custGeom>
              <a:avLst/>
              <a:gdLst>
                <a:gd name="T0" fmla="*/ 99 w 2511"/>
                <a:gd name="T1" fmla="*/ 357 h 438"/>
                <a:gd name="T2" fmla="*/ 0 w 2511"/>
                <a:gd name="T3" fmla="*/ 438 h 438"/>
                <a:gd name="T4" fmla="*/ 2511 w 2511"/>
                <a:gd name="T5" fmla="*/ 438 h 438"/>
                <a:gd name="T6" fmla="*/ 2511 w 2511"/>
                <a:gd name="T7" fmla="*/ 0 h 438"/>
                <a:gd name="T8" fmla="*/ 2382 w 2511"/>
                <a:gd name="T9" fmla="*/ 113 h 438"/>
                <a:gd name="T10" fmla="*/ 99 w 2511"/>
                <a:gd name="T11" fmla="*/ 357 h 438"/>
              </a:gdLst>
              <a:ahLst/>
              <a:cxnLst>
                <a:cxn ang="0">
                  <a:pos x="T0" y="T1"/>
                </a:cxn>
                <a:cxn ang="0">
                  <a:pos x="T2" y="T3"/>
                </a:cxn>
                <a:cxn ang="0">
                  <a:pos x="T4" y="T5"/>
                </a:cxn>
                <a:cxn ang="0">
                  <a:pos x="T6" y="T7"/>
                </a:cxn>
                <a:cxn ang="0">
                  <a:pos x="T8" y="T9"/>
                </a:cxn>
                <a:cxn ang="0">
                  <a:pos x="T10" y="T11"/>
                </a:cxn>
              </a:cxnLst>
              <a:rect l="0" t="0" r="r" b="b"/>
              <a:pathLst>
                <a:path w="2511" h="438">
                  <a:moveTo>
                    <a:pt x="99" y="357"/>
                  </a:moveTo>
                  <a:lnTo>
                    <a:pt x="0" y="438"/>
                  </a:lnTo>
                  <a:lnTo>
                    <a:pt x="2511" y="438"/>
                  </a:lnTo>
                  <a:lnTo>
                    <a:pt x="2511" y="0"/>
                  </a:lnTo>
                  <a:lnTo>
                    <a:pt x="2382" y="113"/>
                  </a:lnTo>
                  <a:lnTo>
                    <a:pt x="99" y="357"/>
                  </a:lnTo>
                  <a:close/>
                </a:path>
              </a:pathLst>
            </a:cu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cap="flat" cmpd="sng">
                  <a:solidFill>
                    <a:schemeClr val="tx1"/>
                  </a:solidFill>
                  <a:prstDash val="solid"/>
                  <a:round/>
                  <a:headEnd/>
                  <a:tailEnd/>
                </a14:hiddenLine>
              </a:ext>
            </a:extLst>
          </p:spPr>
          <p:txBody>
            <a:bodyPr wrap="none" lIns="73025" tIns="36512" rIns="73025" bIns="36512" anchor="ctr" anchorCtr="1"/>
            <a:lstStyle/>
            <a:p>
              <a:endParaRPr lang="fr-FR"/>
            </a:p>
          </p:txBody>
        </p:sp>
        <p:sp>
          <p:nvSpPr>
            <p:cNvPr id="667751" name="Rectangle 103"/>
            <p:cNvSpPr>
              <a:spLocks noChangeArrowheads="1"/>
            </p:cNvSpPr>
            <p:nvPr/>
          </p:nvSpPr>
          <p:spPr bwMode="auto">
            <a:xfrm>
              <a:off x="621" y="1942"/>
              <a:ext cx="1198" cy="169"/>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grpSp>
      <p:sp>
        <p:nvSpPr>
          <p:cNvPr id="667752" name="Rectangle 104"/>
          <p:cNvSpPr>
            <a:spLocks noChangeArrowheads="1"/>
          </p:cNvSpPr>
          <p:nvPr/>
        </p:nvSpPr>
        <p:spPr bwMode="auto">
          <a:xfrm>
            <a:off x="1130300" y="3314700"/>
            <a:ext cx="1611313"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67753" name="Rectangle 105"/>
          <p:cNvSpPr>
            <a:spLocks noChangeArrowheads="1"/>
          </p:cNvSpPr>
          <p:nvPr/>
        </p:nvSpPr>
        <p:spPr bwMode="auto">
          <a:xfrm>
            <a:off x="966788" y="3357563"/>
            <a:ext cx="4127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C0C0C0"/>
                </a:solidFill>
                <a:sym typeface="Times New Roman" panose="02020603050405020304" pitchFamily="18" charset="0"/>
              </a:rPr>
              <a:t>Type</a:t>
            </a:r>
          </a:p>
        </p:txBody>
      </p:sp>
      <p:sp>
        <p:nvSpPr>
          <p:cNvPr id="667754" name="Rectangle 106"/>
          <p:cNvSpPr>
            <a:spLocks noChangeArrowheads="1"/>
          </p:cNvSpPr>
          <p:nvPr/>
        </p:nvSpPr>
        <p:spPr bwMode="auto">
          <a:xfrm>
            <a:off x="958850" y="3351213"/>
            <a:ext cx="4127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Type</a:t>
            </a:r>
          </a:p>
        </p:txBody>
      </p:sp>
      <p:sp>
        <p:nvSpPr>
          <p:cNvPr id="667755" name="Rectangle 107"/>
          <p:cNvSpPr>
            <a:spLocks noChangeArrowheads="1"/>
          </p:cNvSpPr>
          <p:nvPr/>
        </p:nvSpPr>
        <p:spPr bwMode="auto">
          <a:xfrm>
            <a:off x="1368425" y="3367088"/>
            <a:ext cx="6540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C0C0C0"/>
                </a:solidFill>
                <a:sym typeface="Times New Roman" panose="02020603050405020304" pitchFamily="18" charset="0"/>
              </a:rPr>
              <a:t> d'ordre</a:t>
            </a:r>
          </a:p>
        </p:txBody>
      </p:sp>
      <p:sp>
        <p:nvSpPr>
          <p:cNvPr id="667756" name="Rectangle 108"/>
          <p:cNvSpPr>
            <a:spLocks noChangeArrowheads="1"/>
          </p:cNvSpPr>
          <p:nvPr/>
        </p:nvSpPr>
        <p:spPr bwMode="auto">
          <a:xfrm>
            <a:off x="1362075" y="3360738"/>
            <a:ext cx="6540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 d'ordre</a:t>
            </a:r>
          </a:p>
        </p:txBody>
      </p:sp>
      <p:sp>
        <p:nvSpPr>
          <p:cNvPr id="667757" name="Rectangle 109"/>
          <p:cNvSpPr>
            <a:spLocks noChangeArrowheads="1"/>
          </p:cNvSpPr>
          <p:nvPr/>
        </p:nvSpPr>
        <p:spPr bwMode="auto">
          <a:xfrm>
            <a:off x="2012950" y="3376613"/>
            <a:ext cx="8366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C0C0C0"/>
                </a:solidFill>
                <a:sym typeface="Times New Roman" panose="02020603050405020304" pitchFamily="18" charset="0"/>
              </a:rPr>
              <a:t> / Division</a:t>
            </a:r>
          </a:p>
        </p:txBody>
      </p:sp>
      <p:sp>
        <p:nvSpPr>
          <p:cNvPr id="667758" name="Rectangle 110"/>
          <p:cNvSpPr>
            <a:spLocks noChangeArrowheads="1"/>
          </p:cNvSpPr>
          <p:nvPr/>
        </p:nvSpPr>
        <p:spPr bwMode="auto">
          <a:xfrm>
            <a:off x="2003425" y="3370263"/>
            <a:ext cx="8366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 / Division</a:t>
            </a:r>
          </a:p>
        </p:txBody>
      </p:sp>
      <p:sp>
        <p:nvSpPr>
          <p:cNvPr id="667759" name="Rectangle 111"/>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anchor="ctr"/>
          <a:lstStyle/>
          <a:p>
            <a:r>
              <a:rPr lang="fr-FR" altLang="fr-FR">
                <a:solidFill>
                  <a:srgbClr val="44697D"/>
                </a:solidFill>
                <a:sym typeface="Times New Roman" panose="02020603050405020304" pitchFamily="18" charset="0"/>
              </a:rPr>
              <a:t>Ordre de fabrication - Calcul du coût de revient prévisionnel</a:t>
            </a:r>
            <a:r>
              <a:rPr lang="fr-FR" altLang="fr-FR" b="1">
                <a:solidFill>
                  <a:srgbClr val="44697D"/>
                </a:solidFill>
                <a:sym typeface="Times New Roman" panose="02020603050405020304" pitchFamily="18" charset="0"/>
              </a:rPr>
              <a:t> </a:t>
            </a:r>
          </a:p>
        </p:txBody>
      </p:sp>
      <p:sp>
        <p:nvSpPr>
          <p:cNvPr id="667760" name="Freeform 112"/>
          <p:cNvSpPr>
            <a:spLocks/>
          </p:cNvSpPr>
          <p:nvPr/>
        </p:nvSpPr>
        <p:spPr bwMode="auto">
          <a:xfrm flipH="1">
            <a:off x="5899150" y="5319713"/>
            <a:ext cx="768350" cy="366712"/>
          </a:xfrm>
          <a:custGeom>
            <a:avLst/>
            <a:gdLst>
              <a:gd name="T0" fmla="*/ 278 w 669"/>
              <a:gd name="T1" fmla="*/ 0 h 244"/>
              <a:gd name="T2" fmla="*/ 278 w 669"/>
              <a:gd name="T3" fmla="*/ 60 h 244"/>
              <a:gd name="T4" fmla="*/ 669 w 669"/>
              <a:gd name="T5" fmla="*/ 60 h 244"/>
              <a:gd name="T6" fmla="*/ 669 w 669"/>
              <a:gd name="T7" fmla="*/ 182 h 244"/>
              <a:gd name="T8" fmla="*/ 278 w 669"/>
              <a:gd name="T9" fmla="*/ 182 h 244"/>
              <a:gd name="T10" fmla="*/ 278 w 669"/>
              <a:gd name="T11" fmla="*/ 244 h 244"/>
              <a:gd name="T12" fmla="*/ 0 w 669"/>
              <a:gd name="T13" fmla="*/ 122 h 244"/>
              <a:gd name="T14" fmla="*/ 278 w 669"/>
              <a:gd name="T15" fmla="*/ 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9" h="244">
                <a:moveTo>
                  <a:pt x="278" y="0"/>
                </a:moveTo>
                <a:lnTo>
                  <a:pt x="278" y="60"/>
                </a:lnTo>
                <a:lnTo>
                  <a:pt x="669" y="60"/>
                </a:lnTo>
                <a:lnTo>
                  <a:pt x="669" y="182"/>
                </a:lnTo>
                <a:lnTo>
                  <a:pt x="278" y="182"/>
                </a:lnTo>
                <a:lnTo>
                  <a:pt x="278" y="244"/>
                </a:lnTo>
                <a:lnTo>
                  <a:pt x="0" y="122"/>
                </a:lnTo>
                <a:lnTo>
                  <a:pt x="278" y="0"/>
                </a:lnTo>
                <a:close/>
              </a:path>
            </a:pathLst>
          </a:cu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7761" name="Line 113"/>
          <p:cNvSpPr>
            <a:spLocks noChangeShapeType="1"/>
          </p:cNvSpPr>
          <p:nvPr/>
        </p:nvSpPr>
        <p:spPr bwMode="auto">
          <a:xfrm>
            <a:off x="2905125" y="1690688"/>
            <a:ext cx="768350" cy="1146175"/>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62" name="Line 114"/>
          <p:cNvSpPr>
            <a:spLocks noChangeShapeType="1"/>
          </p:cNvSpPr>
          <p:nvPr/>
        </p:nvSpPr>
        <p:spPr bwMode="auto">
          <a:xfrm>
            <a:off x="2921000" y="1658938"/>
            <a:ext cx="766763" cy="512762"/>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63" name="Line 115"/>
          <p:cNvSpPr>
            <a:spLocks noChangeShapeType="1"/>
          </p:cNvSpPr>
          <p:nvPr/>
        </p:nvSpPr>
        <p:spPr bwMode="auto">
          <a:xfrm>
            <a:off x="2932113" y="3451225"/>
            <a:ext cx="766762" cy="512763"/>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64" name="Line 116"/>
          <p:cNvSpPr>
            <a:spLocks noChangeShapeType="1"/>
          </p:cNvSpPr>
          <p:nvPr/>
        </p:nvSpPr>
        <p:spPr bwMode="auto">
          <a:xfrm>
            <a:off x="2932113" y="3459163"/>
            <a:ext cx="766762" cy="1227137"/>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65" name="Line 117"/>
          <p:cNvSpPr>
            <a:spLocks noChangeShapeType="1"/>
          </p:cNvSpPr>
          <p:nvPr/>
        </p:nvSpPr>
        <p:spPr bwMode="auto">
          <a:xfrm>
            <a:off x="2921000" y="3451225"/>
            <a:ext cx="752475" cy="1819275"/>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66" name="Line 118"/>
          <p:cNvSpPr>
            <a:spLocks noChangeShapeType="1"/>
          </p:cNvSpPr>
          <p:nvPr/>
        </p:nvSpPr>
        <p:spPr bwMode="auto">
          <a:xfrm flipH="1" flipV="1">
            <a:off x="5289550" y="3544888"/>
            <a:ext cx="903288" cy="0"/>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nvGrpSpPr>
          <p:cNvPr id="667767" name="Group 119"/>
          <p:cNvGrpSpPr>
            <a:grpSpLocks/>
          </p:cNvGrpSpPr>
          <p:nvPr/>
        </p:nvGrpSpPr>
        <p:grpSpPr bwMode="auto">
          <a:xfrm>
            <a:off x="1236663" y="4646613"/>
            <a:ext cx="1101725" cy="755650"/>
            <a:chOff x="2456" y="735"/>
            <a:chExt cx="854" cy="614"/>
          </a:xfrm>
        </p:grpSpPr>
        <p:grpSp>
          <p:nvGrpSpPr>
            <p:cNvPr id="667768" name="Group 120"/>
            <p:cNvGrpSpPr>
              <a:grpSpLocks/>
            </p:cNvGrpSpPr>
            <p:nvPr/>
          </p:nvGrpSpPr>
          <p:grpSpPr bwMode="auto">
            <a:xfrm>
              <a:off x="2467" y="746"/>
              <a:ext cx="843" cy="603"/>
              <a:chOff x="2467" y="746"/>
              <a:chExt cx="843" cy="603"/>
            </a:xfrm>
          </p:grpSpPr>
          <p:sp>
            <p:nvSpPr>
              <p:cNvPr id="667769" name="Freeform 121"/>
              <p:cNvSpPr>
                <a:spLocks/>
              </p:cNvSpPr>
              <p:nvPr/>
            </p:nvSpPr>
            <p:spPr bwMode="auto">
              <a:xfrm>
                <a:off x="2647" y="1163"/>
                <a:ext cx="485" cy="42"/>
              </a:xfrm>
              <a:custGeom>
                <a:avLst/>
                <a:gdLst>
                  <a:gd name="T0" fmla="*/ 47 w 485"/>
                  <a:gd name="T1" fmla="*/ 0 h 42"/>
                  <a:gd name="T2" fmla="*/ 0 w 485"/>
                  <a:gd name="T3" fmla="*/ 41 h 42"/>
                  <a:gd name="T4" fmla="*/ 484 w 485"/>
                  <a:gd name="T5" fmla="*/ 41 h 42"/>
                  <a:gd name="T6" fmla="*/ 435 w 485"/>
                  <a:gd name="T7" fmla="*/ 1 h 42"/>
                  <a:gd name="T8" fmla="*/ 47 w 485"/>
                  <a:gd name="T9" fmla="*/ 0 h 42"/>
                </a:gdLst>
                <a:ahLst/>
                <a:cxnLst>
                  <a:cxn ang="0">
                    <a:pos x="T0" y="T1"/>
                  </a:cxn>
                  <a:cxn ang="0">
                    <a:pos x="T2" y="T3"/>
                  </a:cxn>
                  <a:cxn ang="0">
                    <a:pos x="T4" y="T5"/>
                  </a:cxn>
                  <a:cxn ang="0">
                    <a:pos x="T6" y="T7"/>
                  </a:cxn>
                  <a:cxn ang="0">
                    <a:pos x="T8" y="T9"/>
                  </a:cxn>
                </a:cxnLst>
                <a:rect l="0" t="0" r="r" b="b"/>
                <a:pathLst>
                  <a:path w="485" h="42">
                    <a:moveTo>
                      <a:pt x="47" y="0"/>
                    </a:moveTo>
                    <a:lnTo>
                      <a:pt x="0" y="41"/>
                    </a:lnTo>
                    <a:lnTo>
                      <a:pt x="484" y="41"/>
                    </a:lnTo>
                    <a:lnTo>
                      <a:pt x="435" y="1"/>
                    </a:lnTo>
                    <a:lnTo>
                      <a:pt x="47" y="0"/>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70" name="Freeform 122"/>
              <p:cNvSpPr>
                <a:spLocks/>
              </p:cNvSpPr>
              <p:nvPr/>
            </p:nvSpPr>
            <p:spPr bwMode="auto">
              <a:xfrm>
                <a:off x="2647" y="1205"/>
                <a:ext cx="485" cy="15"/>
              </a:xfrm>
              <a:custGeom>
                <a:avLst/>
                <a:gdLst>
                  <a:gd name="T0" fmla="*/ 0 w 485"/>
                  <a:gd name="T1" fmla="*/ 14 h 15"/>
                  <a:gd name="T2" fmla="*/ 484 w 485"/>
                  <a:gd name="T3" fmla="*/ 14 h 15"/>
                  <a:gd name="T4" fmla="*/ 484 w 485"/>
                  <a:gd name="T5" fmla="*/ 0 h 15"/>
                  <a:gd name="T6" fmla="*/ 0 w 485"/>
                  <a:gd name="T7" fmla="*/ 0 h 15"/>
                  <a:gd name="T8" fmla="*/ 0 w 485"/>
                  <a:gd name="T9" fmla="*/ 14 h 15"/>
                </a:gdLst>
                <a:ahLst/>
                <a:cxnLst>
                  <a:cxn ang="0">
                    <a:pos x="T0" y="T1"/>
                  </a:cxn>
                  <a:cxn ang="0">
                    <a:pos x="T2" y="T3"/>
                  </a:cxn>
                  <a:cxn ang="0">
                    <a:pos x="T4" y="T5"/>
                  </a:cxn>
                  <a:cxn ang="0">
                    <a:pos x="T6" y="T7"/>
                  </a:cxn>
                  <a:cxn ang="0">
                    <a:pos x="T8" y="T9"/>
                  </a:cxn>
                </a:cxnLst>
                <a:rect l="0" t="0" r="r" b="b"/>
                <a:pathLst>
                  <a:path w="485" h="15">
                    <a:moveTo>
                      <a:pt x="0" y="14"/>
                    </a:moveTo>
                    <a:lnTo>
                      <a:pt x="484" y="14"/>
                    </a:lnTo>
                    <a:lnTo>
                      <a:pt x="484" y="0"/>
                    </a:lnTo>
                    <a:lnTo>
                      <a:pt x="0" y="0"/>
                    </a:lnTo>
                    <a:lnTo>
                      <a:pt x="0" y="14"/>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71" name="Freeform 123"/>
              <p:cNvSpPr>
                <a:spLocks/>
              </p:cNvSpPr>
              <p:nvPr/>
            </p:nvSpPr>
            <p:spPr bwMode="auto">
              <a:xfrm>
                <a:off x="2811" y="1162"/>
                <a:ext cx="163" cy="24"/>
              </a:xfrm>
              <a:custGeom>
                <a:avLst/>
                <a:gdLst>
                  <a:gd name="T0" fmla="*/ 0 w 163"/>
                  <a:gd name="T1" fmla="*/ 23 h 24"/>
                  <a:gd name="T2" fmla="*/ 162 w 163"/>
                  <a:gd name="T3" fmla="*/ 23 h 24"/>
                  <a:gd name="T4" fmla="*/ 162 w 163"/>
                  <a:gd name="T5" fmla="*/ 0 h 24"/>
                  <a:gd name="T6" fmla="*/ 0 w 163"/>
                  <a:gd name="T7" fmla="*/ 0 h 24"/>
                  <a:gd name="T8" fmla="*/ 0 w 163"/>
                  <a:gd name="T9" fmla="*/ 23 h 24"/>
                </a:gdLst>
                <a:ahLst/>
                <a:cxnLst>
                  <a:cxn ang="0">
                    <a:pos x="T0" y="T1"/>
                  </a:cxn>
                  <a:cxn ang="0">
                    <a:pos x="T2" y="T3"/>
                  </a:cxn>
                  <a:cxn ang="0">
                    <a:pos x="T4" y="T5"/>
                  </a:cxn>
                  <a:cxn ang="0">
                    <a:pos x="T6" y="T7"/>
                  </a:cxn>
                  <a:cxn ang="0">
                    <a:pos x="T8" y="T9"/>
                  </a:cxn>
                </a:cxnLst>
                <a:rect l="0" t="0" r="r" b="b"/>
                <a:pathLst>
                  <a:path w="163" h="24">
                    <a:moveTo>
                      <a:pt x="0" y="23"/>
                    </a:moveTo>
                    <a:lnTo>
                      <a:pt x="162" y="23"/>
                    </a:lnTo>
                    <a:lnTo>
                      <a:pt x="162" y="0"/>
                    </a:lnTo>
                    <a:lnTo>
                      <a:pt x="0" y="0"/>
                    </a:lnTo>
                    <a:lnTo>
                      <a:pt x="0" y="23"/>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72" name="Freeform 124"/>
              <p:cNvSpPr>
                <a:spLocks/>
              </p:cNvSpPr>
              <p:nvPr/>
            </p:nvSpPr>
            <p:spPr bwMode="auto">
              <a:xfrm>
                <a:off x="2631" y="746"/>
                <a:ext cx="519" cy="415"/>
              </a:xfrm>
              <a:custGeom>
                <a:avLst/>
                <a:gdLst>
                  <a:gd name="T0" fmla="*/ 0 w 519"/>
                  <a:gd name="T1" fmla="*/ 19 h 415"/>
                  <a:gd name="T2" fmla="*/ 0 w 519"/>
                  <a:gd name="T3" fmla="*/ 389 h 415"/>
                  <a:gd name="T4" fmla="*/ 2 w 519"/>
                  <a:gd name="T5" fmla="*/ 391 h 415"/>
                  <a:gd name="T6" fmla="*/ 2 w 519"/>
                  <a:gd name="T7" fmla="*/ 398 h 415"/>
                  <a:gd name="T8" fmla="*/ 7 w 519"/>
                  <a:gd name="T9" fmla="*/ 404 h 415"/>
                  <a:gd name="T10" fmla="*/ 10 w 519"/>
                  <a:gd name="T11" fmla="*/ 410 h 415"/>
                  <a:gd name="T12" fmla="*/ 15 w 519"/>
                  <a:gd name="T13" fmla="*/ 412 h 415"/>
                  <a:gd name="T14" fmla="*/ 21 w 519"/>
                  <a:gd name="T15" fmla="*/ 414 h 415"/>
                  <a:gd name="T16" fmla="*/ 503 w 519"/>
                  <a:gd name="T17" fmla="*/ 414 h 415"/>
                  <a:gd name="T18" fmla="*/ 517 w 519"/>
                  <a:gd name="T19" fmla="*/ 405 h 415"/>
                  <a:gd name="T20" fmla="*/ 518 w 519"/>
                  <a:gd name="T21" fmla="*/ 393 h 415"/>
                  <a:gd name="T22" fmla="*/ 518 w 519"/>
                  <a:gd name="T23" fmla="*/ 18 h 415"/>
                  <a:gd name="T24" fmla="*/ 513 w 519"/>
                  <a:gd name="T25" fmla="*/ 9 h 415"/>
                  <a:gd name="T26" fmla="*/ 503 w 519"/>
                  <a:gd name="T27" fmla="*/ 1 h 415"/>
                  <a:gd name="T28" fmla="*/ 21 w 519"/>
                  <a:gd name="T29" fmla="*/ 0 h 415"/>
                  <a:gd name="T30" fmla="*/ 8 w 519"/>
                  <a:gd name="T31" fmla="*/ 3 h 415"/>
                  <a:gd name="T32" fmla="*/ 0 w 519"/>
                  <a:gd name="T33" fmla="*/ 17 h 415"/>
                  <a:gd name="T34" fmla="*/ 0 w 519"/>
                  <a:gd name="T35" fmla="*/ 1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9" h="415">
                    <a:moveTo>
                      <a:pt x="0" y="19"/>
                    </a:moveTo>
                    <a:lnTo>
                      <a:pt x="0" y="389"/>
                    </a:lnTo>
                    <a:lnTo>
                      <a:pt x="2" y="391"/>
                    </a:lnTo>
                    <a:lnTo>
                      <a:pt x="2" y="398"/>
                    </a:lnTo>
                    <a:lnTo>
                      <a:pt x="7" y="404"/>
                    </a:lnTo>
                    <a:lnTo>
                      <a:pt x="10" y="410"/>
                    </a:lnTo>
                    <a:lnTo>
                      <a:pt x="15" y="412"/>
                    </a:lnTo>
                    <a:lnTo>
                      <a:pt x="21" y="414"/>
                    </a:lnTo>
                    <a:lnTo>
                      <a:pt x="503" y="414"/>
                    </a:lnTo>
                    <a:lnTo>
                      <a:pt x="517" y="405"/>
                    </a:lnTo>
                    <a:lnTo>
                      <a:pt x="518" y="393"/>
                    </a:lnTo>
                    <a:lnTo>
                      <a:pt x="518" y="18"/>
                    </a:lnTo>
                    <a:lnTo>
                      <a:pt x="513" y="9"/>
                    </a:lnTo>
                    <a:lnTo>
                      <a:pt x="503" y="1"/>
                    </a:lnTo>
                    <a:lnTo>
                      <a:pt x="21" y="0"/>
                    </a:lnTo>
                    <a:lnTo>
                      <a:pt x="8" y="3"/>
                    </a:lnTo>
                    <a:lnTo>
                      <a:pt x="0" y="17"/>
                    </a:lnTo>
                    <a:lnTo>
                      <a:pt x="0" y="19"/>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73" name="Freeform 125"/>
              <p:cNvSpPr>
                <a:spLocks/>
              </p:cNvSpPr>
              <p:nvPr/>
            </p:nvSpPr>
            <p:spPr bwMode="auto">
              <a:xfrm>
                <a:off x="2474" y="1221"/>
                <a:ext cx="830" cy="100"/>
              </a:xfrm>
              <a:custGeom>
                <a:avLst/>
                <a:gdLst>
                  <a:gd name="T0" fmla="*/ 95 w 830"/>
                  <a:gd name="T1" fmla="*/ 1 h 100"/>
                  <a:gd name="T2" fmla="*/ 736 w 830"/>
                  <a:gd name="T3" fmla="*/ 0 h 100"/>
                  <a:gd name="T4" fmla="*/ 829 w 830"/>
                  <a:gd name="T5" fmla="*/ 99 h 100"/>
                  <a:gd name="T6" fmla="*/ 0 w 830"/>
                  <a:gd name="T7" fmla="*/ 99 h 100"/>
                  <a:gd name="T8" fmla="*/ 95 w 830"/>
                  <a:gd name="T9" fmla="*/ 0 h 100"/>
                  <a:gd name="T10" fmla="*/ 95 w 830"/>
                  <a:gd name="T11" fmla="*/ 1 h 100"/>
                </a:gdLst>
                <a:ahLst/>
                <a:cxnLst>
                  <a:cxn ang="0">
                    <a:pos x="T0" y="T1"/>
                  </a:cxn>
                  <a:cxn ang="0">
                    <a:pos x="T2" y="T3"/>
                  </a:cxn>
                  <a:cxn ang="0">
                    <a:pos x="T4" y="T5"/>
                  </a:cxn>
                  <a:cxn ang="0">
                    <a:pos x="T6" y="T7"/>
                  </a:cxn>
                  <a:cxn ang="0">
                    <a:pos x="T8" y="T9"/>
                  </a:cxn>
                  <a:cxn ang="0">
                    <a:pos x="T10" y="T11"/>
                  </a:cxn>
                </a:cxnLst>
                <a:rect l="0" t="0" r="r" b="b"/>
                <a:pathLst>
                  <a:path w="830" h="100">
                    <a:moveTo>
                      <a:pt x="95" y="1"/>
                    </a:moveTo>
                    <a:lnTo>
                      <a:pt x="736" y="0"/>
                    </a:lnTo>
                    <a:lnTo>
                      <a:pt x="829" y="99"/>
                    </a:lnTo>
                    <a:lnTo>
                      <a:pt x="0" y="99"/>
                    </a:lnTo>
                    <a:lnTo>
                      <a:pt x="95" y="0"/>
                    </a:lnTo>
                    <a:lnTo>
                      <a:pt x="95" y="1"/>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74" name="Freeform 126"/>
              <p:cNvSpPr>
                <a:spLocks/>
              </p:cNvSpPr>
              <p:nvPr/>
            </p:nvSpPr>
            <p:spPr bwMode="auto">
              <a:xfrm>
                <a:off x="2467" y="1323"/>
                <a:ext cx="843" cy="26"/>
              </a:xfrm>
              <a:custGeom>
                <a:avLst/>
                <a:gdLst>
                  <a:gd name="T0" fmla="*/ 7 w 843"/>
                  <a:gd name="T1" fmla="*/ 25 h 26"/>
                  <a:gd name="T2" fmla="*/ 835 w 843"/>
                  <a:gd name="T3" fmla="*/ 25 h 26"/>
                  <a:gd name="T4" fmla="*/ 837 w 843"/>
                  <a:gd name="T5" fmla="*/ 25 h 26"/>
                  <a:gd name="T6" fmla="*/ 840 w 843"/>
                  <a:gd name="T7" fmla="*/ 23 h 26"/>
                  <a:gd name="T8" fmla="*/ 841 w 843"/>
                  <a:gd name="T9" fmla="*/ 22 h 26"/>
                  <a:gd name="T10" fmla="*/ 842 w 843"/>
                  <a:gd name="T11" fmla="*/ 19 h 26"/>
                  <a:gd name="T12" fmla="*/ 842 w 843"/>
                  <a:gd name="T13" fmla="*/ 6 h 26"/>
                  <a:gd name="T14" fmla="*/ 841 w 843"/>
                  <a:gd name="T15" fmla="*/ 3 h 26"/>
                  <a:gd name="T16" fmla="*/ 840 w 843"/>
                  <a:gd name="T17" fmla="*/ 1 h 26"/>
                  <a:gd name="T18" fmla="*/ 837 w 843"/>
                  <a:gd name="T19" fmla="*/ 0 h 26"/>
                  <a:gd name="T20" fmla="*/ 835 w 843"/>
                  <a:gd name="T21" fmla="*/ 0 h 26"/>
                  <a:gd name="T22" fmla="*/ 7 w 843"/>
                  <a:gd name="T23" fmla="*/ 0 h 26"/>
                  <a:gd name="T24" fmla="*/ 5 w 843"/>
                  <a:gd name="T25" fmla="*/ 0 h 26"/>
                  <a:gd name="T26" fmla="*/ 2 w 843"/>
                  <a:gd name="T27" fmla="*/ 1 h 26"/>
                  <a:gd name="T28" fmla="*/ 1 w 843"/>
                  <a:gd name="T29" fmla="*/ 3 h 26"/>
                  <a:gd name="T30" fmla="*/ 0 w 843"/>
                  <a:gd name="T31" fmla="*/ 6 h 26"/>
                  <a:gd name="T32" fmla="*/ 0 w 843"/>
                  <a:gd name="T33" fmla="*/ 19 h 26"/>
                  <a:gd name="T34" fmla="*/ 1 w 843"/>
                  <a:gd name="T35" fmla="*/ 22 h 26"/>
                  <a:gd name="T36" fmla="*/ 2 w 843"/>
                  <a:gd name="T37" fmla="*/ 23 h 26"/>
                  <a:gd name="T38" fmla="*/ 5 w 843"/>
                  <a:gd name="T39" fmla="*/ 25 h 26"/>
                  <a:gd name="T40" fmla="*/ 7 w 843"/>
                  <a:gd name="T4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6">
                    <a:moveTo>
                      <a:pt x="7" y="25"/>
                    </a:moveTo>
                    <a:lnTo>
                      <a:pt x="835" y="25"/>
                    </a:lnTo>
                    <a:lnTo>
                      <a:pt x="837" y="25"/>
                    </a:lnTo>
                    <a:lnTo>
                      <a:pt x="840" y="23"/>
                    </a:lnTo>
                    <a:lnTo>
                      <a:pt x="841" y="22"/>
                    </a:lnTo>
                    <a:lnTo>
                      <a:pt x="842" y="19"/>
                    </a:lnTo>
                    <a:lnTo>
                      <a:pt x="842" y="6"/>
                    </a:lnTo>
                    <a:lnTo>
                      <a:pt x="841" y="3"/>
                    </a:lnTo>
                    <a:lnTo>
                      <a:pt x="840" y="1"/>
                    </a:lnTo>
                    <a:lnTo>
                      <a:pt x="837" y="0"/>
                    </a:lnTo>
                    <a:lnTo>
                      <a:pt x="835" y="0"/>
                    </a:lnTo>
                    <a:lnTo>
                      <a:pt x="7" y="0"/>
                    </a:lnTo>
                    <a:lnTo>
                      <a:pt x="5" y="0"/>
                    </a:lnTo>
                    <a:lnTo>
                      <a:pt x="2" y="1"/>
                    </a:lnTo>
                    <a:lnTo>
                      <a:pt x="1" y="3"/>
                    </a:lnTo>
                    <a:lnTo>
                      <a:pt x="0" y="6"/>
                    </a:lnTo>
                    <a:lnTo>
                      <a:pt x="0" y="19"/>
                    </a:lnTo>
                    <a:lnTo>
                      <a:pt x="1" y="22"/>
                    </a:lnTo>
                    <a:lnTo>
                      <a:pt x="2" y="23"/>
                    </a:lnTo>
                    <a:lnTo>
                      <a:pt x="5" y="25"/>
                    </a:lnTo>
                    <a:lnTo>
                      <a:pt x="7" y="25"/>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67775" name="Group 127"/>
            <p:cNvGrpSpPr>
              <a:grpSpLocks/>
            </p:cNvGrpSpPr>
            <p:nvPr/>
          </p:nvGrpSpPr>
          <p:grpSpPr bwMode="auto">
            <a:xfrm>
              <a:off x="2456" y="735"/>
              <a:ext cx="843" cy="603"/>
              <a:chOff x="2456" y="735"/>
              <a:chExt cx="843" cy="603"/>
            </a:xfrm>
          </p:grpSpPr>
          <p:sp>
            <p:nvSpPr>
              <p:cNvPr id="667776" name="Freeform 128"/>
              <p:cNvSpPr>
                <a:spLocks/>
              </p:cNvSpPr>
              <p:nvPr/>
            </p:nvSpPr>
            <p:spPr bwMode="auto">
              <a:xfrm>
                <a:off x="2636" y="1152"/>
                <a:ext cx="485" cy="42"/>
              </a:xfrm>
              <a:custGeom>
                <a:avLst/>
                <a:gdLst>
                  <a:gd name="T0" fmla="*/ 47 w 485"/>
                  <a:gd name="T1" fmla="*/ 0 h 42"/>
                  <a:gd name="T2" fmla="*/ 0 w 485"/>
                  <a:gd name="T3" fmla="*/ 41 h 42"/>
                  <a:gd name="T4" fmla="*/ 484 w 485"/>
                  <a:gd name="T5" fmla="*/ 41 h 42"/>
                  <a:gd name="T6" fmla="*/ 435 w 485"/>
                  <a:gd name="T7" fmla="*/ 1 h 42"/>
                  <a:gd name="T8" fmla="*/ 47 w 485"/>
                  <a:gd name="T9" fmla="*/ 0 h 42"/>
                </a:gdLst>
                <a:ahLst/>
                <a:cxnLst>
                  <a:cxn ang="0">
                    <a:pos x="T0" y="T1"/>
                  </a:cxn>
                  <a:cxn ang="0">
                    <a:pos x="T2" y="T3"/>
                  </a:cxn>
                  <a:cxn ang="0">
                    <a:pos x="T4" y="T5"/>
                  </a:cxn>
                  <a:cxn ang="0">
                    <a:pos x="T6" y="T7"/>
                  </a:cxn>
                  <a:cxn ang="0">
                    <a:pos x="T8" y="T9"/>
                  </a:cxn>
                </a:cxnLst>
                <a:rect l="0" t="0" r="r" b="b"/>
                <a:pathLst>
                  <a:path w="485" h="42">
                    <a:moveTo>
                      <a:pt x="47" y="0"/>
                    </a:moveTo>
                    <a:lnTo>
                      <a:pt x="0" y="41"/>
                    </a:lnTo>
                    <a:lnTo>
                      <a:pt x="484" y="41"/>
                    </a:lnTo>
                    <a:lnTo>
                      <a:pt x="435" y="1"/>
                    </a:lnTo>
                    <a:lnTo>
                      <a:pt x="47"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77" name="Freeform 129"/>
              <p:cNvSpPr>
                <a:spLocks/>
              </p:cNvSpPr>
              <p:nvPr/>
            </p:nvSpPr>
            <p:spPr bwMode="auto">
              <a:xfrm>
                <a:off x="2636" y="1194"/>
                <a:ext cx="485" cy="14"/>
              </a:xfrm>
              <a:custGeom>
                <a:avLst/>
                <a:gdLst>
                  <a:gd name="T0" fmla="*/ 0 w 485"/>
                  <a:gd name="T1" fmla="*/ 13 h 14"/>
                  <a:gd name="T2" fmla="*/ 484 w 485"/>
                  <a:gd name="T3" fmla="*/ 13 h 14"/>
                  <a:gd name="T4" fmla="*/ 484 w 485"/>
                  <a:gd name="T5" fmla="*/ 0 h 14"/>
                  <a:gd name="T6" fmla="*/ 0 w 485"/>
                  <a:gd name="T7" fmla="*/ 0 h 14"/>
                  <a:gd name="T8" fmla="*/ 0 w 485"/>
                  <a:gd name="T9" fmla="*/ 13 h 14"/>
                </a:gdLst>
                <a:ahLst/>
                <a:cxnLst>
                  <a:cxn ang="0">
                    <a:pos x="T0" y="T1"/>
                  </a:cxn>
                  <a:cxn ang="0">
                    <a:pos x="T2" y="T3"/>
                  </a:cxn>
                  <a:cxn ang="0">
                    <a:pos x="T4" y="T5"/>
                  </a:cxn>
                  <a:cxn ang="0">
                    <a:pos x="T6" y="T7"/>
                  </a:cxn>
                  <a:cxn ang="0">
                    <a:pos x="T8" y="T9"/>
                  </a:cxn>
                </a:cxnLst>
                <a:rect l="0" t="0" r="r" b="b"/>
                <a:pathLst>
                  <a:path w="485" h="14">
                    <a:moveTo>
                      <a:pt x="0" y="13"/>
                    </a:moveTo>
                    <a:lnTo>
                      <a:pt x="484" y="13"/>
                    </a:lnTo>
                    <a:lnTo>
                      <a:pt x="484" y="0"/>
                    </a:lnTo>
                    <a:lnTo>
                      <a:pt x="0" y="0"/>
                    </a:lnTo>
                    <a:lnTo>
                      <a:pt x="0" y="1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78" name="Freeform 130"/>
              <p:cNvSpPr>
                <a:spLocks/>
              </p:cNvSpPr>
              <p:nvPr/>
            </p:nvSpPr>
            <p:spPr bwMode="auto">
              <a:xfrm>
                <a:off x="2800" y="1151"/>
                <a:ext cx="163" cy="24"/>
              </a:xfrm>
              <a:custGeom>
                <a:avLst/>
                <a:gdLst>
                  <a:gd name="T0" fmla="*/ 0 w 163"/>
                  <a:gd name="T1" fmla="*/ 23 h 24"/>
                  <a:gd name="T2" fmla="*/ 162 w 163"/>
                  <a:gd name="T3" fmla="*/ 23 h 24"/>
                  <a:gd name="T4" fmla="*/ 162 w 163"/>
                  <a:gd name="T5" fmla="*/ 0 h 24"/>
                  <a:gd name="T6" fmla="*/ 0 w 163"/>
                  <a:gd name="T7" fmla="*/ 0 h 24"/>
                  <a:gd name="T8" fmla="*/ 0 w 163"/>
                  <a:gd name="T9" fmla="*/ 23 h 24"/>
                </a:gdLst>
                <a:ahLst/>
                <a:cxnLst>
                  <a:cxn ang="0">
                    <a:pos x="T0" y="T1"/>
                  </a:cxn>
                  <a:cxn ang="0">
                    <a:pos x="T2" y="T3"/>
                  </a:cxn>
                  <a:cxn ang="0">
                    <a:pos x="T4" y="T5"/>
                  </a:cxn>
                  <a:cxn ang="0">
                    <a:pos x="T6" y="T7"/>
                  </a:cxn>
                  <a:cxn ang="0">
                    <a:pos x="T8" y="T9"/>
                  </a:cxn>
                </a:cxnLst>
                <a:rect l="0" t="0" r="r" b="b"/>
                <a:pathLst>
                  <a:path w="163" h="24">
                    <a:moveTo>
                      <a:pt x="0" y="23"/>
                    </a:moveTo>
                    <a:lnTo>
                      <a:pt x="162" y="23"/>
                    </a:lnTo>
                    <a:lnTo>
                      <a:pt x="162" y="0"/>
                    </a:lnTo>
                    <a:lnTo>
                      <a:pt x="0" y="0"/>
                    </a:lnTo>
                    <a:lnTo>
                      <a:pt x="0" y="2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79" name="Freeform 131"/>
              <p:cNvSpPr>
                <a:spLocks/>
              </p:cNvSpPr>
              <p:nvPr/>
            </p:nvSpPr>
            <p:spPr bwMode="auto">
              <a:xfrm>
                <a:off x="2620" y="735"/>
                <a:ext cx="519" cy="415"/>
              </a:xfrm>
              <a:custGeom>
                <a:avLst/>
                <a:gdLst>
                  <a:gd name="T0" fmla="*/ 0 w 519"/>
                  <a:gd name="T1" fmla="*/ 19 h 415"/>
                  <a:gd name="T2" fmla="*/ 0 w 519"/>
                  <a:gd name="T3" fmla="*/ 389 h 415"/>
                  <a:gd name="T4" fmla="*/ 2 w 519"/>
                  <a:gd name="T5" fmla="*/ 391 h 415"/>
                  <a:gd name="T6" fmla="*/ 2 w 519"/>
                  <a:gd name="T7" fmla="*/ 398 h 415"/>
                  <a:gd name="T8" fmla="*/ 7 w 519"/>
                  <a:gd name="T9" fmla="*/ 404 h 415"/>
                  <a:gd name="T10" fmla="*/ 10 w 519"/>
                  <a:gd name="T11" fmla="*/ 410 h 415"/>
                  <a:gd name="T12" fmla="*/ 15 w 519"/>
                  <a:gd name="T13" fmla="*/ 412 h 415"/>
                  <a:gd name="T14" fmla="*/ 21 w 519"/>
                  <a:gd name="T15" fmla="*/ 414 h 415"/>
                  <a:gd name="T16" fmla="*/ 503 w 519"/>
                  <a:gd name="T17" fmla="*/ 414 h 415"/>
                  <a:gd name="T18" fmla="*/ 517 w 519"/>
                  <a:gd name="T19" fmla="*/ 405 h 415"/>
                  <a:gd name="T20" fmla="*/ 518 w 519"/>
                  <a:gd name="T21" fmla="*/ 393 h 415"/>
                  <a:gd name="T22" fmla="*/ 518 w 519"/>
                  <a:gd name="T23" fmla="*/ 18 h 415"/>
                  <a:gd name="T24" fmla="*/ 513 w 519"/>
                  <a:gd name="T25" fmla="*/ 9 h 415"/>
                  <a:gd name="T26" fmla="*/ 503 w 519"/>
                  <a:gd name="T27" fmla="*/ 1 h 415"/>
                  <a:gd name="T28" fmla="*/ 21 w 519"/>
                  <a:gd name="T29" fmla="*/ 0 h 415"/>
                  <a:gd name="T30" fmla="*/ 8 w 519"/>
                  <a:gd name="T31" fmla="*/ 3 h 415"/>
                  <a:gd name="T32" fmla="*/ 0 w 519"/>
                  <a:gd name="T33" fmla="*/ 17 h 415"/>
                  <a:gd name="T34" fmla="*/ 0 w 519"/>
                  <a:gd name="T35" fmla="*/ 1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9" h="415">
                    <a:moveTo>
                      <a:pt x="0" y="19"/>
                    </a:moveTo>
                    <a:lnTo>
                      <a:pt x="0" y="389"/>
                    </a:lnTo>
                    <a:lnTo>
                      <a:pt x="2" y="391"/>
                    </a:lnTo>
                    <a:lnTo>
                      <a:pt x="2" y="398"/>
                    </a:lnTo>
                    <a:lnTo>
                      <a:pt x="7" y="404"/>
                    </a:lnTo>
                    <a:lnTo>
                      <a:pt x="10" y="410"/>
                    </a:lnTo>
                    <a:lnTo>
                      <a:pt x="15" y="412"/>
                    </a:lnTo>
                    <a:lnTo>
                      <a:pt x="21" y="414"/>
                    </a:lnTo>
                    <a:lnTo>
                      <a:pt x="503" y="414"/>
                    </a:lnTo>
                    <a:lnTo>
                      <a:pt x="517" y="405"/>
                    </a:lnTo>
                    <a:lnTo>
                      <a:pt x="518" y="393"/>
                    </a:lnTo>
                    <a:lnTo>
                      <a:pt x="518" y="18"/>
                    </a:lnTo>
                    <a:lnTo>
                      <a:pt x="513" y="9"/>
                    </a:lnTo>
                    <a:lnTo>
                      <a:pt x="503" y="1"/>
                    </a:lnTo>
                    <a:lnTo>
                      <a:pt x="21" y="0"/>
                    </a:lnTo>
                    <a:lnTo>
                      <a:pt x="8" y="3"/>
                    </a:lnTo>
                    <a:lnTo>
                      <a:pt x="0" y="17"/>
                    </a:lnTo>
                    <a:lnTo>
                      <a:pt x="0" y="1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80" name="Freeform 132"/>
              <p:cNvSpPr>
                <a:spLocks/>
              </p:cNvSpPr>
              <p:nvPr/>
            </p:nvSpPr>
            <p:spPr bwMode="auto">
              <a:xfrm>
                <a:off x="2463" y="1210"/>
                <a:ext cx="830" cy="100"/>
              </a:xfrm>
              <a:custGeom>
                <a:avLst/>
                <a:gdLst>
                  <a:gd name="T0" fmla="*/ 95 w 830"/>
                  <a:gd name="T1" fmla="*/ 1 h 100"/>
                  <a:gd name="T2" fmla="*/ 736 w 830"/>
                  <a:gd name="T3" fmla="*/ 0 h 100"/>
                  <a:gd name="T4" fmla="*/ 829 w 830"/>
                  <a:gd name="T5" fmla="*/ 99 h 100"/>
                  <a:gd name="T6" fmla="*/ 0 w 830"/>
                  <a:gd name="T7" fmla="*/ 99 h 100"/>
                  <a:gd name="T8" fmla="*/ 95 w 830"/>
                  <a:gd name="T9" fmla="*/ 0 h 100"/>
                  <a:gd name="T10" fmla="*/ 95 w 830"/>
                  <a:gd name="T11" fmla="*/ 1 h 100"/>
                </a:gdLst>
                <a:ahLst/>
                <a:cxnLst>
                  <a:cxn ang="0">
                    <a:pos x="T0" y="T1"/>
                  </a:cxn>
                  <a:cxn ang="0">
                    <a:pos x="T2" y="T3"/>
                  </a:cxn>
                  <a:cxn ang="0">
                    <a:pos x="T4" y="T5"/>
                  </a:cxn>
                  <a:cxn ang="0">
                    <a:pos x="T6" y="T7"/>
                  </a:cxn>
                  <a:cxn ang="0">
                    <a:pos x="T8" y="T9"/>
                  </a:cxn>
                  <a:cxn ang="0">
                    <a:pos x="T10" y="T11"/>
                  </a:cxn>
                </a:cxnLst>
                <a:rect l="0" t="0" r="r" b="b"/>
                <a:pathLst>
                  <a:path w="830" h="100">
                    <a:moveTo>
                      <a:pt x="95" y="1"/>
                    </a:moveTo>
                    <a:lnTo>
                      <a:pt x="736" y="0"/>
                    </a:lnTo>
                    <a:lnTo>
                      <a:pt x="829" y="99"/>
                    </a:lnTo>
                    <a:lnTo>
                      <a:pt x="0" y="99"/>
                    </a:lnTo>
                    <a:lnTo>
                      <a:pt x="95" y="0"/>
                    </a:lnTo>
                    <a:lnTo>
                      <a:pt x="95"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81" name="Freeform 133"/>
              <p:cNvSpPr>
                <a:spLocks/>
              </p:cNvSpPr>
              <p:nvPr/>
            </p:nvSpPr>
            <p:spPr bwMode="auto">
              <a:xfrm>
                <a:off x="2456" y="1312"/>
                <a:ext cx="843" cy="26"/>
              </a:xfrm>
              <a:custGeom>
                <a:avLst/>
                <a:gdLst>
                  <a:gd name="T0" fmla="*/ 7 w 843"/>
                  <a:gd name="T1" fmla="*/ 25 h 26"/>
                  <a:gd name="T2" fmla="*/ 835 w 843"/>
                  <a:gd name="T3" fmla="*/ 25 h 26"/>
                  <a:gd name="T4" fmla="*/ 837 w 843"/>
                  <a:gd name="T5" fmla="*/ 25 h 26"/>
                  <a:gd name="T6" fmla="*/ 840 w 843"/>
                  <a:gd name="T7" fmla="*/ 23 h 26"/>
                  <a:gd name="T8" fmla="*/ 841 w 843"/>
                  <a:gd name="T9" fmla="*/ 22 h 26"/>
                  <a:gd name="T10" fmla="*/ 842 w 843"/>
                  <a:gd name="T11" fmla="*/ 19 h 26"/>
                  <a:gd name="T12" fmla="*/ 842 w 843"/>
                  <a:gd name="T13" fmla="*/ 6 h 26"/>
                  <a:gd name="T14" fmla="*/ 841 w 843"/>
                  <a:gd name="T15" fmla="*/ 3 h 26"/>
                  <a:gd name="T16" fmla="*/ 840 w 843"/>
                  <a:gd name="T17" fmla="*/ 1 h 26"/>
                  <a:gd name="T18" fmla="*/ 837 w 843"/>
                  <a:gd name="T19" fmla="*/ 0 h 26"/>
                  <a:gd name="T20" fmla="*/ 835 w 843"/>
                  <a:gd name="T21" fmla="*/ 0 h 26"/>
                  <a:gd name="T22" fmla="*/ 7 w 843"/>
                  <a:gd name="T23" fmla="*/ 0 h 26"/>
                  <a:gd name="T24" fmla="*/ 5 w 843"/>
                  <a:gd name="T25" fmla="*/ 0 h 26"/>
                  <a:gd name="T26" fmla="*/ 2 w 843"/>
                  <a:gd name="T27" fmla="*/ 1 h 26"/>
                  <a:gd name="T28" fmla="*/ 1 w 843"/>
                  <a:gd name="T29" fmla="*/ 3 h 26"/>
                  <a:gd name="T30" fmla="*/ 0 w 843"/>
                  <a:gd name="T31" fmla="*/ 6 h 26"/>
                  <a:gd name="T32" fmla="*/ 0 w 843"/>
                  <a:gd name="T33" fmla="*/ 19 h 26"/>
                  <a:gd name="T34" fmla="*/ 1 w 843"/>
                  <a:gd name="T35" fmla="*/ 22 h 26"/>
                  <a:gd name="T36" fmla="*/ 2 w 843"/>
                  <a:gd name="T37" fmla="*/ 23 h 26"/>
                  <a:gd name="T38" fmla="*/ 5 w 843"/>
                  <a:gd name="T39" fmla="*/ 25 h 26"/>
                  <a:gd name="T40" fmla="*/ 7 w 843"/>
                  <a:gd name="T4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6">
                    <a:moveTo>
                      <a:pt x="7" y="25"/>
                    </a:moveTo>
                    <a:lnTo>
                      <a:pt x="835" y="25"/>
                    </a:lnTo>
                    <a:lnTo>
                      <a:pt x="837" y="25"/>
                    </a:lnTo>
                    <a:lnTo>
                      <a:pt x="840" y="23"/>
                    </a:lnTo>
                    <a:lnTo>
                      <a:pt x="841" y="22"/>
                    </a:lnTo>
                    <a:lnTo>
                      <a:pt x="842" y="19"/>
                    </a:lnTo>
                    <a:lnTo>
                      <a:pt x="842" y="6"/>
                    </a:lnTo>
                    <a:lnTo>
                      <a:pt x="841" y="3"/>
                    </a:lnTo>
                    <a:lnTo>
                      <a:pt x="840" y="1"/>
                    </a:lnTo>
                    <a:lnTo>
                      <a:pt x="837" y="0"/>
                    </a:lnTo>
                    <a:lnTo>
                      <a:pt x="835" y="0"/>
                    </a:lnTo>
                    <a:lnTo>
                      <a:pt x="7" y="0"/>
                    </a:lnTo>
                    <a:lnTo>
                      <a:pt x="5" y="0"/>
                    </a:lnTo>
                    <a:lnTo>
                      <a:pt x="2" y="1"/>
                    </a:lnTo>
                    <a:lnTo>
                      <a:pt x="1" y="3"/>
                    </a:lnTo>
                    <a:lnTo>
                      <a:pt x="0" y="6"/>
                    </a:lnTo>
                    <a:lnTo>
                      <a:pt x="0" y="19"/>
                    </a:lnTo>
                    <a:lnTo>
                      <a:pt x="1" y="22"/>
                    </a:lnTo>
                    <a:lnTo>
                      <a:pt x="2" y="23"/>
                    </a:lnTo>
                    <a:lnTo>
                      <a:pt x="5" y="25"/>
                    </a:lnTo>
                    <a:lnTo>
                      <a:pt x="7" y="2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67782" name="Group 134"/>
            <p:cNvGrpSpPr>
              <a:grpSpLocks/>
            </p:cNvGrpSpPr>
            <p:nvPr/>
          </p:nvGrpSpPr>
          <p:grpSpPr bwMode="auto">
            <a:xfrm>
              <a:off x="2463" y="741"/>
              <a:ext cx="843" cy="602"/>
              <a:chOff x="2463" y="741"/>
              <a:chExt cx="843" cy="602"/>
            </a:xfrm>
          </p:grpSpPr>
          <p:sp>
            <p:nvSpPr>
              <p:cNvPr id="667783" name="Freeform 135"/>
              <p:cNvSpPr>
                <a:spLocks/>
              </p:cNvSpPr>
              <p:nvPr/>
            </p:nvSpPr>
            <p:spPr bwMode="auto">
              <a:xfrm>
                <a:off x="2643" y="1158"/>
                <a:ext cx="485" cy="41"/>
              </a:xfrm>
              <a:custGeom>
                <a:avLst/>
                <a:gdLst>
                  <a:gd name="T0" fmla="*/ 47 w 485"/>
                  <a:gd name="T1" fmla="*/ 0 h 41"/>
                  <a:gd name="T2" fmla="*/ 0 w 485"/>
                  <a:gd name="T3" fmla="*/ 40 h 41"/>
                  <a:gd name="T4" fmla="*/ 484 w 485"/>
                  <a:gd name="T5" fmla="*/ 40 h 41"/>
                  <a:gd name="T6" fmla="*/ 435 w 485"/>
                  <a:gd name="T7" fmla="*/ 1 h 41"/>
                  <a:gd name="T8" fmla="*/ 47 w 485"/>
                  <a:gd name="T9" fmla="*/ 0 h 41"/>
                </a:gdLst>
                <a:ahLst/>
                <a:cxnLst>
                  <a:cxn ang="0">
                    <a:pos x="T0" y="T1"/>
                  </a:cxn>
                  <a:cxn ang="0">
                    <a:pos x="T2" y="T3"/>
                  </a:cxn>
                  <a:cxn ang="0">
                    <a:pos x="T4" y="T5"/>
                  </a:cxn>
                  <a:cxn ang="0">
                    <a:pos x="T6" y="T7"/>
                  </a:cxn>
                  <a:cxn ang="0">
                    <a:pos x="T8" y="T9"/>
                  </a:cxn>
                </a:cxnLst>
                <a:rect l="0" t="0" r="r" b="b"/>
                <a:pathLst>
                  <a:path w="485" h="41">
                    <a:moveTo>
                      <a:pt x="47" y="0"/>
                    </a:moveTo>
                    <a:lnTo>
                      <a:pt x="0" y="40"/>
                    </a:lnTo>
                    <a:lnTo>
                      <a:pt x="484" y="40"/>
                    </a:lnTo>
                    <a:lnTo>
                      <a:pt x="435" y="1"/>
                    </a:lnTo>
                    <a:lnTo>
                      <a:pt x="47"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84" name="Freeform 136"/>
              <p:cNvSpPr>
                <a:spLocks/>
              </p:cNvSpPr>
              <p:nvPr/>
            </p:nvSpPr>
            <p:spPr bwMode="auto">
              <a:xfrm>
                <a:off x="2643" y="1200"/>
                <a:ext cx="485" cy="14"/>
              </a:xfrm>
              <a:custGeom>
                <a:avLst/>
                <a:gdLst>
                  <a:gd name="T0" fmla="*/ 0 w 485"/>
                  <a:gd name="T1" fmla="*/ 13 h 14"/>
                  <a:gd name="T2" fmla="*/ 484 w 485"/>
                  <a:gd name="T3" fmla="*/ 13 h 14"/>
                  <a:gd name="T4" fmla="*/ 484 w 485"/>
                  <a:gd name="T5" fmla="*/ 0 h 14"/>
                  <a:gd name="T6" fmla="*/ 0 w 485"/>
                  <a:gd name="T7" fmla="*/ 0 h 14"/>
                  <a:gd name="T8" fmla="*/ 0 w 485"/>
                  <a:gd name="T9" fmla="*/ 13 h 14"/>
                </a:gdLst>
                <a:ahLst/>
                <a:cxnLst>
                  <a:cxn ang="0">
                    <a:pos x="T0" y="T1"/>
                  </a:cxn>
                  <a:cxn ang="0">
                    <a:pos x="T2" y="T3"/>
                  </a:cxn>
                  <a:cxn ang="0">
                    <a:pos x="T4" y="T5"/>
                  </a:cxn>
                  <a:cxn ang="0">
                    <a:pos x="T6" y="T7"/>
                  </a:cxn>
                  <a:cxn ang="0">
                    <a:pos x="T8" y="T9"/>
                  </a:cxn>
                </a:cxnLst>
                <a:rect l="0" t="0" r="r" b="b"/>
                <a:pathLst>
                  <a:path w="485" h="14">
                    <a:moveTo>
                      <a:pt x="0" y="13"/>
                    </a:moveTo>
                    <a:lnTo>
                      <a:pt x="484" y="13"/>
                    </a:lnTo>
                    <a:lnTo>
                      <a:pt x="484" y="0"/>
                    </a:lnTo>
                    <a:lnTo>
                      <a:pt x="0" y="0"/>
                    </a:lnTo>
                    <a:lnTo>
                      <a:pt x="0" y="13"/>
                    </a:lnTo>
                  </a:path>
                </a:pathLst>
              </a:custGeom>
              <a:solidFill>
                <a:srgbClr val="7F7F7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85" name="Freeform 137"/>
              <p:cNvSpPr>
                <a:spLocks/>
              </p:cNvSpPr>
              <p:nvPr/>
            </p:nvSpPr>
            <p:spPr bwMode="auto">
              <a:xfrm>
                <a:off x="2807" y="1156"/>
                <a:ext cx="163" cy="24"/>
              </a:xfrm>
              <a:custGeom>
                <a:avLst/>
                <a:gdLst>
                  <a:gd name="T0" fmla="*/ 0 w 163"/>
                  <a:gd name="T1" fmla="*/ 23 h 24"/>
                  <a:gd name="T2" fmla="*/ 162 w 163"/>
                  <a:gd name="T3" fmla="*/ 23 h 24"/>
                  <a:gd name="T4" fmla="*/ 162 w 163"/>
                  <a:gd name="T5" fmla="*/ 0 h 24"/>
                  <a:gd name="T6" fmla="*/ 0 w 163"/>
                  <a:gd name="T7" fmla="*/ 0 h 24"/>
                  <a:gd name="T8" fmla="*/ 0 w 163"/>
                  <a:gd name="T9" fmla="*/ 23 h 24"/>
                </a:gdLst>
                <a:ahLst/>
                <a:cxnLst>
                  <a:cxn ang="0">
                    <a:pos x="T0" y="T1"/>
                  </a:cxn>
                  <a:cxn ang="0">
                    <a:pos x="T2" y="T3"/>
                  </a:cxn>
                  <a:cxn ang="0">
                    <a:pos x="T4" y="T5"/>
                  </a:cxn>
                  <a:cxn ang="0">
                    <a:pos x="T6" y="T7"/>
                  </a:cxn>
                  <a:cxn ang="0">
                    <a:pos x="T8" y="T9"/>
                  </a:cxn>
                </a:cxnLst>
                <a:rect l="0" t="0" r="r" b="b"/>
                <a:pathLst>
                  <a:path w="163" h="24">
                    <a:moveTo>
                      <a:pt x="0" y="23"/>
                    </a:moveTo>
                    <a:lnTo>
                      <a:pt x="162" y="23"/>
                    </a:lnTo>
                    <a:lnTo>
                      <a:pt x="162" y="0"/>
                    </a:lnTo>
                    <a:lnTo>
                      <a:pt x="0" y="0"/>
                    </a:lnTo>
                    <a:lnTo>
                      <a:pt x="0" y="23"/>
                    </a:lnTo>
                  </a:path>
                </a:pathLst>
              </a:custGeom>
              <a:solidFill>
                <a:srgbClr val="9191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86" name="Freeform 138"/>
              <p:cNvSpPr>
                <a:spLocks/>
              </p:cNvSpPr>
              <p:nvPr/>
            </p:nvSpPr>
            <p:spPr bwMode="auto">
              <a:xfrm>
                <a:off x="2627" y="741"/>
                <a:ext cx="519" cy="415"/>
              </a:xfrm>
              <a:custGeom>
                <a:avLst/>
                <a:gdLst>
                  <a:gd name="T0" fmla="*/ 0 w 519"/>
                  <a:gd name="T1" fmla="*/ 19 h 415"/>
                  <a:gd name="T2" fmla="*/ 0 w 519"/>
                  <a:gd name="T3" fmla="*/ 389 h 415"/>
                  <a:gd name="T4" fmla="*/ 2 w 519"/>
                  <a:gd name="T5" fmla="*/ 391 h 415"/>
                  <a:gd name="T6" fmla="*/ 2 w 519"/>
                  <a:gd name="T7" fmla="*/ 398 h 415"/>
                  <a:gd name="T8" fmla="*/ 7 w 519"/>
                  <a:gd name="T9" fmla="*/ 404 h 415"/>
                  <a:gd name="T10" fmla="*/ 10 w 519"/>
                  <a:gd name="T11" fmla="*/ 410 h 415"/>
                  <a:gd name="T12" fmla="*/ 15 w 519"/>
                  <a:gd name="T13" fmla="*/ 412 h 415"/>
                  <a:gd name="T14" fmla="*/ 21 w 519"/>
                  <a:gd name="T15" fmla="*/ 414 h 415"/>
                  <a:gd name="T16" fmla="*/ 503 w 519"/>
                  <a:gd name="T17" fmla="*/ 414 h 415"/>
                  <a:gd name="T18" fmla="*/ 517 w 519"/>
                  <a:gd name="T19" fmla="*/ 405 h 415"/>
                  <a:gd name="T20" fmla="*/ 518 w 519"/>
                  <a:gd name="T21" fmla="*/ 393 h 415"/>
                  <a:gd name="T22" fmla="*/ 518 w 519"/>
                  <a:gd name="T23" fmla="*/ 18 h 415"/>
                  <a:gd name="T24" fmla="*/ 513 w 519"/>
                  <a:gd name="T25" fmla="*/ 9 h 415"/>
                  <a:gd name="T26" fmla="*/ 503 w 519"/>
                  <a:gd name="T27" fmla="*/ 1 h 415"/>
                  <a:gd name="T28" fmla="*/ 21 w 519"/>
                  <a:gd name="T29" fmla="*/ 0 h 415"/>
                  <a:gd name="T30" fmla="*/ 8 w 519"/>
                  <a:gd name="T31" fmla="*/ 3 h 415"/>
                  <a:gd name="T32" fmla="*/ 0 w 519"/>
                  <a:gd name="T33" fmla="*/ 17 h 415"/>
                  <a:gd name="T34" fmla="*/ 0 w 519"/>
                  <a:gd name="T35" fmla="*/ 1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9" h="415">
                    <a:moveTo>
                      <a:pt x="0" y="19"/>
                    </a:moveTo>
                    <a:lnTo>
                      <a:pt x="0" y="389"/>
                    </a:lnTo>
                    <a:lnTo>
                      <a:pt x="2" y="391"/>
                    </a:lnTo>
                    <a:lnTo>
                      <a:pt x="2" y="398"/>
                    </a:lnTo>
                    <a:lnTo>
                      <a:pt x="7" y="404"/>
                    </a:lnTo>
                    <a:lnTo>
                      <a:pt x="10" y="410"/>
                    </a:lnTo>
                    <a:lnTo>
                      <a:pt x="15" y="412"/>
                    </a:lnTo>
                    <a:lnTo>
                      <a:pt x="21" y="414"/>
                    </a:lnTo>
                    <a:lnTo>
                      <a:pt x="503" y="414"/>
                    </a:lnTo>
                    <a:lnTo>
                      <a:pt x="517" y="405"/>
                    </a:lnTo>
                    <a:lnTo>
                      <a:pt x="518" y="393"/>
                    </a:lnTo>
                    <a:lnTo>
                      <a:pt x="518" y="18"/>
                    </a:lnTo>
                    <a:lnTo>
                      <a:pt x="513" y="9"/>
                    </a:lnTo>
                    <a:lnTo>
                      <a:pt x="503" y="1"/>
                    </a:lnTo>
                    <a:lnTo>
                      <a:pt x="21" y="0"/>
                    </a:lnTo>
                    <a:lnTo>
                      <a:pt x="8" y="3"/>
                    </a:lnTo>
                    <a:lnTo>
                      <a:pt x="0" y="17"/>
                    </a:lnTo>
                    <a:lnTo>
                      <a:pt x="0" y="19"/>
                    </a:lnTo>
                  </a:path>
                </a:pathLst>
              </a:custGeom>
              <a:solidFill>
                <a:srgbClr val="CECECE"/>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87" name="Freeform 139"/>
              <p:cNvSpPr>
                <a:spLocks/>
              </p:cNvSpPr>
              <p:nvPr/>
            </p:nvSpPr>
            <p:spPr bwMode="auto">
              <a:xfrm>
                <a:off x="2470" y="1216"/>
                <a:ext cx="830" cy="99"/>
              </a:xfrm>
              <a:custGeom>
                <a:avLst/>
                <a:gdLst>
                  <a:gd name="T0" fmla="*/ 95 w 830"/>
                  <a:gd name="T1" fmla="*/ 1 h 99"/>
                  <a:gd name="T2" fmla="*/ 736 w 830"/>
                  <a:gd name="T3" fmla="*/ 0 h 99"/>
                  <a:gd name="T4" fmla="*/ 829 w 830"/>
                  <a:gd name="T5" fmla="*/ 98 h 99"/>
                  <a:gd name="T6" fmla="*/ 0 w 830"/>
                  <a:gd name="T7" fmla="*/ 98 h 99"/>
                  <a:gd name="T8" fmla="*/ 95 w 830"/>
                  <a:gd name="T9" fmla="*/ 0 h 99"/>
                  <a:gd name="T10" fmla="*/ 95 w 830"/>
                  <a:gd name="T11" fmla="*/ 1 h 99"/>
                </a:gdLst>
                <a:ahLst/>
                <a:cxnLst>
                  <a:cxn ang="0">
                    <a:pos x="T0" y="T1"/>
                  </a:cxn>
                  <a:cxn ang="0">
                    <a:pos x="T2" y="T3"/>
                  </a:cxn>
                  <a:cxn ang="0">
                    <a:pos x="T4" y="T5"/>
                  </a:cxn>
                  <a:cxn ang="0">
                    <a:pos x="T6" y="T7"/>
                  </a:cxn>
                  <a:cxn ang="0">
                    <a:pos x="T8" y="T9"/>
                  </a:cxn>
                  <a:cxn ang="0">
                    <a:pos x="T10" y="T11"/>
                  </a:cxn>
                </a:cxnLst>
                <a:rect l="0" t="0" r="r" b="b"/>
                <a:pathLst>
                  <a:path w="830" h="99">
                    <a:moveTo>
                      <a:pt x="95" y="1"/>
                    </a:moveTo>
                    <a:lnTo>
                      <a:pt x="736" y="0"/>
                    </a:lnTo>
                    <a:lnTo>
                      <a:pt x="829" y="98"/>
                    </a:lnTo>
                    <a:lnTo>
                      <a:pt x="0" y="98"/>
                    </a:lnTo>
                    <a:lnTo>
                      <a:pt x="95" y="0"/>
                    </a:lnTo>
                    <a:lnTo>
                      <a:pt x="95" y="1"/>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88" name="Freeform 140"/>
              <p:cNvSpPr>
                <a:spLocks/>
              </p:cNvSpPr>
              <p:nvPr/>
            </p:nvSpPr>
            <p:spPr bwMode="auto">
              <a:xfrm>
                <a:off x="2463" y="1317"/>
                <a:ext cx="843" cy="26"/>
              </a:xfrm>
              <a:custGeom>
                <a:avLst/>
                <a:gdLst>
                  <a:gd name="T0" fmla="*/ 7 w 843"/>
                  <a:gd name="T1" fmla="*/ 25 h 26"/>
                  <a:gd name="T2" fmla="*/ 835 w 843"/>
                  <a:gd name="T3" fmla="*/ 25 h 26"/>
                  <a:gd name="T4" fmla="*/ 837 w 843"/>
                  <a:gd name="T5" fmla="*/ 25 h 26"/>
                  <a:gd name="T6" fmla="*/ 840 w 843"/>
                  <a:gd name="T7" fmla="*/ 23 h 26"/>
                  <a:gd name="T8" fmla="*/ 841 w 843"/>
                  <a:gd name="T9" fmla="*/ 22 h 26"/>
                  <a:gd name="T10" fmla="*/ 842 w 843"/>
                  <a:gd name="T11" fmla="*/ 19 h 26"/>
                  <a:gd name="T12" fmla="*/ 842 w 843"/>
                  <a:gd name="T13" fmla="*/ 6 h 26"/>
                  <a:gd name="T14" fmla="*/ 841 w 843"/>
                  <a:gd name="T15" fmla="*/ 3 h 26"/>
                  <a:gd name="T16" fmla="*/ 840 w 843"/>
                  <a:gd name="T17" fmla="*/ 1 h 26"/>
                  <a:gd name="T18" fmla="*/ 837 w 843"/>
                  <a:gd name="T19" fmla="*/ 0 h 26"/>
                  <a:gd name="T20" fmla="*/ 835 w 843"/>
                  <a:gd name="T21" fmla="*/ 0 h 26"/>
                  <a:gd name="T22" fmla="*/ 7 w 843"/>
                  <a:gd name="T23" fmla="*/ 0 h 26"/>
                  <a:gd name="T24" fmla="*/ 5 w 843"/>
                  <a:gd name="T25" fmla="*/ 0 h 26"/>
                  <a:gd name="T26" fmla="*/ 2 w 843"/>
                  <a:gd name="T27" fmla="*/ 1 h 26"/>
                  <a:gd name="T28" fmla="*/ 1 w 843"/>
                  <a:gd name="T29" fmla="*/ 3 h 26"/>
                  <a:gd name="T30" fmla="*/ 0 w 843"/>
                  <a:gd name="T31" fmla="*/ 6 h 26"/>
                  <a:gd name="T32" fmla="*/ 0 w 843"/>
                  <a:gd name="T33" fmla="*/ 19 h 26"/>
                  <a:gd name="T34" fmla="*/ 1 w 843"/>
                  <a:gd name="T35" fmla="*/ 22 h 26"/>
                  <a:gd name="T36" fmla="*/ 2 w 843"/>
                  <a:gd name="T37" fmla="*/ 23 h 26"/>
                  <a:gd name="T38" fmla="*/ 5 w 843"/>
                  <a:gd name="T39" fmla="*/ 25 h 26"/>
                  <a:gd name="T40" fmla="*/ 7 w 843"/>
                  <a:gd name="T4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6">
                    <a:moveTo>
                      <a:pt x="7" y="25"/>
                    </a:moveTo>
                    <a:lnTo>
                      <a:pt x="835" y="25"/>
                    </a:lnTo>
                    <a:lnTo>
                      <a:pt x="837" y="25"/>
                    </a:lnTo>
                    <a:lnTo>
                      <a:pt x="840" y="23"/>
                    </a:lnTo>
                    <a:lnTo>
                      <a:pt x="841" y="22"/>
                    </a:lnTo>
                    <a:lnTo>
                      <a:pt x="842" y="19"/>
                    </a:lnTo>
                    <a:lnTo>
                      <a:pt x="842" y="6"/>
                    </a:lnTo>
                    <a:lnTo>
                      <a:pt x="841" y="3"/>
                    </a:lnTo>
                    <a:lnTo>
                      <a:pt x="840" y="1"/>
                    </a:lnTo>
                    <a:lnTo>
                      <a:pt x="837" y="0"/>
                    </a:lnTo>
                    <a:lnTo>
                      <a:pt x="835" y="0"/>
                    </a:lnTo>
                    <a:lnTo>
                      <a:pt x="7" y="0"/>
                    </a:lnTo>
                    <a:lnTo>
                      <a:pt x="5" y="0"/>
                    </a:lnTo>
                    <a:lnTo>
                      <a:pt x="2" y="1"/>
                    </a:lnTo>
                    <a:lnTo>
                      <a:pt x="1" y="3"/>
                    </a:lnTo>
                    <a:lnTo>
                      <a:pt x="0" y="6"/>
                    </a:lnTo>
                    <a:lnTo>
                      <a:pt x="0" y="19"/>
                    </a:lnTo>
                    <a:lnTo>
                      <a:pt x="1" y="22"/>
                    </a:lnTo>
                    <a:lnTo>
                      <a:pt x="2" y="23"/>
                    </a:lnTo>
                    <a:lnTo>
                      <a:pt x="5" y="25"/>
                    </a:lnTo>
                    <a:lnTo>
                      <a:pt x="7" y="25"/>
                    </a:lnTo>
                  </a:path>
                </a:pathLst>
              </a:custGeom>
              <a:solidFill>
                <a:srgbClr val="7F7F7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67789" name="Freeform 141"/>
            <p:cNvSpPr>
              <a:spLocks/>
            </p:cNvSpPr>
            <p:nvPr/>
          </p:nvSpPr>
          <p:spPr bwMode="auto">
            <a:xfrm>
              <a:off x="2675" y="804"/>
              <a:ext cx="423" cy="296"/>
            </a:xfrm>
            <a:custGeom>
              <a:avLst/>
              <a:gdLst>
                <a:gd name="T0" fmla="*/ 0 w 423"/>
                <a:gd name="T1" fmla="*/ 13 h 296"/>
                <a:gd name="T2" fmla="*/ 0 w 423"/>
                <a:gd name="T3" fmla="*/ 277 h 296"/>
                <a:gd name="T4" fmla="*/ 1 w 423"/>
                <a:gd name="T5" fmla="*/ 278 h 296"/>
                <a:gd name="T6" fmla="*/ 1 w 423"/>
                <a:gd name="T7" fmla="*/ 284 h 296"/>
                <a:gd name="T8" fmla="*/ 6 w 423"/>
                <a:gd name="T9" fmla="*/ 288 h 296"/>
                <a:gd name="T10" fmla="*/ 8 w 423"/>
                <a:gd name="T11" fmla="*/ 292 h 296"/>
                <a:gd name="T12" fmla="*/ 13 w 423"/>
                <a:gd name="T13" fmla="*/ 294 h 296"/>
                <a:gd name="T14" fmla="*/ 17 w 423"/>
                <a:gd name="T15" fmla="*/ 295 h 296"/>
                <a:gd name="T16" fmla="*/ 410 w 423"/>
                <a:gd name="T17" fmla="*/ 295 h 296"/>
                <a:gd name="T18" fmla="*/ 421 w 423"/>
                <a:gd name="T19" fmla="*/ 289 h 296"/>
                <a:gd name="T20" fmla="*/ 422 w 423"/>
                <a:gd name="T21" fmla="*/ 280 h 296"/>
                <a:gd name="T22" fmla="*/ 421 w 423"/>
                <a:gd name="T23" fmla="*/ 10 h 296"/>
                <a:gd name="T24" fmla="*/ 419 w 423"/>
                <a:gd name="T25" fmla="*/ 3 h 296"/>
                <a:gd name="T26" fmla="*/ 410 w 423"/>
                <a:gd name="T27" fmla="*/ 0 h 296"/>
                <a:gd name="T28" fmla="*/ 15 w 423"/>
                <a:gd name="T29" fmla="*/ 0 h 296"/>
                <a:gd name="T30" fmla="*/ 4 w 423"/>
                <a:gd name="T31" fmla="*/ 3 h 296"/>
                <a:gd name="T32" fmla="*/ 1 w 423"/>
                <a:gd name="T33" fmla="*/ 11 h 296"/>
                <a:gd name="T34" fmla="*/ 0 w 423"/>
                <a:gd name="T35" fmla="*/ 1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3" h="296">
                  <a:moveTo>
                    <a:pt x="0" y="13"/>
                  </a:moveTo>
                  <a:lnTo>
                    <a:pt x="0" y="277"/>
                  </a:lnTo>
                  <a:lnTo>
                    <a:pt x="1" y="278"/>
                  </a:lnTo>
                  <a:lnTo>
                    <a:pt x="1" y="284"/>
                  </a:lnTo>
                  <a:lnTo>
                    <a:pt x="6" y="288"/>
                  </a:lnTo>
                  <a:lnTo>
                    <a:pt x="8" y="292"/>
                  </a:lnTo>
                  <a:lnTo>
                    <a:pt x="13" y="294"/>
                  </a:lnTo>
                  <a:lnTo>
                    <a:pt x="17" y="295"/>
                  </a:lnTo>
                  <a:lnTo>
                    <a:pt x="410" y="295"/>
                  </a:lnTo>
                  <a:lnTo>
                    <a:pt x="421" y="289"/>
                  </a:lnTo>
                  <a:lnTo>
                    <a:pt x="422" y="280"/>
                  </a:lnTo>
                  <a:lnTo>
                    <a:pt x="421" y="10"/>
                  </a:lnTo>
                  <a:lnTo>
                    <a:pt x="419" y="3"/>
                  </a:lnTo>
                  <a:lnTo>
                    <a:pt x="410" y="0"/>
                  </a:lnTo>
                  <a:lnTo>
                    <a:pt x="15" y="0"/>
                  </a:lnTo>
                  <a:lnTo>
                    <a:pt x="4" y="3"/>
                  </a:lnTo>
                  <a:lnTo>
                    <a:pt x="1" y="11"/>
                  </a:lnTo>
                  <a:lnTo>
                    <a:pt x="0" y="13"/>
                  </a:lnTo>
                </a:path>
              </a:pathLst>
            </a:custGeom>
            <a:solidFill>
              <a:schemeClr val="accent2"/>
            </a:solidFill>
            <a:ln w="12700" cap="rnd" cmpd="sng">
              <a:solidFill>
                <a:srgbClr val="00279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90" name="Freeform 142"/>
            <p:cNvSpPr>
              <a:spLocks/>
            </p:cNvSpPr>
            <p:nvPr/>
          </p:nvSpPr>
          <p:spPr bwMode="auto">
            <a:xfrm>
              <a:off x="2693" y="825"/>
              <a:ext cx="406" cy="275"/>
            </a:xfrm>
            <a:custGeom>
              <a:avLst/>
              <a:gdLst>
                <a:gd name="T0" fmla="*/ 0 w 406"/>
                <a:gd name="T1" fmla="*/ 274 h 275"/>
                <a:gd name="T2" fmla="*/ 394 w 406"/>
                <a:gd name="T3" fmla="*/ 274 h 275"/>
                <a:gd name="T4" fmla="*/ 398 w 406"/>
                <a:gd name="T5" fmla="*/ 273 h 275"/>
                <a:gd name="T6" fmla="*/ 402 w 406"/>
                <a:gd name="T7" fmla="*/ 270 h 275"/>
                <a:gd name="T8" fmla="*/ 404 w 406"/>
                <a:gd name="T9" fmla="*/ 266 h 275"/>
                <a:gd name="T10" fmla="*/ 405 w 406"/>
                <a:gd name="T11" fmla="*/ 262 h 275"/>
                <a:gd name="T12" fmla="*/ 404 w 406"/>
                <a:gd name="T13" fmla="*/ 0 h 275"/>
              </a:gdLst>
              <a:ahLst/>
              <a:cxnLst>
                <a:cxn ang="0">
                  <a:pos x="T0" y="T1"/>
                </a:cxn>
                <a:cxn ang="0">
                  <a:pos x="T2" y="T3"/>
                </a:cxn>
                <a:cxn ang="0">
                  <a:pos x="T4" y="T5"/>
                </a:cxn>
                <a:cxn ang="0">
                  <a:pos x="T6" y="T7"/>
                </a:cxn>
                <a:cxn ang="0">
                  <a:pos x="T8" y="T9"/>
                </a:cxn>
                <a:cxn ang="0">
                  <a:pos x="T10" y="T11"/>
                </a:cxn>
                <a:cxn ang="0">
                  <a:pos x="T12" y="T13"/>
                </a:cxn>
              </a:cxnLst>
              <a:rect l="0" t="0" r="r" b="b"/>
              <a:pathLst>
                <a:path w="406" h="275">
                  <a:moveTo>
                    <a:pt x="0" y="274"/>
                  </a:moveTo>
                  <a:lnTo>
                    <a:pt x="394" y="274"/>
                  </a:lnTo>
                  <a:lnTo>
                    <a:pt x="398" y="273"/>
                  </a:lnTo>
                  <a:lnTo>
                    <a:pt x="402" y="270"/>
                  </a:lnTo>
                  <a:lnTo>
                    <a:pt x="404" y="266"/>
                  </a:lnTo>
                  <a:lnTo>
                    <a:pt x="405" y="262"/>
                  </a:lnTo>
                  <a:lnTo>
                    <a:pt x="40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91" name="Freeform 143"/>
            <p:cNvSpPr>
              <a:spLocks/>
            </p:cNvSpPr>
            <p:nvPr/>
          </p:nvSpPr>
          <p:spPr bwMode="auto">
            <a:xfrm>
              <a:off x="2592" y="1233"/>
              <a:ext cx="534" cy="68"/>
            </a:xfrm>
            <a:custGeom>
              <a:avLst/>
              <a:gdLst>
                <a:gd name="T0" fmla="*/ 53 w 534"/>
                <a:gd name="T1" fmla="*/ 0 h 68"/>
                <a:gd name="T2" fmla="*/ 0 w 534"/>
                <a:gd name="T3" fmla="*/ 67 h 68"/>
                <a:gd name="T4" fmla="*/ 533 w 534"/>
                <a:gd name="T5" fmla="*/ 67 h 68"/>
                <a:gd name="T6" fmla="*/ 479 w 534"/>
                <a:gd name="T7" fmla="*/ 0 h 68"/>
                <a:gd name="T8" fmla="*/ 53 w 534"/>
                <a:gd name="T9" fmla="*/ 0 h 68"/>
              </a:gdLst>
              <a:ahLst/>
              <a:cxnLst>
                <a:cxn ang="0">
                  <a:pos x="T0" y="T1"/>
                </a:cxn>
                <a:cxn ang="0">
                  <a:pos x="T2" y="T3"/>
                </a:cxn>
                <a:cxn ang="0">
                  <a:pos x="T4" y="T5"/>
                </a:cxn>
                <a:cxn ang="0">
                  <a:pos x="T6" y="T7"/>
                </a:cxn>
                <a:cxn ang="0">
                  <a:pos x="T8" y="T9"/>
                </a:cxn>
              </a:cxnLst>
              <a:rect l="0" t="0" r="r" b="b"/>
              <a:pathLst>
                <a:path w="534" h="68">
                  <a:moveTo>
                    <a:pt x="53" y="0"/>
                  </a:moveTo>
                  <a:lnTo>
                    <a:pt x="0" y="67"/>
                  </a:lnTo>
                  <a:lnTo>
                    <a:pt x="533" y="67"/>
                  </a:lnTo>
                  <a:lnTo>
                    <a:pt x="479" y="0"/>
                  </a:lnTo>
                  <a:lnTo>
                    <a:pt x="53"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92" name="Freeform 144"/>
            <p:cNvSpPr>
              <a:spLocks/>
            </p:cNvSpPr>
            <p:nvPr/>
          </p:nvSpPr>
          <p:spPr bwMode="auto">
            <a:xfrm>
              <a:off x="3099" y="1233"/>
              <a:ext cx="151" cy="67"/>
            </a:xfrm>
            <a:custGeom>
              <a:avLst/>
              <a:gdLst>
                <a:gd name="T0" fmla="*/ 0 w 151"/>
                <a:gd name="T1" fmla="*/ 0 h 67"/>
                <a:gd name="T2" fmla="*/ 50 w 151"/>
                <a:gd name="T3" fmla="*/ 66 h 67"/>
                <a:gd name="T4" fmla="*/ 150 w 151"/>
                <a:gd name="T5" fmla="*/ 66 h 67"/>
                <a:gd name="T6" fmla="*/ 90 w 151"/>
                <a:gd name="T7" fmla="*/ 0 h 67"/>
                <a:gd name="T8" fmla="*/ 0 w 151"/>
                <a:gd name="T9" fmla="*/ 0 h 67"/>
              </a:gdLst>
              <a:ahLst/>
              <a:cxnLst>
                <a:cxn ang="0">
                  <a:pos x="T0" y="T1"/>
                </a:cxn>
                <a:cxn ang="0">
                  <a:pos x="T2" y="T3"/>
                </a:cxn>
                <a:cxn ang="0">
                  <a:pos x="T4" y="T5"/>
                </a:cxn>
                <a:cxn ang="0">
                  <a:pos x="T6" y="T7"/>
                </a:cxn>
                <a:cxn ang="0">
                  <a:pos x="T8" y="T9"/>
                </a:cxn>
              </a:cxnLst>
              <a:rect l="0" t="0" r="r" b="b"/>
              <a:pathLst>
                <a:path w="151" h="67">
                  <a:moveTo>
                    <a:pt x="0" y="0"/>
                  </a:moveTo>
                  <a:lnTo>
                    <a:pt x="50" y="66"/>
                  </a:lnTo>
                  <a:lnTo>
                    <a:pt x="150" y="66"/>
                  </a:lnTo>
                  <a:lnTo>
                    <a:pt x="90" y="0"/>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93" name="Freeform 145"/>
            <p:cNvSpPr>
              <a:spLocks/>
            </p:cNvSpPr>
            <p:nvPr/>
          </p:nvSpPr>
          <p:spPr bwMode="auto">
            <a:xfrm>
              <a:off x="2511" y="1233"/>
              <a:ext cx="118" cy="68"/>
            </a:xfrm>
            <a:custGeom>
              <a:avLst/>
              <a:gdLst>
                <a:gd name="T0" fmla="*/ 117 w 118"/>
                <a:gd name="T1" fmla="*/ 0 h 68"/>
                <a:gd name="T2" fmla="*/ 65 w 118"/>
                <a:gd name="T3" fmla="*/ 67 h 68"/>
                <a:gd name="T4" fmla="*/ 0 w 118"/>
                <a:gd name="T5" fmla="*/ 67 h 68"/>
                <a:gd name="T6" fmla="*/ 65 w 118"/>
                <a:gd name="T7" fmla="*/ 0 h 68"/>
                <a:gd name="T8" fmla="*/ 117 w 118"/>
                <a:gd name="T9" fmla="*/ 0 h 68"/>
              </a:gdLst>
              <a:ahLst/>
              <a:cxnLst>
                <a:cxn ang="0">
                  <a:pos x="T0" y="T1"/>
                </a:cxn>
                <a:cxn ang="0">
                  <a:pos x="T2" y="T3"/>
                </a:cxn>
                <a:cxn ang="0">
                  <a:pos x="T4" y="T5"/>
                </a:cxn>
                <a:cxn ang="0">
                  <a:pos x="T6" y="T7"/>
                </a:cxn>
                <a:cxn ang="0">
                  <a:pos x="T8" y="T9"/>
                </a:cxn>
              </a:cxnLst>
              <a:rect l="0" t="0" r="r" b="b"/>
              <a:pathLst>
                <a:path w="118" h="68">
                  <a:moveTo>
                    <a:pt x="117" y="0"/>
                  </a:moveTo>
                  <a:lnTo>
                    <a:pt x="65" y="67"/>
                  </a:lnTo>
                  <a:lnTo>
                    <a:pt x="0" y="67"/>
                  </a:lnTo>
                  <a:lnTo>
                    <a:pt x="65" y="0"/>
                  </a:lnTo>
                  <a:lnTo>
                    <a:pt x="117"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nvGrpSpPr>
            <p:cNvPr id="667794" name="Group 146"/>
            <p:cNvGrpSpPr>
              <a:grpSpLocks/>
            </p:cNvGrpSpPr>
            <p:nvPr/>
          </p:nvGrpSpPr>
          <p:grpSpPr bwMode="auto">
            <a:xfrm>
              <a:off x="2508" y="1228"/>
              <a:ext cx="745" cy="80"/>
              <a:chOff x="2508" y="1228"/>
              <a:chExt cx="745" cy="80"/>
            </a:xfrm>
          </p:grpSpPr>
          <p:sp>
            <p:nvSpPr>
              <p:cNvPr id="667795" name="Freeform 147"/>
              <p:cNvSpPr>
                <a:spLocks/>
              </p:cNvSpPr>
              <p:nvPr/>
            </p:nvSpPr>
            <p:spPr bwMode="auto">
              <a:xfrm>
                <a:off x="2592" y="1305"/>
                <a:ext cx="534" cy="2"/>
              </a:xfrm>
              <a:custGeom>
                <a:avLst/>
                <a:gdLst>
                  <a:gd name="T0" fmla="*/ 0 w 534"/>
                  <a:gd name="T1" fmla="*/ 1 h 2"/>
                  <a:gd name="T2" fmla="*/ 533 w 534"/>
                  <a:gd name="T3" fmla="*/ 1 h 2"/>
                  <a:gd name="T4" fmla="*/ 533 w 534"/>
                  <a:gd name="T5" fmla="*/ 0 h 2"/>
                  <a:gd name="T6" fmla="*/ 0 w 534"/>
                  <a:gd name="T7" fmla="*/ 0 h 2"/>
                  <a:gd name="T8" fmla="*/ 0 w 534"/>
                  <a:gd name="T9" fmla="*/ 1 h 2"/>
                </a:gdLst>
                <a:ahLst/>
                <a:cxnLst>
                  <a:cxn ang="0">
                    <a:pos x="T0" y="T1"/>
                  </a:cxn>
                  <a:cxn ang="0">
                    <a:pos x="T2" y="T3"/>
                  </a:cxn>
                  <a:cxn ang="0">
                    <a:pos x="T4" y="T5"/>
                  </a:cxn>
                  <a:cxn ang="0">
                    <a:pos x="T6" y="T7"/>
                  </a:cxn>
                  <a:cxn ang="0">
                    <a:pos x="T8" y="T9"/>
                  </a:cxn>
                </a:cxnLst>
                <a:rect l="0" t="0" r="r" b="b"/>
                <a:pathLst>
                  <a:path w="534" h="2">
                    <a:moveTo>
                      <a:pt x="0" y="1"/>
                    </a:moveTo>
                    <a:lnTo>
                      <a:pt x="533" y="1"/>
                    </a:lnTo>
                    <a:lnTo>
                      <a:pt x="533" y="0"/>
                    </a:lnTo>
                    <a:lnTo>
                      <a:pt x="0" y="0"/>
                    </a:lnTo>
                    <a:lnTo>
                      <a:pt x="0" y="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96" name="Freeform 148"/>
              <p:cNvSpPr>
                <a:spLocks/>
              </p:cNvSpPr>
              <p:nvPr/>
            </p:nvSpPr>
            <p:spPr bwMode="auto">
              <a:xfrm>
                <a:off x="3150" y="1303"/>
                <a:ext cx="100" cy="3"/>
              </a:xfrm>
              <a:custGeom>
                <a:avLst/>
                <a:gdLst>
                  <a:gd name="T0" fmla="*/ 0 w 100"/>
                  <a:gd name="T1" fmla="*/ 2 h 3"/>
                  <a:gd name="T2" fmla="*/ 99 w 100"/>
                  <a:gd name="T3" fmla="*/ 2 h 3"/>
                  <a:gd name="T4" fmla="*/ 99 w 100"/>
                  <a:gd name="T5" fmla="*/ 0 h 3"/>
                  <a:gd name="T6" fmla="*/ 0 w 100"/>
                  <a:gd name="T7" fmla="*/ 0 h 3"/>
                  <a:gd name="T8" fmla="*/ 0 w 100"/>
                  <a:gd name="T9" fmla="*/ 2 h 3"/>
                </a:gdLst>
                <a:ahLst/>
                <a:cxnLst>
                  <a:cxn ang="0">
                    <a:pos x="T0" y="T1"/>
                  </a:cxn>
                  <a:cxn ang="0">
                    <a:pos x="T2" y="T3"/>
                  </a:cxn>
                  <a:cxn ang="0">
                    <a:pos x="T4" y="T5"/>
                  </a:cxn>
                  <a:cxn ang="0">
                    <a:pos x="T6" y="T7"/>
                  </a:cxn>
                  <a:cxn ang="0">
                    <a:pos x="T8" y="T9"/>
                  </a:cxn>
                </a:cxnLst>
                <a:rect l="0" t="0" r="r" b="b"/>
                <a:pathLst>
                  <a:path w="100" h="3">
                    <a:moveTo>
                      <a:pt x="0" y="2"/>
                    </a:moveTo>
                    <a:lnTo>
                      <a:pt x="99" y="2"/>
                    </a:lnTo>
                    <a:lnTo>
                      <a:pt x="99" y="0"/>
                    </a:lnTo>
                    <a:lnTo>
                      <a:pt x="0" y="0"/>
                    </a:lnTo>
                    <a:lnTo>
                      <a:pt x="0"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97" name="Freeform 149"/>
              <p:cNvSpPr>
                <a:spLocks/>
              </p:cNvSpPr>
              <p:nvPr/>
            </p:nvSpPr>
            <p:spPr bwMode="auto">
              <a:xfrm>
                <a:off x="2511" y="1305"/>
                <a:ext cx="64" cy="3"/>
              </a:xfrm>
              <a:custGeom>
                <a:avLst/>
                <a:gdLst>
                  <a:gd name="T0" fmla="*/ 0 w 64"/>
                  <a:gd name="T1" fmla="*/ 2 h 3"/>
                  <a:gd name="T2" fmla="*/ 63 w 64"/>
                  <a:gd name="T3" fmla="*/ 2 h 3"/>
                  <a:gd name="T4" fmla="*/ 63 w 64"/>
                  <a:gd name="T5" fmla="*/ 0 h 3"/>
                  <a:gd name="T6" fmla="*/ 0 w 64"/>
                  <a:gd name="T7" fmla="*/ 0 h 3"/>
                  <a:gd name="T8" fmla="*/ 0 w 64"/>
                  <a:gd name="T9" fmla="*/ 2 h 3"/>
                </a:gdLst>
                <a:ahLst/>
                <a:cxnLst>
                  <a:cxn ang="0">
                    <a:pos x="T0" y="T1"/>
                  </a:cxn>
                  <a:cxn ang="0">
                    <a:pos x="T2" y="T3"/>
                  </a:cxn>
                  <a:cxn ang="0">
                    <a:pos x="T4" y="T5"/>
                  </a:cxn>
                  <a:cxn ang="0">
                    <a:pos x="T6" y="T7"/>
                  </a:cxn>
                  <a:cxn ang="0">
                    <a:pos x="T8" y="T9"/>
                  </a:cxn>
                </a:cxnLst>
                <a:rect l="0" t="0" r="r" b="b"/>
                <a:pathLst>
                  <a:path w="64" h="3">
                    <a:moveTo>
                      <a:pt x="0" y="2"/>
                    </a:moveTo>
                    <a:lnTo>
                      <a:pt x="63" y="2"/>
                    </a:lnTo>
                    <a:lnTo>
                      <a:pt x="63" y="0"/>
                    </a:lnTo>
                    <a:lnTo>
                      <a:pt x="0" y="0"/>
                    </a:lnTo>
                    <a:lnTo>
                      <a:pt x="0"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98" name="Freeform 150"/>
              <p:cNvSpPr>
                <a:spLocks/>
              </p:cNvSpPr>
              <p:nvPr/>
            </p:nvSpPr>
            <p:spPr bwMode="auto">
              <a:xfrm>
                <a:off x="2584" y="1230"/>
                <a:ext cx="62" cy="76"/>
              </a:xfrm>
              <a:custGeom>
                <a:avLst/>
                <a:gdLst>
                  <a:gd name="T0" fmla="*/ 8 w 62"/>
                  <a:gd name="T1" fmla="*/ 66 h 76"/>
                  <a:gd name="T2" fmla="*/ 11 w 62"/>
                  <a:gd name="T3" fmla="*/ 73 h 76"/>
                  <a:gd name="T4" fmla="*/ 61 w 62"/>
                  <a:gd name="T5" fmla="*/ 4 h 76"/>
                  <a:gd name="T6" fmla="*/ 54 w 62"/>
                  <a:gd name="T7" fmla="*/ 0 h 76"/>
                  <a:gd name="T8" fmla="*/ 4 w 62"/>
                  <a:gd name="T9" fmla="*/ 68 h 76"/>
                  <a:gd name="T10" fmla="*/ 8 w 62"/>
                  <a:gd name="T11" fmla="*/ 75 h 76"/>
                  <a:gd name="T12" fmla="*/ 4 w 62"/>
                  <a:gd name="T13" fmla="*/ 68 h 76"/>
                  <a:gd name="T14" fmla="*/ 0 w 62"/>
                  <a:gd name="T15" fmla="*/ 75 h 76"/>
                  <a:gd name="T16" fmla="*/ 8 w 62"/>
                  <a:gd name="T17" fmla="*/ 75 h 76"/>
                  <a:gd name="T18" fmla="*/ 8 w 62"/>
                  <a:gd name="T19"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6">
                    <a:moveTo>
                      <a:pt x="8" y="66"/>
                    </a:moveTo>
                    <a:lnTo>
                      <a:pt x="11" y="73"/>
                    </a:lnTo>
                    <a:lnTo>
                      <a:pt x="61" y="4"/>
                    </a:lnTo>
                    <a:lnTo>
                      <a:pt x="54" y="0"/>
                    </a:lnTo>
                    <a:lnTo>
                      <a:pt x="4" y="68"/>
                    </a:lnTo>
                    <a:lnTo>
                      <a:pt x="8" y="75"/>
                    </a:lnTo>
                    <a:lnTo>
                      <a:pt x="4" y="68"/>
                    </a:lnTo>
                    <a:lnTo>
                      <a:pt x="0" y="75"/>
                    </a:lnTo>
                    <a:lnTo>
                      <a:pt x="8" y="75"/>
                    </a:lnTo>
                    <a:lnTo>
                      <a:pt x="8" y="66"/>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799" name="Freeform 151"/>
              <p:cNvSpPr>
                <a:spLocks/>
              </p:cNvSpPr>
              <p:nvPr/>
            </p:nvSpPr>
            <p:spPr bwMode="auto">
              <a:xfrm>
                <a:off x="2592" y="1300"/>
                <a:ext cx="542" cy="6"/>
              </a:xfrm>
              <a:custGeom>
                <a:avLst/>
                <a:gdLst>
                  <a:gd name="T0" fmla="*/ 530 w 542"/>
                  <a:gd name="T1" fmla="*/ 4 h 6"/>
                  <a:gd name="T2" fmla="*/ 533 w 542"/>
                  <a:gd name="T3" fmla="*/ 0 h 6"/>
                  <a:gd name="T4" fmla="*/ 0 w 542"/>
                  <a:gd name="T5" fmla="*/ 0 h 6"/>
                  <a:gd name="T6" fmla="*/ 0 w 542"/>
                  <a:gd name="T7" fmla="*/ 5 h 6"/>
                  <a:gd name="T8" fmla="*/ 533 w 542"/>
                  <a:gd name="T9" fmla="*/ 5 h 6"/>
                  <a:gd name="T10" fmla="*/ 537 w 542"/>
                  <a:gd name="T11" fmla="*/ 1 h 6"/>
                  <a:gd name="T12" fmla="*/ 533 w 542"/>
                  <a:gd name="T13" fmla="*/ 5 h 6"/>
                  <a:gd name="T14" fmla="*/ 541 w 542"/>
                  <a:gd name="T15" fmla="*/ 5 h 6"/>
                  <a:gd name="T16" fmla="*/ 537 w 542"/>
                  <a:gd name="T17" fmla="*/ 1 h 6"/>
                  <a:gd name="T18" fmla="*/ 530 w 542"/>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2" h="6">
                    <a:moveTo>
                      <a:pt x="530" y="4"/>
                    </a:moveTo>
                    <a:lnTo>
                      <a:pt x="533" y="0"/>
                    </a:lnTo>
                    <a:lnTo>
                      <a:pt x="0" y="0"/>
                    </a:lnTo>
                    <a:lnTo>
                      <a:pt x="0" y="5"/>
                    </a:lnTo>
                    <a:lnTo>
                      <a:pt x="533" y="5"/>
                    </a:lnTo>
                    <a:lnTo>
                      <a:pt x="537" y="1"/>
                    </a:lnTo>
                    <a:lnTo>
                      <a:pt x="533" y="5"/>
                    </a:lnTo>
                    <a:lnTo>
                      <a:pt x="541" y="5"/>
                    </a:lnTo>
                    <a:lnTo>
                      <a:pt x="537" y="1"/>
                    </a:lnTo>
                    <a:lnTo>
                      <a:pt x="530" y="4"/>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0" name="Freeform 152"/>
              <p:cNvSpPr>
                <a:spLocks/>
              </p:cNvSpPr>
              <p:nvPr/>
            </p:nvSpPr>
            <p:spPr bwMode="auto">
              <a:xfrm>
                <a:off x="3072" y="1228"/>
                <a:ext cx="57" cy="76"/>
              </a:xfrm>
              <a:custGeom>
                <a:avLst/>
                <a:gdLst>
                  <a:gd name="T0" fmla="*/ 3 w 57"/>
                  <a:gd name="T1" fmla="*/ 9 h 76"/>
                  <a:gd name="T2" fmla="*/ 0 w 57"/>
                  <a:gd name="T3" fmla="*/ 7 h 76"/>
                  <a:gd name="T4" fmla="*/ 50 w 57"/>
                  <a:gd name="T5" fmla="*/ 75 h 76"/>
                  <a:gd name="T6" fmla="*/ 56 w 57"/>
                  <a:gd name="T7" fmla="*/ 70 h 76"/>
                  <a:gd name="T8" fmla="*/ 7 w 57"/>
                  <a:gd name="T9" fmla="*/ 3 h 76"/>
                  <a:gd name="T10" fmla="*/ 3 w 57"/>
                  <a:gd name="T11" fmla="*/ 0 h 76"/>
                  <a:gd name="T12" fmla="*/ 7 w 57"/>
                  <a:gd name="T13" fmla="*/ 3 h 76"/>
                  <a:gd name="T14" fmla="*/ 6 w 57"/>
                  <a:gd name="T15" fmla="*/ 1 h 76"/>
                  <a:gd name="T16" fmla="*/ 3 w 57"/>
                  <a:gd name="T17" fmla="*/ 0 h 76"/>
                  <a:gd name="T18" fmla="*/ 3 w 57"/>
                  <a:gd name="T19"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6">
                    <a:moveTo>
                      <a:pt x="3" y="9"/>
                    </a:moveTo>
                    <a:lnTo>
                      <a:pt x="0" y="7"/>
                    </a:lnTo>
                    <a:lnTo>
                      <a:pt x="50" y="75"/>
                    </a:lnTo>
                    <a:lnTo>
                      <a:pt x="56" y="70"/>
                    </a:lnTo>
                    <a:lnTo>
                      <a:pt x="7" y="3"/>
                    </a:lnTo>
                    <a:lnTo>
                      <a:pt x="3" y="0"/>
                    </a:lnTo>
                    <a:lnTo>
                      <a:pt x="7" y="3"/>
                    </a:lnTo>
                    <a:lnTo>
                      <a:pt x="6" y="1"/>
                    </a:lnTo>
                    <a:lnTo>
                      <a:pt x="3" y="0"/>
                    </a:lnTo>
                    <a:lnTo>
                      <a:pt x="3" y="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1" name="Freeform 153"/>
              <p:cNvSpPr>
                <a:spLocks/>
              </p:cNvSpPr>
              <p:nvPr/>
            </p:nvSpPr>
            <p:spPr bwMode="auto">
              <a:xfrm>
                <a:off x="2627" y="1251"/>
                <a:ext cx="463" cy="6"/>
              </a:xfrm>
              <a:custGeom>
                <a:avLst/>
                <a:gdLst>
                  <a:gd name="T0" fmla="*/ 462 w 463"/>
                  <a:gd name="T1" fmla="*/ 3 h 6"/>
                  <a:gd name="T2" fmla="*/ 462 w 463"/>
                  <a:gd name="T3" fmla="*/ 0 h 6"/>
                  <a:gd name="T4" fmla="*/ 0 w 463"/>
                  <a:gd name="T5" fmla="*/ 0 h 6"/>
                  <a:gd name="T6" fmla="*/ 0 w 463"/>
                  <a:gd name="T7" fmla="*/ 5 h 6"/>
                  <a:gd name="T8" fmla="*/ 462 w 463"/>
                  <a:gd name="T9" fmla="*/ 5 h 6"/>
                  <a:gd name="T10" fmla="*/ 462 w 463"/>
                  <a:gd name="T11" fmla="*/ 3 h 6"/>
                </a:gdLst>
                <a:ahLst/>
                <a:cxnLst>
                  <a:cxn ang="0">
                    <a:pos x="T0" y="T1"/>
                  </a:cxn>
                  <a:cxn ang="0">
                    <a:pos x="T2" y="T3"/>
                  </a:cxn>
                  <a:cxn ang="0">
                    <a:pos x="T4" y="T5"/>
                  </a:cxn>
                  <a:cxn ang="0">
                    <a:pos x="T6" y="T7"/>
                  </a:cxn>
                  <a:cxn ang="0">
                    <a:pos x="T8" y="T9"/>
                  </a:cxn>
                  <a:cxn ang="0">
                    <a:pos x="T10" y="T11"/>
                  </a:cxn>
                </a:cxnLst>
                <a:rect l="0" t="0" r="r" b="b"/>
                <a:pathLst>
                  <a:path w="463" h="6">
                    <a:moveTo>
                      <a:pt x="462" y="3"/>
                    </a:moveTo>
                    <a:lnTo>
                      <a:pt x="462" y="0"/>
                    </a:lnTo>
                    <a:lnTo>
                      <a:pt x="0" y="0"/>
                    </a:lnTo>
                    <a:lnTo>
                      <a:pt x="0" y="5"/>
                    </a:lnTo>
                    <a:lnTo>
                      <a:pt x="462" y="5"/>
                    </a:lnTo>
                    <a:lnTo>
                      <a:pt x="462"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2" name="Freeform 154"/>
              <p:cNvSpPr>
                <a:spLocks/>
              </p:cNvSpPr>
              <p:nvPr/>
            </p:nvSpPr>
            <p:spPr bwMode="auto">
              <a:xfrm>
                <a:off x="2641" y="1230"/>
                <a:ext cx="437" cy="7"/>
              </a:xfrm>
              <a:custGeom>
                <a:avLst/>
                <a:gdLst>
                  <a:gd name="T0" fmla="*/ 436 w 437"/>
                  <a:gd name="T1" fmla="*/ 3 h 7"/>
                  <a:gd name="T2" fmla="*/ 436 w 437"/>
                  <a:gd name="T3" fmla="*/ 0 h 7"/>
                  <a:gd name="T4" fmla="*/ 0 w 437"/>
                  <a:gd name="T5" fmla="*/ 0 h 7"/>
                  <a:gd name="T6" fmla="*/ 0 w 437"/>
                  <a:gd name="T7" fmla="*/ 6 h 7"/>
                  <a:gd name="T8" fmla="*/ 436 w 437"/>
                  <a:gd name="T9" fmla="*/ 6 h 7"/>
                  <a:gd name="T10" fmla="*/ 436 w 437"/>
                  <a:gd name="T11" fmla="*/ 3 h 7"/>
                </a:gdLst>
                <a:ahLst/>
                <a:cxnLst>
                  <a:cxn ang="0">
                    <a:pos x="T0" y="T1"/>
                  </a:cxn>
                  <a:cxn ang="0">
                    <a:pos x="T2" y="T3"/>
                  </a:cxn>
                  <a:cxn ang="0">
                    <a:pos x="T4" y="T5"/>
                  </a:cxn>
                  <a:cxn ang="0">
                    <a:pos x="T6" y="T7"/>
                  </a:cxn>
                  <a:cxn ang="0">
                    <a:pos x="T8" y="T9"/>
                  </a:cxn>
                  <a:cxn ang="0">
                    <a:pos x="T10" y="T11"/>
                  </a:cxn>
                </a:cxnLst>
                <a:rect l="0" t="0" r="r" b="b"/>
                <a:pathLst>
                  <a:path w="437" h="7">
                    <a:moveTo>
                      <a:pt x="436" y="3"/>
                    </a:moveTo>
                    <a:lnTo>
                      <a:pt x="436" y="0"/>
                    </a:lnTo>
                    <a:lnTo>
                      <a:pt x="0" y="0"/>
                    </a:lnTo>
                    <a:lnTo>
                      <a:pt x="0" y="6"/>
                    </a:lnTo>
                    <a:lnTo>
                      <a:pt x="436" y="6"/>
                    </a:lnTo>
                    <a:lnTo>
                      <a:pt x="436"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3" name="Freeform 155"/>
              <p:cNvSpPr>
                <a:spLocks/>
              </p:cNvSpPr>
              <p:nvPr/>
            </p:nvSpPr>
            <p:spPr bwMode="auto">
              <a:xfrm>
                <a:off x="2618" y="1265"/>
                <a:ext cx="481" cy="6"/>
              </a:xfrm>
              <a:custGeom>
                <a:avLst/>
                <a:gdLst>
                  <a:gd name="T0" fmla="*/ 480 w 481"/>
                  <a:gd name="T1" fmla="*/ 2 h 6"/>
                  <a:gd name="T2" fmla="*/ 480 w 481"/>
                  <a:gd name="T3" fmla="*/ 0 h 6"/>
                  <a:gd name="T4" fmla="*/ 0 w 481"/>
                  <a:gd name="T5" fmla="*/ 0 h 6"/>
                  <a:gd name="T6" fmla="*/ 0 w 481"/>
                  <a:gd name="T7" fmla="*/ 5 h 6"/>
                  <a:gd name="T8" fmla="*/ 480 w 481"/>
                  <a:gd name="T9" fmla="*/ 5 h 6"/>
                  <a:gd name="T10" fmla="*/ 480 w 481"/>
                  <a:gd name="T11" fmla="*/ 2 h 6"/>
                </a:gdLst>
                <a:ahLst/>
                <a:cxnLst>
                  <a:cxn ang="0">
                    <a:pos x="T0" y="T1"/>
                  </a:cxn>
                  <a:cxn ang="0">
                    <a:pos x="T2" y="T3"/>
                  </a:cxn>
                  <a:cxn ang="0">
                    <a:pos x="T4" y="T5"/>
                  </a:cxn>
                  <a:cxn ang="0">
                    <a:pos x="T6" y="T7"/>
                  </a:cxn>
                  <a:cxn ang="0">
                    <a:pos x="T8" y="T9"/>
                  </a:cxn>
                  <a:cxn ang="0">
                    <a:pos x="T10" y="T11"/>
                  </a:cxn>
                </a:cxnLst>
                <a:rect l="0" t="0" r="r" b="b"/>
                <a:pathLst>
                  <a:path w="481" h="6">
                    <a:moveTo>
                      <a:pt x="480" y="2"/>
                    </a:moveTo>
                    <a:lnTo>
                      <a:pt x="480" y="0"/>
                    </a:lnTo>
                    <a:lnTo>
                      <a:pt x="0" y="0"/>
                    </a:lnTo>
                    <a:lnTo>
                      <a:pt x="0" y="5"/>
                    </a:lnTo>
                    <a:lnTo>
                      <a:pt x="480" y="5"/>
                    </a:lnTo>
                    <a:lnTo>
                      <a:pt x="480"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4" name="Freeform 156"/>
              <p:cNvSpPr>
                <a:spLocks/>
              </p:cNvSpPr>
              <p:nvPr/>
            </p:nvSpPr>
            <p:spPr bwMode="auto">
              <a:xfrm>
                <a:off x="2606" y="1279"/>
                <a:ext cx="505" cy="7"/>
              </a:xfrm>
              <a:custGeom>
                <a:avLst/>
                <a:gdLst>
                  <a:gd name="T0" fmla="*/ 504 w 505"/>
                  <a:gd name="T1" fmla="*/ 3 h 7"/>
                  <a:gd name="T2" fmla="*/ 504 w 505"/>
                  <a:gd name="T3" fmla="*/ 0 h 7"/>
                  <a:gd name="T4" fmla="*/ 0 w 505"/>
                  <a:gd name="T5" fmla="*/ 0 h 7"/>
                  <a:gd name="T6" fmla="*/ 0 w 505"/>
                  <a:gd name="T7" fmla="*/ 6 h 7"/>
                  <a:gd name="T8" fmla="*/ 504 w 505"/>
                  <a:gd name="T9" fmla="*/ 6 h 7"/>
                  <a:gd name="T10" fmla="*/ 504 w 505"/>
                  <a:gd name="T11" fmla="*/ 3 h 7"/>
                </a:gdLst>
                <a:ahLst/>
                <a:cxnLst>
                  <a:cxn ang="0">
                    <a:pos x="T0" y="T1"/>
                  </a:cxn>
                  <a:cxn ang="0">
                    <a:pos x="T2" y="T3"/>
                  </a:cxn>
                  <a:cxn ang="0">
                    <a:pos x="T4" y="T5"/>
                  </a:cxn>
                  <a:cxn ang="0">
                    <a:pos x="T6" y="T7"/>
                  </a:cxn>
                  <a:cxn ang="0">
                    <a:pos x="T8" y="T9"/>
                  </a:cxn>
                  <a:cxn ang="0">
                    <a:pos x="T10" y="T11"/>
                  </a:cxn>
                </a:cxnLst>
                <a:rect l="0" t="0" r="r" b="b"/>
                <a:pathLst>
                  <a:path w="505" h="7">
                    <a:moveTo>
                      <a:pt x="504" y="3"/>
                    </a:moveTo>
                    <a:lnTo>
                      <a:pt x="504" y="0"/>
                    </a:lnTo>
                    <a:lnTo>
                      <a:pt x="0" y="0"/>
                    </a:lnTo>
                    <a:lnTo>
                      <a:pt x="0" y="6"/>
                    </a:lnTo>
                    <a:lnTo>
                      <a:pt x="504" y="6"/>
                    </a:lnTo>
                    <a:lnTo>
                      <a:pt x="504"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5" name="Freeform 157"/>
              <p:cNvSpPr>
                <a:spLocks/>
              </p:cNvSpPr>
              <p:nvPr/>
            </p:nvSpPr>
            <p:spPr bwMode="auto">
              <a:xfrm>
                <a:off x="2720" y="1231"/>
                <a:ext cx="36" cy="71"/>
              </a:xfrm>
              <a:custGeom>
                <a:avLst/>
                <a:gdLst>
                  <a:gd name="T0" fmla="*/ 4 w 36"/>
                  <a:gd name="T1" fmla="*/ 69 h 71"/>
                  <a:gd name="T2" fmla="*/ 7 w 36"/>
                  <a:gd name="T3" fmla="*/ 70 h 71"/>
                  <a:gd name="T4" fmla="*/ 35 w 36"/>
                  <a:gd name="T5" fmla="*/ 3 h 71"/>
                  <a:gd name="T6" fmla="*/ 29 w 36"/>
                  <a:gd name="T7" fmla="*/ 0 h 71"/>
                  <a:gd name="T8" fmla="*/ 0 w 36"/>
                  <a:gd name="T9" fmla="*/ 68 h 71"/>
                  <a:gd name="T10" fmla="*/ 4 w 36"/>
                  <a:gd name="T11" fmla="*/ 69 h 71"/>
                </a:gdLst>
                <a:ahLst/>
                <a:cxnLst>
                  <a:cxn ang="0">
                    <a:pos x="T0" y="T1"/>
                  </a:cxn>
                  <a:cxn ang="0">
                    <a:pos x="T2" y="T3"/>
                  </a:cxn>
                  <a:cxn ang="0">
                    <a:pos x="T4" y="T5"/>
                  </a:cxn>
                  <a:cxn ang="0">
                    <a:pos x="T6" y="T7"/>
                  </a:cxn>
                  <a:cxn ang="0">
                    <a:pos x="T8" y="T9"/>
                  </a:cxn>
                  <a:cxn ang="0">
                    <a:pos x="T10" y="T11"/>
                  </a:cxn>
                </a:cxnLst>
                <a:rect l="0" t="0" r="r" b="b"/>
                <a:pathLst>
                  <a:path w="36" h="71">
                    <a:moveTo>
                      <a:pt x="4" y="69"/>
                    </a:moveTo>
                    <a:lnTo>
                      <a:pt x="7" y="70"/>
                    </a:lnTo>
                    <a:lnTo>
                      <a:pt x="35" y="3"/>
                    </a:lnTo>
                    <a:lnTo>
                      <a:pt x="29" y="0"/>
                    </a:lnTo>
                    <a:lnTo>
                      <a:pt x="0" y="68"/>
                    </a:lnTo>
                    <a:lnTo>
                      <a:pt x="4" y="6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6" name="Freeform 158"/>
              <p:cNvSpPr>
                <a:spLocks/>
              </p:cNvSpPr>
              <p:nvPr/>
            </p:nvSpPr>
            <p:spPr bwMode="auto">
              <a:xfrm>
                <a:off x="2964" y="1231"/>
                <a:ext cx="39" cy="71"/>
              </a:xfrm>
              <a:custGeom>
                <a:avLst/>
                <a:gdLst>
                  <a:gd name="T0" fmla="*/ 34 w 39"/>
                  <a:gd name="T1" fmla="*/ 69 h 71"/>
                  <a:gd name="T2" fmla="*/ 38 w 39"/>
                  <a:gd name="T3" fmla="*/ 68 h 71"/>
                  <a:gd name="T4" fmla="*/ 6 w 39"/>
                  <a:gd name="T5" fmla="*/ 0 h 71"/>
                  <a:gd name="T6" fmla="*/ 0 w 39"/>
                  <a:gd name="T7" fmla="*/ 3 h 71"/>
                  <a:gd name="T8" fmla="*/ 31 w 39"/>
                  <a:gd name="T9" fmla="*/ 70 h 71"/>
                  <a:gd name="T10" fmla="*/ 34 w 39"/>
                  <a:gd name="T11" fmla="*/ 69 h 71"/>
                </a:gdLst>
                <a:ahLst/>
                <a:cxnLst>
                  <a:cxn ang="0">
                    <a:pos x="T0" y="T1"/>
                  </a:cxn>
                  <a:cxn ang="0">
                    <a:pos x="T2" y="T3"/>
                  </a:cxn>
                  <a:cxn ang="0">
                    <a:pos x="T4" y="T5"/>
                  </a:cxn>
                  <a:cxn ang="0">
                    <a:pos x="T6" y="T7"/>
                  </a:cxn>
                  <a:cxn ang="0">
                    <a:pos x="T8" y="T9"/>
                  </a:cxn>
                  <a:cxn ang="0">
                    <a:pos x="T10" y="T11"/>
                  </a:cxn>
                </a:cxnLst>
                <a:rect l="0" t="0" r="r" b="b"/>
                <a:pathLst>
                  <a:path w="39" h="71">
                    <a:moveTo>
                      <a:pt x="34" y="69"/>
                    </a:moveTo>
                    <a:lnTo>
                      <a:pt x="38" y="68"/>
                    </a:lnTo>
                    <a:lnTo>
                      <a:pt x="6" y="0"/>
                    </a:lnTo>
                    <a:lnTo>
                      <a:pt x="0" y="3"/>
                    </a:lnTo>
                    <a:lnTo>
                      <a:pt x="31" y="70"/>
                    </a:lnTo>
                    <a:lnTo>
                      <a:pt x="34" y="6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7" name="Freeform 159"/>
              <p:cNvSpPr>
                <a:spLocks/>
              </p:cNvSpPr>
              <p:nvPr/>
            </p:nvSpPr>
            <p:spPr bwMode="auto">
              <a:xfrm>
                <a:off x="2860" y="1233"/>
                <a:ext cx="6" cy="50"/>
              </a:xfrm>
              <a:custGeom>
                <a:avLst/>
                <a:gdLst>
                  <a:gd name="T0" fmla="*/ 3 w 6"/>
                  <a:gd name="T1" fmla="*/ 49 h 50"/>
                  <a:gd name="T2" fmla="*/ 5 w 6"/>
                  <a:gd name="T3" fmla="*/ 49 h 50"/>
                  <a:gd name="T4" fmla="*/ 5 w 6"/>
                  <a:gd name="T5" fmla="*/ 0 h 50"/>
                  <a:gd name="T6" fmla="*/ 0 w 6"/>
                  <a:gd name="T7" fmla="*/ 0 h 50"/>
                  <a:gd name="T8" fmla="*/ 0 w 6"/>
                  <a:gd name="T9" fmla="*/ 49 h 50"/>
                  <a:gd name="T10" fmla="*/ 3 w 6"/>
                  <a:gd name="T11" fmla="*/ 49 h 50"/>
                </a:gdLst>
                <a:ahLst/>
                <a:cxnLst>
                  <a:cxn ang="0">
                    <a:pos x="T0" y="T1"/>
                  </a:cxn>
                  <a:cxn ang="0">
                    <a:pos x="T2" y="T3"/>
                  </a:cxn>
                  <a:cxn ang="0">
                    <a:pos x="T4" y="T5"/>
                  </a:cxn>
                  <a:cxn ang="0">
                    <a:pos x="T6" y="T7"/>
                  </a:cxn>
                  <a:cxn ang="0">
                    <a:pos x="T8" y="T9"/>
                  </a:cxn>
                  <a:cxn ang="0">
                    <a:pos x="T10" y="T11"/>
                  </a:cxn>
                </a:cxnLst>
                <a:rect l="0" t="0" r="r" b="b"/>
                <a:pathLst>
                  <a:path w="6" h="50">
                    <a:moveTo>
                      <a:pt x="3" y="49"/>
                    </a:moveTo>
                    <a:lnTo>
                      <a:pt x="5" y="49"/>
                    </a:lnTo>
                    <a:lnTo>
                      <a:pt x="5" y="0"/>
                    </a:lnTo>
                    <a:lnTo>
                      <a:pt x="0" y="0"/>
                    </a:lnTo>
                    <a:lnTo>
                      <a:pt x="0" y="49"/>
                    </a:lnTo>
                    <a:lnTo>
                      <a:pt x="3" y="4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8" name="Freeform 160"/>
              <p:cNvSpPr>
                <a:spLocks/>
              </p:cNvSpPr>
              <p:nvPr/>
            </p:nvSpPr>
            <p:spPr bwMode="auto">
              <a:xfrm>
                <a:off x="2653" y="1233"/>
                <a:ext cx="44" cy="69"/>
              </a:xfrm>
              <a:custGeom>
                <a:avLst/>
                <a:gdLst>
                  <a:gd name="T0" fmla="*/ 3 w 44"/>
                  <a:gd name="T1" fmla="*/ 67 h 69"/>
                  <a:gd name="T2" fmla="*/ 6 w 44"/>
                  <a:gd name="T3" fmla="*/ 68 h 69"/>
                  <a:gd name="T4" fmla="*/ 43 w 44"/>
                  <a:gd name="T5" fmla="*/ 2 h 69"/>
                  <a:gd name="T6" fmla="*/ 36 w 44"/>
                  <a:gd name="T7" fmla="*/ 0 h 69"/>
                  <a:gd name="T8" fmla="*/ 0 w 44"/>
                  <a:gd name="T9" fmla="*/ 66 h 69"/>
                  <a:gd name="T10" fmla="*/ 3 w 44"/>
                  <a:gd name="T11" fmla="*/ 67 h 69"/>
                </a:gdLst>
                <a:ahLst/>
                <a:cxnLst>
                  <a:cxn ang="0">
                    <a:pos x="T0" y="T1"/>
                  </a:cxn>
                  <a:cxn ang="0">
                    <a:pos x="T2" y="T3"/>
                  </a:cxn>
                  <a:cxn ang="0">
                    <a:pos x="T4" y="T5"/>
                  </a:cxn>
                  <a:cxn ang="0">
                    <a:pos x="T6" y="T7"/>
                  </a:cxn>
                  <a:cxn ang="0">
                    <a:pos x="T8" y="T9"/>
                  </a:cxn>
                  <a:cxn ang="0">
                    <a:pos x="T10" y="T11"/>
                  </a:cxn>
                </a:cxnLst>
                <a:rect l="0" t="0" r="r" b="b"/>
                <a:pathLst>
                  <a:path w="44" h="69">
                    <a:moveTo>
                      <a:pt x="3" y="67"/>
                    </a:moveTo>
                    <a:lnTo>
                      <a:pt x="6" y="68"/>
                    </a:lnTo>
                    <a:lnTo>
                      <a:pt x="43" y="2"/>
                    </a:lnTo>
                    <a:lnTo>
                      <a:pt x="36" y="0"/>
                    </a:lnTo>
                    <a:lnTo>
                      <a:pt x="0" y="66"/>
                    </a:lnTo>
                    <a:lnTo>
                      <a:pt x="3" y="67"/>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09" name="Freeform 161"/>
              <p:cNvSpPr>
                <a:spLocks/>
              </p:cNvSpPr>
              <p:nvPr/>
            </p:nvSpPr>
            <p:spPr bwMode="auto">
              <a:xfrm>
                <a:off x="3025" y="1230"/>
                <a:ext cx="48" cy="74"/>
              </a:xfrm>
              <a:custGeom>
                <a:avLst/>
                <a:gdLst>
                  <a:gd name="T0" fmla="*/ 44 w 48"/>
                  <a:gd name="T1" fmla="*/ 71 h 74"/>
                  <a:gd name="T2" fmla="*/ 47 w 48"/>
                  <a:gd name="T3" fmla="*/ 68 h 74"/>
                  <a:gd name="T4" fmla="*/ 6 w 48"/>
                  <a:gd name="T5" fmla="*/ 0 h 74"/>
                  <a:gd name="T6" fmla="*/ 0 w 48"/>
                  <a:gd name="T7" fmla="*/ 4 h 74"/>
                  <a:gd name="T8" fmla="*/ 41 w 48"/>
                  <a:gd name="T9" fmla="*/ 73 h 74"/>
                  <a:gd name="T10" fmla="*/ 44 w 48"/>
                  <a:gd name="T11" fmla="*/ 71 h 74"/>
                </a:gdLst>
                <a:ahLst/>
                <a:cxnLst>
                  <a:cxn ang="0">
                    <a:pos x="T0" y="T1"/>
                  </a:cxn>
                  <a:cxn ang="0">
                    <a:pos x="T2" y="T3"/>
                  </a:cxn>
                  <a:cxn ang="0">
                    <a:pos x="T4" y="T5"/>
                  </a:cxn>
                  <a:cxn ang="0">
                    <a:pos x="T6" y="T7"/>
                  </a:cxn>
                  <a:cxn ang="0">
                    <a:pos x="T8" y="T9"/>
                  </a:cxn>
                  <a:cxn ang="0">
                    <a:pos x="T10" y="T11"/>
                  </a:cxn>
                </a:cxnLst>
                <a:rect l="0" t="0" r="r" b="b"/>
                <a:pathLst>
                  <a:path w="48" h="74">
                    <a:moveTo>
                      <a:pt x="44" y="71"/>
                    </a:moveTo>
                    <a:lnTo>
                      <a:pt x="47" y="68"/>
                    </a:lnTo>
                    <a:lnTo>
                      <a:pt x="6" y="0"/>
                    </a:lnTo>
                    <a:lnTo>
                      <a:pt x="0" y="4"/>
                    </a:lnTo>
                    <a:lnTo>
                      <a:pt x="41" y="73"/>
                    </a:lnTo>
                    <a:lnTo>
                      <a:pt x="44" y="7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0" name="Freeform 162"/>
              <p:cNvSpPr>
                <a:spLocks/>
              </p:cNvSpPr>
              <p:nvPr/>
            </p:nvSpPr>
            <p:spPr bwMode="auto">
              <a:xfrm>
                <a:off x="2795" y="1233"/>
                <a:ext cx="17" cy="48"/>
              </a:xfrm>
              <a:custGeom>
                <a:avLst/>
                <a:gdLst>
                  <a:gd name="T0" fmla="*/ 3 w 17"/>
                  <a:gd name="T1" fmla="*/ 47 h 48"/>
                  <a:gd name="T2" fmla="*/ 6 w 17"/>
                  <a:gd name="T3" fmla="*/ 47 h 48"/>
                  <a:gd name="T4" fmla="*/ 16 w 17"/>
                  <a:gd name="T5" fmla="*/ 0 h 48"/>
                  <a:gd name="T6" fmla="*/ 10 w 17"/>
                  <a:gd name="T7" fmla="*/ 0 h 48"/>
                  <a:gd name="T8" fmla="*/ 0 w 17"/>
                  <a:gd name="T9" fmla="*/ 47 h 48"/>
                  <a:gd name="T10" fmla="*/ 3 w 17"/>
                  <a:gd name="T11" fmla="*/ 47 h 48"/>
                </a:gdLst>
                <a:ahLst/>
                <a:cxnLst>
                  <a:cxn ang="0">
                    <a:pos x="T0" y="T1"/>
                  </a:cxn>
                  <a:cxn ang="0">
                    <a:pos x="T2" y="T3"/>
                  </a:cxn>
                  <a:cxn ang="0">
                    <a:pos x="T4" y="T5"/>
                  </a:cxn>
                  <a:cxn ang="0">
                    <a:pos x="T6" y="T7"/>
                  </a:cxn>
                  <a:cxn ang="0">
                    <a:pos x="T8" y="T9"/>
                  </a:cxn>
                  <a:cxn ang="0">
                    <a:pos x="T10" y="T11"/>
                  </a:cxn>
                </a:cxnLst>
                <a:rect l="0" t="0" r="r" b="b"/>
                <a:pathLst>
                  <a:path w="17" h="48">
                    <a:moveTo>
                      <a:pt x="3" y="47"/>
                    </a:moveTo>
                    <a:lnTo>
                      <a:pt x="6" y="47"/>
                    </a:lnTo>
                    <a:lnTo>
                      <a:pt x="16" y="0"/>
                    </a:lnTo>
                    <a:lnTo>
                      <a:pt x="10" y="0"/>
                    </a:lnTo>
                    <a:lnTo>
                      <a:pt x="0" y="47"/>
                    </a:lnTo>
                    <a:lnTo>
                      <a:pt x="3" y="47"/>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1" name="Freeform 163"/>
              <p:cNvSpPr>
                <a:spLocks/>
              </p:cNvSpPr>
              <p:nvPr/>
            </p:nvSpPr>
            <p:spPr bwMode="auto">
              <a:xfrm>
                <a:off x="2914" y="1233"/>
                <a:ext cx="17" cy="48"/>
              </a:xfrm>
              <a:custGeom>
                <a:avLst/>
                <a:gdLst>
                  <a:gd name="T0" fmla="*/ 13 w 17"/>
                  <a:gd name="T1" fmla="*/ 47 h 48"/>
                  <a:gd name="T2" fmla="*/ 16 w 17"/>
                  <a:gd name="T3" fmla="*/ 47 h 48"/>
                  <a:gd name="T4" fmla="*/ 6 w 17"/>
                  <a:gd name="T5" fmla="*/ 0 h 48"/>
                  <a:gd name="T6" fmla="*/ 0 w 17"/>
                  <a:gd name="T7" fmla="*/ 0 h 48"/>
                  <a:gd name="T8" fmla="*/ 10 w 17"/>
                  <a:gd name="T9" fmla="*/ 47 h 48"/>
                  <a:gd name="T10" fmla="*/ 13 w 17"/>
                  <a:gd name="T11" fmla="*/ 47 h 48"/>
                </a:gdLst>
                <a:ahLst/>
                <a:cxnLst>
                  <a:cxn ang="0">
                    <a:pos x="T0" y="T1"/>
                  </a:cxn>
                  <a:cxn ang="0">
                    <a:pos x="T2" y="T3"/>
                  </a:cxn>
                  <a:cxn ang="0">
                    <a:pos x="T4" y="T5"/>
                  </a:cxn>
                  <a:cxn ang="0">
                    <a:pos x="T6" y="T7"/>
                  </a:cxn>
                  <a:cxn ang="0">
                    <a:pos x="T8" y="T9"/>
                  </a:cxn>
                  <a:cxn ang="0">
                    <a:pos x="T10" y="T11"/>
                  </a:cxn>
                </a:cxnLst>
                <a:rect l="0" t="0" r="r" b="b"/>
                <a:pathLst>
                  <a:path w="17" h="48">
                    <a:moveTo>
                      <a:pt x="13" y="47"/>
                    </a:moveTo>
                    <a:lnTo>
                      <a:pt x="16" y="47"/>
                    </a:lnTo>
                    <a:lnTo>
                      <a:pt x="6" y="0"/>
                    </a:lnTo>
                    <a:lnTo>
                      <a:pt x="0" y="0"/>
                    </a:lnTo>
                    <a:lnTo>
                      <a:pt x="10" y="47"/>
                    </a:lnTo>
                    <a:lnTo>
                      <a:pt x="13" y="47"/>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2" name="Freeform 164"/>
              <p:cNvSpPr>
                <a:spLocks/>
              </p:cNvSpPr>
              <p:nvPr/>
            </p:nvSpPr>
            <p:spPr bwMode="auto">
              <a:xfrm>
                <a:off x="3096" y="1230"/>
                <a:ext cx="54" cy="75"/>
              </a:xfrm>
              <a:custGeom>
                <a:avLst/>
                <a:gdLst>
                  <a:gd name="T0" fmla="*/ 50 w 54"/>
                  <a:gd name="T1" fmla="*/ 65 h 75"/>
                  <a:gd name="T2" fmla="*/ 53 w 54"/>
                  <a:gd name="T3" fmla="*/ 67 h 75"/>
                  <a:gd name="T4" fmla="*/ 6 w 54"/>
                  <a:gd name="T5" fmla="*/ 0 h 75"/>
                  <a:gd name="T6" fmla="*/ 0 w 54"/>
                  <a:gd name="T7" fmla="*/ 4 h 75"/>
                  <a:gd name="T8" fmla="*/ 47 w 54"/>
                  <a:gd name="T9" fmla="*/ 71 h 75"/>
                  <a:gd name="T10" fmla="*/ 50 w 54"/>
                  <a:gd name="T11" fmla="*/ 74 h 75"/>
                  <a:gd name="T12" fmla="*/ 50 w 54"/>
                  <a:gd name="T13" fmla="*/ 65 h 75"/>
                </a:gdLst>
                <a:ahLst/>
                <a:cxnLst>
                  <a:cxn ang="0">
                    <a:pos x="T0" y="T1"/>
                  </a:cxn>
                  <a:cxn ang="0">
                    <a:pos x="T2" y="T3"/>
                  </a:cxn>
                  <a:cxn ang="0">
                    <a:pos x="T4" y="T5"/>
                  </a:cxn>
                  <a:cxn ang="0">
                    <a:pos x="T6" y="T7"/>
                  </a:cxn>
                  <a:cxn ang="0">
                    <a:pos x="T8" y="T9"/>
                  </a:cxn>
                  <a:cxn ang="0">
                    <a:pos x="T10" y="T11"/>
                  </a:cxn>
                  <a:cxn ang="0">
                    <a:pos x="T12" y="T13"/>
                  </a:cxn>
                </a:cxnLst>
                <a:rect l="0" t="0" r="r" b="b"/>
                <a:pathLst>
                  <a:path w="54" h="75">
                    <a:moveTo>
                      <a:pt x="50" y="65"/>
                    </a:moveTo>
                    <a:lnTo>
                      <a:pt x="53" y="67"/>
                    </a:lnTo>
                    <a:lnTo>
                      <a:pt x="6" y="0"/>
                    </a:lnTo>
                    <a:lnTo>
                      <a:pt x="0" y="4"/>
                    </a:lnTo>
                    <a:lnTo>
                      <a:pt x="47" y="71"/>
                    </a:lnTo>
                    <a:lnTo>
                      <a:pt x="50" y="74"/>
                    </a:lnTo>
                    <a:lnTo>
                      <a:pt x="50" y="65"/>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3" name="Freeform 165"/>
              <p:cNvSpPr>
                <a:spLocks/>
              </p:cNvSpPr>
              <p:nvPr/>
            </p:nvSpPr>
            <p:spPr bwMode="auto">
              <a:xfrm>
                <a:off x="3150" y="1298"/>
                <a:ext cx="103" cy="7"/>
              </a:xfrm>
              <a:custGeom>
                <a:avLst/>
                <a:gdLst>
                  <a:gd name="T0" fmla="*/ 95 w 103"/>
                  <a:gd name="T1" fmla="*/ 4 h 7"/>
                  <a:gd name="T2" fmla="*/ 99 w 103"/>
                  <a:gd name="T3" fmla="*/ 0 h 7"/>
                  <a:gd name="T4" fmla="*/ 0 w 103"/>
                  <a:gd name="T5" fmla="*/ 0 h 7"/>
                  <a:gd name="T6" fmla="*/ 0 w 103"/>
                  <a:gd name="T7" fmla="*/ 6 h 7"/>
                  <a:gd name="T8" fmla="*/ 99 w 103"/>
                  <a:gd name="T9" fmla="*/ 6 h 7"/>
                  <a:gd name="T10" fmla="*/ 102 w 103"/>
                  <a:gd name="T11" fmla="*/ 2 h 7"/>
                  <a:gd name="T12" fmla="*/ 95 w 10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03" h="7">
                    <a:moveTo>
                      <a:pt x="95" y="4"/>
                    </a:moveTo>
                    <a:lnTo>
                      <a:pt x="99" y="0"/>
                    </a:lnTo>
                    <a:lnTo>
                      <a:pt x="0" y="0"/>
                    </a:lnTo>
                    <a:lnTo>
                      <a:pt x="0" y="6"/>
                    </a:lnTo>
                    <a:lnTo>
                      <a:pt x="99" y="6"/>
                    </a:lnTo>
                    <a:lnTo>
                      <a:pt x="102" y="2"/>
                    </a:lnTo>
                    <a:lnTo>
                      <a:pt x="95" y="4"/>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4" name="Freeform 166"/>
              <p:cNvSpPr>
                <a:spLocks/>
              </p:cNvSpPr>
              <p:nvPr/>
            </p:nvSpPr>
            <p:spPr bwMode="auto">
              <a:xfrm>
                <a:off x="3188" y="1228"/>
                <a:ext cx="65" cy="74"/>
              </a:xfrm>
              <a:custGeom>
                <a:avLst/>
                <a:gdLst>
                  <a:gd name="T0" fmla="*/ 3 w 65"/>
                  <a:gd name="T1" fmla="*/ 9 h 74"/>
                  <a:gd name="T2" fmla="*/ 0 w 65"/>
                  <a:gd name="T3" fmla="*/ 7 h 74"/>
                  <a:gd name="T4" fmla="*/ 57 w 65"/>
                  <a:gd name="T5" fmla="*/ 73 h 74"/>
                  <a:gd name="T6" fmla="*/ 64 w 65"/>
                  <a:gd name="T7" fmla="*/ 69 h 74"/>
                  <a:gd name="T8" fmla="*/ 7 w 65"/>
                  <a:gd name="T9" fmla="*/ 3 h 74"/>
                  <a:gd name="T10" fmla="*/ 3 w 65"/>
                  <a:gd name="T11" fmla="*/ 0 h 74"/>
                  <a:gd name="T12" fmla="*/ 3 w 65"/>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65" h="74">
                    <a:moveTo>
                      <a:pt x="3" y="9"/>
                    </a:moveTo>
                    <a:lnTo>
                      <a:pt x="0" y="7"/>
                    </a:lnTo>
                    <a:lnTo>
                      <a:pt x="57" y="73"/>
                    </a:lnTo>
                    <a:lnTo>
                      <a:pt x="64" y="69"/>
                    </a:lnTo>
                    <a:lnTo>
                      <a:pt x="7" y="3"/>
                    </a:lnTo>
                    <a:lnTo>
                      <a:pt x="3" y="0"/>
                    </a:lnTo>
                    <a:lnTo>
                      <a:pt x="3" y="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5" name="Freeform 167"/>
              <p:cNvSpPr>
                <a:spLocks/>
              </p:cNvSpPr>
              <p:nvPr/>
            </p:nvSpPr>
            <p:spPr bwMode="auto">
              <a:xfrm>
                <a:off x="3142" y="1230"/>
                <a:ext cx="60" cy="72"/>
              </a:xfrm>
              <a:custGeom>
                <a:avLst/>
                <a:gdLst>
                  <a:gd name="T0" fmla="*/ 56 w 60"/>
                  <a:gd name="T1" fmla="*/ 69 h 72"/>
                  <a:gd name="T2" fmla="*/ 59 w 60"/>
                  <a:gd name="T3" fmla="*/ 67 h 72"/>
                  <a:gd name="T4" fmla="*/ 7 w 60"/>
                  <a:gd name="T5" fmla="*/ 0 h 72"/>
                  <a:gd name="T6" fmla="*/ 0 w 60"/>
                  <a:gd name="T7" fmla="*/ 4 h 72"/>
                  <a:gd name="T8" fmla="*/ 52 w 60"/>
                  <a:gd name="T9" fmla="*/ 71 h 72"/>
                  <a:gd name="T10" fmla="*/ 56 w 60"/>
                  <a:gd name="T11" fmla="*/ 69 h 72"/>
                </a:gdLst>
                <a:ahLst/>
                <a:cxnLst>
                  <a:cxn ang="0">
                    <a:pos x="T0" y="T1"/>
                  </a:cxn>
                  <a:cxn ang="0">
                    <a:pos x="T2" y="T3"/>
                  </a:cxn>
                  <a:cxn ang="0">
                    <a:pos x="T4" y="T5"/>
                  </a:cxn>
                  <a:cxn ang="0">
                    <a:pos x="T6" y="T7"/>
                  </a:cxn>
                  <a:cxn ang="0">
                    <a:pos x="T8" y="T9"/>
                  </a:cxn>
                  <a:cxn ang="0">
                    <a:pos x="T10" y="T11"/>
                  </a:cxn>
                </a:cxnLst>
                <a:rect l="0" t="0" r="r" b="b"/>
                <a:pathLst>
                  <a:path w="60" h="72">
                    <a:moveTo>
                      <a:pt x="56" y="69"/>
                    </a:moveTo>
                    <a:lnTo>
                      <a:pt x="59" y="67"/>
                    </a:lnTo>
                    <a:lnTo>
                      <a:pt x="7" y="0"/>
                    </a:lnTo>
                    <a:lnTo>
                      <a:pt x="0" y="4"/>
                    </a:lnTo>
                    <a:lnTo>
                      <a:pt x="52" y="71"/>
                    </a:lnTo>
                    <a:lnTo>
                      <a:pt x="56" y="6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6" name="Freeform 168"/>
              <p:cNvSpPr>
                <a:spLocks/>
              </p:cNvSpPr>
              <p:nvPr/>
            </p:nvSpPr>
            <p:spPr bwMode="auto">
              <a:xfrm>
                <a:off x="3105" y="1230"/>
                <a:ext cx="88" cy="7"/>
              </a:xfrm>
              <a:custGeom>
                <a:avLst/>
                <a:gdLst>
                  <a:gd name="T0" fmla="*/ 87 w 88"/>
                  <a:gd name="T1" fmla="*/ 3 h 7"/>
                  <a:gd name="T2" fmla="*/ 87 w 88"/>
                  <a:gd name="T3" fmla="*/ 0 h 7"/>
                  <a:gd name="T4" fmla="*/ 0 w 88"/>
                  <a:gd name="T5" fmla="*/ 0 h 7"/>
                  <a:gd name="T6" fmla="*/ 0 w 88"/>
                  <a:gd name="T7" fmla="*/ 6 h 7"/>
                  <a:gd name="T8" fmla="*/ 87 w 88"/>
                  <a:gd name="T9" fmla="*/ 6 h 7"/>
                  <a:gd name="T10" fmla="*/ 87 w 88"/>
                  <a:gd name="T11" fmla="*/ 3 h 7"/>
                </a:gdLst>
                <a:ahLst/>
                <a:cxnLst>
                  <a:cxn ang="0">
                    <a:pos x="T0" y="T1"/>
                  </a:cxn>
                  <a:cxn ang="0">
                    <a:pos x="T2" y="T3"/>
                  </a:cxn>
                  <a:cxn ang="0">
                    <a:pos x="T4" y="T5"/>
                  </a:cxn>
                  <a:cxn ang="0">
                    <a:pos x="T6" y="T7"/>
                  </a:cxn>
                  <a:cxn ang="0">
                    <a:pos x="T8" y="T9"/>
                  </a:cxn>
                  <a:cxn ang="0">
                    <a:pos x="T10" y="T11"/>
                  </a:cxn>
                </a:cxnLst>
                <a:rect l="0" t="0" r="r" b="b"/>
                <a:pathLst>
                  <a:path w="88" h="7">
                    <a:moveTo>
                      <a:pt x="87" y="3"/>
                    </a:moveTo>
                    <a:lnTo>
                      <a:pt x="87" y="0"/>
                    </a:lnTo>
                    <a:lnTo>
                      <a:pt x="0" y="0"/>
                    </a:lnTo>
                    <a:lnTo>
                      <a:pt x="0" y="6"/>
                    </a:lnTo>
                    <a:lnTo>
                      <a:pt x="87" y="6"/>
                    </a:lnTo>
                    <a:lnTo>
                      <a:pt x="87"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7" name="Freeform 169"/>
              <p:cNvSpPr>
                <a:spLocks/>
              </p:cNvSpPr>
              <p:nvPr/>
            </p:nvSpPr>
            <p:spPr bwMode="auto">
              <a:xfrm>
                <a:off x="3117" y="1249"/>
                <a:ext cx="88" cy="6"/>
              </a:xfrm>
              <a:custGeom>
                <a:avLst/>
                <a:gdLst>
                  <a:gd name="T0" fmla="*/ 87 w 88"/>
                  <a:gd name="T1" fmla="*/ 2 h 6"/>
                  <a:gd name="T2" fmla="*/ 87 w 88"/>
                  <a:gd name="T3" fmla="*/ 0 h 6"/>
                  <a:gd name="T4" fmla="*/ 0 w 88"/>
                  <a:gd name="T5" fmla="*/ 0 h 6"/>
                  <a:gd name="T6" fmla="*/ 0 w 88"/>
                  <a:gd name="T7" fmla="*/ 5 h 6"/>
                  <a:gd name="T8" fmla="*/ 87 w 88"/>
                  <a:gd name="T9" fmla="*/ 5 h 6"/>
                  <a:gd name="T10" fmla="*/ 87 w 88"/>
                  <a:gd name="T11" fmla="*/ 2 h 6"/>
                </a:gdLst>
                <a:ahLst/>
                <a:cxnLst>
                  <a:cxn ang="0">
                    <a:pos x="T0" y="T1"/>
                  </a:cxn>
                  <a:cxn ang="0">
                    <a:pos x="T2" y="T3"/>
                  </a:cxn>
                  <a:cxn ang="0">
                    <a:pos x="T4" y="T5"/>
                  </a:cxn>
                  <a:cxn ang="0">
                    <a:pos x="T6" y="T7"/>
                  </a:cxn>
                  <a:cxn ang="0">
                    <a:pos x="T8" y="T9"/>
                  </a:cxn>
                  <a:cxn ang="0">
                    <a:pos x="T10" y="T11"/>
                  </a:cxn>
                </a:cxnLst>
                <a:rect l="0" t="0" r="r" b="b"/>
                <a:pathLst>
                  <a:path w="88" h="6">
                    <a:moveTo>
                      <a:pt x="87" y="2"/>
                    </a:moveTo>
                    <a:lnTo>
                      <a:pt x="87" y="0"/>
                    </a:lnTo>
                    <a:lnTo>
                      <a:pt x="0" y="0"/>
                    </a:lnTo>
                    <a:lnTo>
                      <a:pt x="0" y="5"/>
                    </a:lnTo>
                    <a:lnTo>
                      <a:pt x="87" y="5"/>
                    </a:lnTo>
                    <a:lnTo>
                      <a:pt x="87"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8" name="Freeform 170"/>
              <p:cNvSpPr>
                <a:spLocks/>
              </p:cNvSpPr>
              <p:nvPr/>
            </p:nvSpPr>
            <p:spPr bwMode="auto">
              <a:xfrm>
                <a:off x="3126" y="1263"/>
                <a:ext cx="92" cy="6"/>
              </a:xfrm>
              <a:custGeom>
                <a:avLst/>
                <a:gdLst>
                  <a:gd name="T0" fmla="*/ 91 w 92"/>
                  <a:gd name="T1" fmla="*/ 3 h 6"/>
                  <a:gd name="T2" fmla="*/ 91 w 92"/>
                  <a:gd name="T3" fmla="*/ 0 h 6"/>
                  <a:gd name="T4" fmla="*/ 0 w 92"/>
                  <a:gd name="T5" fmla="*/ 0 h 6"/>
                  <a:gd name="T6" fmla="*/ 0 w 92"/>
                  <a:gd name="T7" fmla="*/ 5 h 6"/>
                  <a:gd name="T8" fmla="*/ 91 w 92"/>
                  <a:gd name="T9" fmla="*/ 5 h 6"/>
                  <a:gd name="T10" fmla="*/ 91 w 92"/>
                  <a:gd name="T11" fmla="*/ 3 h 6"/>
                </a:gdLst>
                <a:ahLst/>
                <a:cxnLst>
                  <a:cxn ang="0">
                    <a:pos x="T0" y="T1"/>
                  </a:cxn>
                  <a:cxn ang="0">
                    <a:pos x="T2" y="T3"/>
                  </a:cxn>
                  <a:cxn ang="0">
                    <a:pos x="T4" y="T5"/>
                  </a:cxn>
                  <a:cxn ang="0">
                    <a:pos x="T6" y="T7"/>
                  </a:cxn>
                  <a:cxn ang="0">
                    <a:pos x="T8" y="T9"/>
                  </a:cxn>
                  <a:cxn ang="0">
                    <a:pos x="T10" y="T11"/>
                  </a:cxn>
                </a:cxnLst>
                <a:rect l="0" t="0" r="r" b="b"/>
                <a:pathLst>
                  <a:path w="92" h="6">
                    <a:moveTo>
                      <a:pt x="91" y="3"/>
                    </a:moveTo>
                    <a:lnTo>
                      <a:pt x="91" y="0"/>
                    </a:lnTo>
                    <a:lnTo>
                      <a:pt x="0" y="0"/>
                    </a:lnTo>
                    <a:lnTo>
                      <a:pt x="0" y="5"/>
                    </a:lnTo>
                    <a:lnTo>
                      <a:pt x="91" y="5"/>
                    </a:lnTo>
                    <a:lnTo>
                      <a:pt x="91"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19" name="Freeform 171"/>
              <p:cNvSpPr>
                <a:spLocks/>
              </p:cNvSpPr>
              <p:nvPr/>
            </p:nvSpPr>
            <p:spPr bwMode="auto">
              <a:xfrm>
                <a:off x="3138" y="1279"/>
                <a:ext cx="94" cy="7"/>
              </a:xfrm>
              <a:custGeom>
                <a:avLst/>
                <a:gdLst>
                  <a:gd name="T0" fmla="*/ 93 w 94"/>
                  <a:gd name="T1" fmla="*/ 3 h 7"/>
                  <a:gd name="T2" fmla="*/ 93 w 94"/>
                  <a:gd name="T3" fmla="*/ 0 h 7"/>
                  <a:gd name="T4" fmla="*/ 0 w 94"/>
                  <a:gd name="T5" fmla="*/ 0 h 7"/>
                  <a:gd name="T6" fmla="*/ 0 w 94"/>
                  <a:gd name="T7" fmla="*/ 6 h 7"/>
                  <a:gd name="T8" fmla="*/ 93 w 94"/>
                  <a:gd name="T9" fmla="*/ 6 h 7"/>
                  <a:gd name="T10" fmla="*/ 93 w 94"/>
                  <a:gd name="T11" fmla="*/ 3 h 7"/>
                </a:gdLst>
                <a:ahLst/>
                <a:cxnLst>
                  <a:cxn ang="0">
                    <a:pos x="T0" y="T1"/>
                  </a:cxn>
                  <a:cxn ang="0">
                    <a:pos x="T2" y="T3"/>
                  </a:cxn>
                  <a:cxn ang="0">
                    <a:pos x="T4" y="T5"/>
                  </a:cxn>
                  <a:cxn ang="0">
                    <a:pos x="T6" y="T7"/>
                  </a:cxn>
                  <a:cxn ang="0">
                    <a:pos x="T8" y="T9"/>
                  </a:cxn>
                  <a:cxn ang="0">
                    <a:pos x="T10" y="T11"/>
                  </a:cxn>
                </a:cxnLst>
                <a:rect l="0" t="0" r="r" b="b"/>
                <a:pathLst>
                  <a:path w="94" h="7">
                    <a:moveTo>
                      <a:pt x="93" y="3"/>
                    </a:moveTo>
                    <a:lnTo>
                      <a:pt x="93" y="0"/>
                    </a:lnTo>
                    <a:lnTo>
                      <a:pt x="0" y="0"/>
                    </a:lnTo>
                    <a:lnTo>
                      <a:pt x="0" y="6"/>
                    </a:lnTo>
                    <a:lnTo>
                      <a:pt x="93" y="6"/>
                    </a:lnTo>
                    <a:lnTo>
                      <a:pt x="93"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20" name="Freeform 172"/>
              <p:cNvSpPr>
                <a:spLocks/>
              </p:cNvSpPr>
              <p:nvPr/>
            </p:nvSpPr>
            <p:spPr bwMode="auto">
              <a:xfrm>
                <a:off x="2574" y="1230"/>
                <a:ext cx="59" cy="76"/>
              </a:xfrm>
              <a:custGeom>
                <a:avLst/>
                <a:gdLst>
                  <a:gd name="T0" fmla="*/ 3 w 59"/>
                  <a:gd name="T1" fmla="*/ 75 h 76"/>
                  <a:gd name="T2" fmla="*/ 7 w 59"/>
                  <a:gd name="T3" fmla="*/ 73 h 76"/>
                  <a:gd name="T4" fmla="*/ 58 w 59"/>
                  <a:gd name="T5" fmla="*/ 4 h 76"/>
                  <a:gd name="T6" fmla="*/ 51 w 59"/>
                  <a:gd name="T7" fmla="*/ 0 h 76"/>
                  <a:gd name="T8" fmla="*/ 0 w 59"/>
                  <a:gd name="T9" fmla="*/ 68 h 76"/>
                  <a:gd name="T10" fmla="*/ 3 w 59"/>
                  <a:gd name="T11" fmla="*/ 66 h 76"/>
                  <a:gd name="T12" fmla="*/ 3 w 59"/>
                  <a:gd name="T13" fmla="*/ 75 h 76"/>
                </a:gdLst>
                <a:ahLst/>
                <a:cxnLst>
                  <a:cxn ang="0">
                    <a:pos x="T0" y="T1"/>
                  </a:cxn>
                  <a:cxn ang="0">
                    <a:pos x="T2" y="T3"/>
                  </a:cxn>
                  <a:cxn ang="0">
                    <a:pos x="T4" y="T5"/>
                  </a:cxn>
                  <a:cxn ang="0">
                    <a:pos x="T6" y="T7"/>
                  </a:cxn>
                  <a:cxn ang="0">
                    <a:pos x="T8" y="T9"/>
                  </a:cxn>
                  <a:cxn ang="0">
                    <a:pos x="T10" y="T11"/>
                  </a:cxn>
                  <a:cxn ang="0">
                    <a:pos x="T12" y="T13"/>
                  </a:cxn>
                </a:cxnLst>
                <a:rect l="0" t="0" r="r" b="b"/>
                <a:pathLst>
                  <a:path w="59" h="76">
                    <a:moveTo>
                      <a:pt x="3" y="75"/>
                    </a:moveTo>
                    <a:lnTo>
                      <a:pt x="7" y="73"/>
                    </a:lnTo>
                    <a:lnTo>
                      <a:pt x="58" y="4"/>
                    </a:lnTo>
                    <a:lnTo>
                      <a:pt x="51" y="0"/>
                    </a:lnTo>
                    <a:lnTo>
                      <a:pt x="0" y="68"/>
                    </a:lnTo>
                    <a:lnTo>
                      <a:pt x="3" y="66"/>
                    </a:lnTo>
                    <a:lnTo>
                      <a:pt x="3" y="75"/>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21" name="Freeform 173"/>
              <p:cNvSpPr>
                <a:spLocks/>
              </p:cNvSpPr>
              <p:nvPr/>
            </p:nvSpPr>
            <p:spPr bwMode="auto">
              <a:xfrm>
                <a:off x="2508" y="1300"/>
                <a:ext cx="67" cy="6"/>
              </a:xfrm>
              <a:custGeom>
                <a:avLst/>
                <a:gdLst>
                  <a:gd name="T0" fmla="*/ 0 w 67"/>
                  <a:gd name="T1" fmla="*/ 1 h 6"/>
                  <a:gd name="T2" fmla="*/ 3 w 67"/>
                  <a:gd name="T3" fmla="*/ 5 h 6"/>
                  <a:gd name="T4" fmla="*/ 66 w 67"/>
                  <a:gd name="T5" fmla="*/ 5 h 6"/>
                  <a:gd name="T6" fmla="*/ 66 w 67"/>
                  <a:gd name="T7" fmla="*/ 0 h 6"/>
                  <a:gd name="T8" fmla="*/ 3 w 67"/>
                  <a:gd name="T9" fmla="*/ 0 h 6"/>
                  <a:gd name="T10" fmla="*/ 5 w 67"/>
                  <a:gd name="T11" fmla="*/ 4 h 6"/>
                  <a:gd name="T12" fmla="*/ 0 w 67"/>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67" h="6">
                    <a:moveTo>
                      <a:pt x="0" y="1"/>
                    </a:moveTo>
                    <a:lnTo>
                      <a:pt x="3" y="5"/>
                    </a:lnTo>
                    <a:lnTo>
                      <a:pt x="66" y="5"/>
                    </a:lnTo>
                    <a:lnTo>
                      <a:pt x="66" y="0"/>
                    </a:lnTo>
                    <a:lnTo>
                      <a:pt x="3" y="0"/>
                    </a:lnTo>
                    <a:lnTo>
                      <a:pt x="5" y="4"/>
                    </a:lnTo>
                    <a:lnTo>
                      <a:pt x="0" y="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22" name="Freeform 174"/>
              <p:cNvSpPr>
                <a:spLocks/>
              </p:cNvSpPr>
              <p:nvPr/>
            </p:nvSpPr>
            <p:spPr bwMode="auto">
              <a:xfrm>
                <a:off x="2508" y="1228"/>
                <a:ext cx="69" cy="76"/>
              </a:xfrm>
              <a:custGeom>
                <a:avLst/>
                <a:gdLst>
                  <a:gd name="T0" fmla="*/ 65 w 69"/>
                  <a:gd name="T1" fmla="*/ 0 h 76"/>
                  <a:gd name="T2" fmla="*/ 63 w 69"/>
                  <a:gd name="T3" fmla="*/ 3 h 76"/>
                  <a:gd name="T4" fmla="*/ 0 w 69"/>
                  <a:gd name="T5" fmla="*/ 70 h 76"/>
                  <a:gd name="T6" fmla="*/ 5 w 69"/>
                  <a:gd name="T7" fmla="*/ 75 h 76"/>
                  <a:gd name="T8" fmla="*/ 68 w 69"/>
                  <a:gd name="T9" fmla="*/ 7 h 76"/>
                  <a:gd name="T10" fmla="*/ 65 w 69"/>
                  <a:gd name="T11" fmla="*/ 9 h 76"/>
                  <a:gd name="T12" fmla="*/ 65 w 69"/>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69" h="76">
                    <a:moveTo>
                      <a:pt x="65" y="0"/>
                    </a:moveTo>
                    <a:lnTo>
                      <a:pt x="63" y="3"/>
                    </a:lnTo>
                    <a:lnTo>
                      <a:pt x="0" y="70"/>
                    </a:lnTo>
                    <a:lnTo>
                      <a:pt x="5" y="75"/>
                    </a:lnTo>
                    <a:lnTo>
                      <a:pt x="68" y="7"/>
                    </a:lnTo>
                    <a:lnTo>
                      <a:pt x="65" y="9"/>
                    </a:lnTo>
                    <a:lnTo>
                      <a:pt x="65" y="0"/>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23" name="Freeform 175"/>
              <p:cNvSpPr>
                <a:spLocks/>
              </p:cNvSpPr>
              <p:nvPr/>
            </p:nvSpPr>
            <p:spPr bwMode="auto">
              <a:xfrm>
                <a:off x="2540" y="1230"/>
                <a:ext cx="63" cy="74"/>
              </a:xfrm>
              <a:custGeom>
                <a:avLst/>
                <a:gdLst>
                  <a:gd name="T0" fmla="*/ 3 w 63"/>
                  <a:gd name="T1" fmla="*/ 71 h 74"/>
                  <a:gd name="T2" fmla="*/ 7 w 63"/>
                  <a:gd name="T3" fmla="*/ 73 h 74"/>
                  <a:gd name="T4" fmla="*/ 62 w 63"/>
                  <a:gd name="T5" fmla="*/ 4 h 74"/>
                  <a:gd name="T6" fmla="*/ 55 w 63"/>
                  <a:gd name="T7" fmla="*/ 0 h 74"/>
                  <a:gd name="T8" fmla="*/ 0 w 63"/>
                  <a:gd name="T9" fmla="*/ 68 h 74"/>
                  <a:gd name="T10" fmla="*/ 3 w 63"/>
                  <a:gd name="T11" fmla="*/ 71 h 74"/>
                </a:gdLst>
                <a:ahLst/>
                <a:cxnLst>
                  <a:cxn ang="0">
                    <a:pos x="T0" y="T1"/>
                  </a:cxn>
                  <a:cxn ang="0">
                    <a:pos x="T2" y="T3"/>
                  </a:cxn>
                  <a:cxn ang="0">
                    <a:pos x="T4" y="T5"/>
                  </a:cxn>
                  <a:cxn ang="0">
                    <a:pos x="T6" y="T7"/>
                  </a:cxn>
                  <a:cxn ang="0">
                    <a:pos x="T8" y="T9"/>
                  </a:cxn>
                  <a:cxn ang="0">
                    <a:pos x="T10" y="T11"/>
                  </a:cxn>
                </a:cxnLst>
                <a:rect l="0" t="0" r="r" b="b"/>
                <a:pathLst>
                  <a:path w="63" h="74">
                    <a:moveTo>
                      <a:pt x="3" y="71"/>
                    </a:moveTo>
                    <a:lnTo>
                      <a:pt x="7" y="73"/>
                    </a:lnTo>
                    <a:lnTo>
                      <a:pt x="62" y="4"/>
                    </a:lnTo>
                    <a:lnTo>
                      <a:pt x="55" y="0"/>
                    </a:lnTo>
                    <a:lnTo>
                      <a:pt x="0" y="68"/>
                    </a:lnTo>
                    <a:lnTo>
                      <a:pt x="3" y="7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24" name="Freeform 176"/>
              <p:cNvSpPr>
                <a:spLocks/>
              </p:cNvSpPr>
              <p:nvPr/>
            </p:nvSpPr>
            <p:spPr bwMode="auto">
              <a:xfrm>
                <a:off x="2557" y="1253"/>
                <a:ext cx="53" cy="6"/>
              </a:xfrm>
              <a:custGeom>
                <a:avLst/>
                <a:gdLst>
                  <a:gd name="T0" fmla="*/ 52 w 53"/>
                  <a:gd name="T1" fmla="*/ 2 h 6"/>
                  <a:gd name="T2" fmla="*/ 52 w 53"/>
                  <a:gd name="T3" fmla="*/ 0 h 6"/>
                  <a:gd name="T4" fmla="*/ 0 w 53"/>
                  <a:gd name="T5" fmla="*/ 0 h 6"/>
                  <a:gd name="T6" fmla="*/ 0 w 53"/>
                  <a:gd name="T7" fmla="*/ 5 h 6"/>
                  <a:gd name="T8" fmla="*/ 52 w 53"/>
                  <a:gd name="T9" fmla="*/ 5 h 6"/>
                  <a:gd name="T10" fmla="*/ 52 w 53"/>
                  <a:gd name="T11" fmla="*/ 2 h 6"/>
                </a:gdLst>
                <a:ahLst/>
                <a:cxnLst>
                  <a:cxn ang="0">
                    <a:pos x="T0" y="T1"/>
                  </a:cxn>
                  <a:cxn ang="0">
                    <a:pos x="T2" y="T3"/>
                  </a:cxn>
                  <a:cxn ang="0">
                    <a:pos x="T4" y="T5"/>
                  </a:cxn>
                  <a:cxn ang="0">
                    <a:pos x="T6" y="T7"/>
                  </a:cxn>
                  <a:cxn ang="0">
                    <a:pos x="T8" y="T9"/>
                  </a:cxn>
                  <a:cxn ang="0">
                    <a:pos x="T10" y="T11"/>
                  </a:cxn>
                </a:cxnLst>
                <a:rect l="0" t="0" r="r" b="b"/>
                <a:pathLst>
                  <a:path w="53" h="6">
                    <a:moveTo>
                      <a:pt x="52" y="2"/>
                    </a:moveTo>
                    <a:lnTo>
                      <a:pt x="52" y="0"/>
                    </a:lnTo>
                    <a:lnTo>
                      <a:pt x="0" y="0"/>
                    </a:lnTo>
                    <a:lnTo>
                      <a:pt x="0" y="5"/>
                    </a:lnTo>
                    <a:lnTo>
                      <a:pt x="52" y="5"/>
                    </a:lnTo>
                    <a:lnTo>
                      <a:pt x="52"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25" name="Freeform 177"/>
              <p:cNvSpPr>
                <a:spLocks/>
              </p:cNvSpPr>
              <p:nvPr/>
            </p:nvSpPr>
            <p:spPr bwMode="auto">
              <a:xfrm>
                <a:off x="2542" y="1267"/>
                <a:ext cx="56" cy="6"/>
              </a:xfrm>
              <a:custGeom>
                <a:avLst/>
                <a:gdLst>
                  <a:gd name="T0" fmla="*/ 55 w 56"/>
                  <a:gd name="T1" fmla="*/ 3 h 6"/>
                  <a:gd name="T2" fmla="*/ 55 w 56"/>
                  <a:gd name="T3" fmla="*/ 0 h 6"/>
                  <a:gd name="T4" fmla="*/ 0 w 56"/>
                  <a:gd name="T5" fmla="*/ 0 h 6"/>
                  <a:gd name="T6" fmla="*/ 0 w 56"/>
                  <a:gd name="T7" fmla="*/ 5 h 6"/>
                  <a:gd name="T8" fmla="*/ 55 w 56"/>
                  <a:gd name="T9" fmla="*/ 5 h 6"/>
                  <a:gd name="T10" fmla="*/ 55 w 56"/>
                  <a:gd name="T11" fmla="*/ 3 h 6"/>
                </a:gdLst>
                <a:ahLst/>
                <a:cxnLst>
                  <a:cxn ang="0">
                    <a:pos x="T0" y="T1"/>
                  </a:cxn>
                  <a:cxn ang="0">
                    <a:pos x="T2" y="T3"/>
                  </a:cxn>
                  <a:cxn ang="0">
                    <a:pos x="T4" y="T5"/>
                  </a:cxn>
                  <a:cxn ang="0">
                    <a:pos x="T6" y="T7"/>
                  </a:cxn>
                  <a:cxn ang="0">
                    <a:pos x="T8" y="T9"/>
                  </a:cxn>
                  <a:cxn ang="0">
                    <a:pos x="T10" y="T11"/>
                  </a:cxn>
                </a:cxnLst>
                <a:rect l="0" t="0" r="r" b="b"/>
                <a:pathLst>
                  <a:path w="56" h="6">
                    <a:moveTo>
                      <a:pt x="55" y="3"/>
                    </a:moveTo>
                    <a:lnTo>
                      <a:pt x="55" y="0"/>
                    </a:lnTo>
                    <a:lnTo>
                      <a:pt x="0" y="0"/>
                    </a:lnTo>
                    <a:lnTo>
                      <a:pt x="0" y="5"/>
                    </a:lnTo>
                    <a:lnTo>
                      <a:pt x="55" y="5"/>
                    </a:lnTo>
                    <a:lnTo>
                      <a:pt x="55"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26" name="Freeform 178"/>
              <p:cNvSpPr>
                <a:spLocks/>
              </p:cNvSpPr>
              <p:nvPr/>
            </p:nvSpPr>
            <p:spPr bwMode="auto">
              <a:xfrm>
                <a:off x="2531" y="1279"/>
                <a:ext cx="58" cy="7"/>
              </a:xfrm>
              <a:custGeom>
                <a:avLst/>
                <a:gdLst>
                  <a:gd name="T0" fmla="*/ 57 w 58"/>
                  <a:gd name="T1" fmla="*/ 3 h 7"/>
                  <a:gd name="T2" fmla="*/ 57 w 58"/>
                  <a:gd name="T3" fmla="*/ 0 h 7"/>
                  <a:gd name="T4" fmla="*/ 0 w 58"/>
                  <a:gd name="T5" fmla="*/ 0 h 7"/>
                  <a:gd name="T6" fmla="*/ 0 w 58"/>
                  <a:gd name="T7" fmla="*/ 6 h 7"/>
                  <a:gd name="T8" fmla="*/ 57 w 58"/>
                  <a:gd name="T9" fmla="*/ 6 h 7"/>
                  <a:gd name="T10" fmla="*/ 57 w 58"/>
                  <a:gd name="T11" fmla="*/ 3 h 7"/>
                </a:gdLst>
                <a:ahLst/>
                <a:cxnLst>
                  <a:cxn ang="0">
                    <a:pos x="T0" y="T1"/>
                  </a:cxn>
                  <a:cxn ang="0">
                    <a:pos x="T2" y="T3"/>
                  </a:cxn>
                  <a:cxn ang="0">
                    <a:pos x="T4" y="T5"/>
                  </a:cxn>
                  <a:cxn ang="0">
                    <a:pos x="T6" y="T7"/>
                  </a:cxn>
                  <a:cxn ang="0">
                    <a:pos x="T8" y="T9"/>
                  </a:cxn>
                  <a:cxn ang="0">
                    <a:pos x="T10" y="T11"/>
                  </a:cxn>
                </a:cxnLst>
                <a:rect l="0" t="0" r="r" b="b"/>
                <a:pathLst>
                  <a:path w="58" h="7">
                    <a:moveTo>
                      <a:pt x="57" y="3"/>
                    </a:moveTo>
                    <a:lnTo>
                      <a:pt x="57" y="0"/>
                    </a:lnTo>
                    <a:lnTo>
                      <a:pt x="0" y="0"/>
                    </a:lnTo>
                    <a:lnTo>
                      <a:pt x="0" y="6"/>
                    </a:lnTo>
                    <a:lnTo>
                      <a:pt x="57" y="6"/>
                    </a:lnTo>
                    <a:lnTo>
                      <a:pt x="57"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27" name="Freeform 179"/>
              <p:cNvSpPr>
                <a:spLocks/>
              </p:cNvSpPr>
              <p:nvPr/>
            </p:nvSpPr>
            <p:spPr bwMode="auto">
              <a:xfrm>
                <a:off x="2574" y="1230"/>
                <a:ext cx="51" cy="7"/>
              </a:xfrm>
              <a:custGeom>
                <a:avLst/>
                <a:gdLst>
                  <a:gd name="T0" fmla="*/ 50 w 51"/>
                  <a:gd name="T1" fmla="*/ 3 h 7"/>
                  <a:gd name="T2" fmla="*/ 50 w 51"/>
                  <a:gd name="T3" fmla="*/ 0 h 7"/>
                  <a:gd name="T4" fmla="*/ 0 w 51"/>
                  <a:gd name="T5" fmla="*/ 0 h 7"/>
                  <a:gd name="T6" fmla="*/ 0 w 51"/>
                  <a:gd name="T7" fmla="*/ 6 h 7"/>
                  <a:gd name="T8" fmla="*/ 50 w 51"/>
                  <a:gd name="T9" fmla="*/ 6 h 7"/>
                  <a:gd name="T10" fmla="*/ 50 w 51"/>
                  <a:gd name="T11" fmla="*/ 3 h 7"/>
                </a:gdLst>
                <a:ahLst/>
                <a:cxnLst>
                  <a:cxn ang="0">
                    <a:pos x="T0" y="T1"/>
                  </a:cxn>
                  <a:cxn ang="0">
                    <a:pos x="T2" y="T3"/>
                  </a:cxn>
                  <a:cxn ang="0">
                    <a:pos x="T4" y="T5"/>
                  </a:cxn>
                  <a:cxn ang="0">
                    <a:pos x="T6" y="T7"/>
                  </a:cxn>
                  <a:cxn ang="0">
                    <a:pos x="T8" y="T9"/>
                  </a:cxn>
                  <a:cxn ang="0">
                    <a:pos x="T10" y="T11"/>
                  </a:cxn>
                </a:cxnLst>
                <a:rect l="0" t="0" r="r" b="b"/>
                <a:pathLst>
                  <a:path w="51" h="7">
                    <a:moveTo>
                      <a:pt x="50" y="3"/>
                    </a:moveTo>
                    <a:lnTo>
                      <a:pt x="50" y="0"/>
                    </a:lnTo>
                    <a:lnTo>
                      <a:pt x="0" y="0"/>
                    </a:lnTo>
                    <a:lnTo>
                      <a:pt x="0" y="6"/>
                    </a:lnTo>
                    <a:lnTo>
                      <a:pt x="50" y="6"/>
                    </a:lnTo>
                    <a:lnTo>
                      <a:pt x="50"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grpSp>
        <p:nvGrpSpPr>
          <p:cNvPr id="667828" name="Group 180"/>
          <p:cNvGrpSpPr>
            <a:grpSpLocks/>
          </p:cNvGrpSpPr>
          <p:nvPr/>
        </p:nvGrpSpPr>
        <p:grpSpPr bwMode="auto">
          <a:xfrm>
            <a:off x="6791325" y="5522913"/>
            <a:ext cx="1101725" cy="755650"/>
            <a:chOff x="2456" y="735"/>
            <a:chExt cx="854" cy="614"/>
          </a:xfrm>
        </p:grpSpPr>
        <p:grpSp>
          <p:nvGrpSpPr>
            <p:cNvPr id="667829" name="Group 181"/>
            <p:cNvGrpSpPr>
              <a:grpSpLocks/>
            </p:cNvGrpSpPr>
            <p:nvPr/>
          </p:nvGrpSpPr>
          <p:grpSpPr bwMode="auto">
            <a:xfrm>
              <a:off x="2467" y="746"/>
              <a:ext cx="843" cy="603"/>
              <a:chOff x="2467" y="746"/>
              <a:chExt cx="843" cy="603"/>
            </a:xfrm>
          </p:grpSpPr>
          <p:sp>
            <p:nvSpPr>
              <p:cNvPr id="667830" name="Freeform 182"/>
              <p:cNvSpPr>
                <a:spLocks/>
              </p:cNvSpPr>
              <p:nvPr/>
            </p:nvSpPr>
            <p:spPr bwMode="auto">
              <a:xfrm>
                <a:off x="2647" y="1163"/>
                <a:ext cx="485" cy="42"/>
              </a:xfrm>
              <a:custGeom>
                <a:avLst/>
                <a:gdLst>
                  <a:gd name="T0" fmla="*/ 47 w 485"/>
                  <a:gd name="T1" fmla="*/ 0 h 42"/>
                  <a:gd name="T2" fmla="*/ 0 w 485"/>
                  <a:gd name="T3" fmla="*/ 41 h 42"/>
                  <a:gd name="T4" fmla="*/ 484 w 485"/>
                  <a:gd name="T5" fmla="*/ 41 h 42"/>
                  <a:gd name="T6" fmla="*/ 435 w 485"/>
                  <a:gd name="T7" fmla="*/ 1 h 42"/>
                  <a:gd name="T8" fmla="*/ 47 w 485"/>
                  <a:gd name="T9" fmla="*/ 0 h 42"/>
                </a:gdLst>
                <a:ahLst/>
                <a:cxnLst>
                  <a:cxn ang="0">
                    <a:pos x="T0" y="T1"/>
                  </a:cxn>
                  <a:cxn ang="0">
                    <a:pos x="T2" y="T3"/>
                  </a:cxn>
                  <a:cxn ang="0">
                    <a:pos x="T4" y="T5"/>
                  </a:cxn>
                  <a:cxn ang="0">
                    <a:pos x="T6" y="T7"/>
                  </a:cxn>
                  <a:cxn ang="0">
                    <a:pos x="T8" y="T9"/>
                  </a:cxn>
                </a:cxnLst>
                <a:rect l="0" t="0" r="r" b="b"/>
                <a:pathLst>
                  <a:path w="485" h="42">
                    <a:moveTo>
                      <a:pt x="47" y="0"/>
                    </a:moveTo>
                    <a:lnTo>
                      <a:pt x="0" y="41"/>
                    </a:lnTo>
                    <a:lnTo>
                      <a:pt x="484" y="41"/>
                    </a:lnTo>
                    <a:lnTo>
                      <a:pt x="435" y="1"/>
                    </a:lnTo>
                    <a:lnTo>
                      <a:pt x="47" y="0"/>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31" name="Freeform 183"/>
              <p:cNvSpPr>
                <a:spLocks/>
              </p:cNvSpPr>
              <p:nvPr/>
            </p:nvSpPr>
            <p:spPr bwMode="auto">
              <a:xfrm>
                <a:off x="2647" y="1205"/>
                <a:ext cx="485" cy="15"/>
              </a:xfrm>
              <a:custGeom>
                <a:avLst/>
                <a:gdLst>
                  <a:gd name="T0" fmla="*/ 0 w 485"/>
                  <a:gd name="T1" fmla="*/ 14 h 15"/>
                  <a:gd name="T2" fmla="*/ 484 w 485"/>
                  <a:gd name="T3" fmla="*/ 14 h 15"/>
                  <a:gd name="T4" fmla="*/ 484 w 485"/>
                  <a:gd name="T5" fmla="*/ 0 h 15"/>
                  <a:gd name="T6" fmla="*/ 0 w 485"/>
                  <a:gd name="T7" fmla="*/ 0 h 15"/>
                  <a:gd name="T8" fmla="*/ 0 w 485"/>
                  <a:gd name="T9" fmla="*/ 14 h 15"/>
                </a:gdLst>
                <a:ahLst/>
                <a:cxnLst>
                  <a:cxn ang="0">
                    <a:pos x="T0" y="T1"/>
                  </a:cxn>
                  <a:cxn ang="0">
                    <a:pos x="T2" y="T3"/>
                  </a:cxn>
                  <a:cxn ang="0">
                    <a:pos x="T4" y="T5"/>
                  </a:cxn>
                  <a:cxn ang="0">
                    <a:pos x="T6" y="T7"/>
                  </a:cxn>
                  <a:cxn ang="0">
                    <a:pos x="T8" y="T9"/>
                  </a:cxn>
                </a:cxnLst>
                <a:rect l="0" t="0" r="r" b="b"/>
                <a:pathLst>
                  <a:path w="485" h="15">
                    <a:moveTo>
                      <a:pt x="0" y="14"/>
                    </a:moveTo>
                    <a:lnTo>
                      <a:pt x="484" y="14"/>
                    </a:lnTo>
                    <a:lnTo>
                      <a:pt x="484" y="0"/>
                    </a:lnTo>
                    <a:lnTo>
                      <a:pt x="0" y="0"/>
                    </a:lnTo>
                    <a:lnTo>
                      <a:pt x="0" y="14"/>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32" name="Freeform 184"/>
              <p:cNvSpPr>
                <a:spLocks/>
              </p:cNvSpPr>
              <p:nvPr/>
            </p:nvSpPr>
            <p:spPr bwMode="auto">
              <a:xfrm>
                <a:off x="2811" y="1162"/>
                <a:ext cx="163" cy="24"/>
              </a:xfrm>
              <a:custGeom>
                <a:avLst/>
                <a:gdLst>
                  <a:gd name="T0" fmla="*/ 0 w 163"/>
                  <a:gd name="T1" fmla="*/ 23 h 24"/>
                  <a:gd name="T2" fmla="*/ 162 w 163"/>
                  <a:gd name="T3" fmla="*/ 23 h 24"/>
                  <a:gd name="T4" fmla="*/ 162 w 163"/>
                  <a:gd name="T5" fmla="*/ 0 h 24"/>
                  <a:gd name="T6" fmla="*/ 0 w 163"/>
                  <a:gd name="T7" fmla="*/ 0 h 24"/>
                  <a:gd name="T8" fmla="*/ 0 w 163"/>
                  <a:gd name="T9" fmla="*/ 23 h 24"/>
                </a:gdLst>
                <a:ahLst/>
                <a:cxnLst>
                  <a:cxn ang="0">
                    <a:pos x="T0" y="T1"/>
                  </a:cxn>
                  <a:cxn ang="0">
                    <a:pos x="T2" y="T3"/>
                  </a:cxn>
                  <a:cxn ang="0">
                    <a:pos x="T4" y="T5"/>
                  </a:cxn>
                  <a:cxn ang="0">
                    <a:pos x="T6" y="T7"/>
                  </a:cxn>
                  <a:cxn ang="0">
                    <a:pos x="T8" y="T9"/>
                  </a:cxn>
                </a:cxnLst>
                <a:rect l="0" t="0" r="r" b="b"/>
                <a:pathLst>
                  <a:path w="163" h="24">
                    <a:moveTo>
                      <a:pt x="0" y="23"/>
                    </a:moveTo>
                    <a:lnTo>
                      <a:pt x="162" y="23"/>
                    </a:lnTo>
                    <a:lnTo>
                      <a:pt x="162" y="0"/>
                    </a:lnTo>
                    <a:lnTo>
                      <a:pt x="0" y="0"/>
                    </a:lnTo>
                    <a:lnTo>
                      <a:pt x="0" y="23"/>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33" name="Freeform 185"/>
              <p:cNvSpPr>
                <a:spLocks/>
              </p:cNvSpPr>
              <p:nvPr/>
            </p:nvSpPr>
            <p:spPr bwMode="auto">
              <a:xfrm>
                <a:off x="2631" y="746"/>
                <a:ext cx="519" cy="415"/>
              </a:xfrm>
              <a:custGeom>
                <a:avLst/>
                <a:gdLst>
                  <a:gd name="T0" fmla="*/ 0 w 519"/>
                  <a:gd name="T1" fmla="*/ 19 h 415"/>
                  <a:gd name="T2" fmla="*/ 0 w 519"/>
                  <a:gd name="T3" fmla="*/ 389 h 415"/>
                  <a:gd name="T4" fmla="*/ 2 w 519"/>
                  <a:gd name="T5" fmla="*/ 391 h 415"/>
                  <a:gd name="T6" fmla="*/ 2 w 519"/>
                  <a:gd name="T7" fmla="*/ 398 h 415"/>
                  <a:gd name="T8" fmla="*/ 7 w 519"/>
                  <a:gd name="T9" fmla="*/ 404 h 415"/>
                  <a:gd name="T10" fmla="*/ 10 w 519"/>
                  <a:gd name="T11" fmla="*/ 410 h 415"/>
                  <a:gd name="T12" fmla="*/ 15 w 519"/>
                  <a:gd name="T13" fmla="*/ 412 h 415"/>
                  <a:gd name="T14" fmla="*/ 21 w 519"/>
                  <a:gd name="T15" fmla="*/ 414 h 415"/>
                  <a:gd name="T16" fmla="*/ 503 w 519"/>
                  <a:gd name="T17" fmla="*/ 414 h 415"/>
                  <a:gd name="T18" fmla="*/ 517 w 519"/>
                  <a:gd name="T19" fmla="*/ 405 h 415"/>
                  <a:gd name="T20" fmla="*/ 518 w 519"/>
                  <a:gd name="T21" fmla="*/ 393 h 415"/>
                  <a:gd name="T22" fmla="*/ 518 w 519"/>
                  <a:gd name="T23" fmla="*/ 18 h 415"/>
                  <a:gd name="T24" fmla="*/ 513 w 519"/>
                  <a:gd name="T25" fmla="*/ 9 h 415"/>
                  <a:gd name="T26" fmla="*/ 503 w 519"/>
                  <a:gd name="T27" fmla="*/ 1 h 415"/>
                  <a:gd name="T28" fmla="*/ 21 w 519"/>
                  <a:gd name="T29" fmla="*/ 0 h 415"/>
                  <a:gd name="T30" fmla="*/ 8 w 519"/>
                  <a:gd name="T31" fmla="*/ 3 h 415"/>
                  <a:gd name="T32" fmla="*/ 0 w 519"/>
                  <a:gd name="T33" fmla="*/ 17 h 415"/>
                  <a:gd name="T34" fmla="*/ 0 w 519"/>
                  <a:gd name="T35" fmla="*/ 1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9" h="415">
                    <a:moveTo>
                      <a:pt x="0" y="19"/>
                    </a:moveTo>
                    <a:lnTo>
                      <a:pt x="0" y="389"/>
                    </a:lnTo>
                    <a:lnTo>
                      <a:pt x="2" y="391"/>
                    </a:lnTo>
                    <a:lnTo>
                      <a:pt x="2" y="398"/>
                    </a:lnTo>
                    <a:lnTo>
                      <a:pt x="7" y="404"/>
                    </a:lnTo>
                    <a:lnTo>
                      <a:pt x="10" y="410"/>
                    </a:lnTo>
                    <a:lnTo>
                      <a:pt x="15" y="412"/>
                    </a:lnTo>
                    <a:lnTo>
                      <a:pt x="21" y="414"/>
                    </a:lnTo>
                    <a:lnTo>
                      <a:pt x="503" y="414"/>
                    </a:lnTo>
                    <a:lnTo>
                      <a:pt x="517" y="405"/>
                    </a:lnTo>
                    <a:lnTo>
                      <a:pt x="518" y="393"/>
                    </a:lnTo>
                    <a:lnTo>
                      <a:pt x="518" y="18"/>
                    </a:lnTo>
                    <a:lnTo>
                      <a:pt x="513" y="9"/>
                    </a:lnTo>
                    <a:lnTo>
                      <a:pt x="503" y="1"/>
                    </a:lnTo>
                    <a:lnTo>
                      <a:pt x="21" y="0"/>
                    </a:lnTo>
                    <a:lnTo>
                      <a:pt x="8" y="3"/>
                    </a:lnTo>
                    <a:lnTo>
                      <a:pt x="0" y="17"/>
                    </a:lnTo>
                    <a:lnTo>
                      <a:pt x="0" y="19"/>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34" name="Freeform 186"/>
              <p:cNvSpPr>
                <a:spLocks/>
              </p:cNvSpPr>
              <p:nvPr/>
            </p:nvSpPr>
            <p:spPr bwMode="auto">
              <a:xfrm>
                <a:off x="2474" y="1221"/>
                <a:ext cx="830" cy="100"/>
              </a:xfrm>
              <a:custGeom>
                <a:avLst/>
                <a:gdLst>
                  <a:gd name="T0" fmla="*/ 95 w 830"/>
                  <a:gd name="T1" fmla="*/ 1 h 100"/>
                  <a:gd name="T2" fmla="*/ 736 w 830"/>
                  <a:gd name="T3" fmla="*/ 0 h 100"/>
                  <a:gd name="T4" fmla="*/ 829 w 830"/>
                  <a:gd name="T5" fmla="*/ 99 h 100"/>
                  <a:gd name="T6" fmla="*/ 0 w 830"/>
                  <a:gd name="T7" fmla="*/ 99 h 100"/>
                  <a:gd name="T8" fmla="*/ 95 w 830"/>
                  <a:gd name="T9" fmla="*/ 0 h 100"/>
                  <a:gd name="T10" fmla="*/ 95 w 830"/>
                  <a:gd name="T11" fmla="*/ 1 h 100"/>
                </a:gdLst>
                <a:ahLst/>
                <a:cxnLst>
                  <a:cxn ang="0">
                    <a:pos x="T0" y="T1"/>
                  </a:cxn>
                  <a:cxn ang="0">
                    <a:pos x="T2" y="T3"/>
                  </a:cxn>
                  <a:cxn ang="0">
                    <a:pos x="T4" y="T5"/>
                  </a:cxn>
                  <a:cxn ang="0">
                    <a:pos x="T6" y="T7"/>
                  </a:cxn>
                  <a:cxn ang="0">
                    <a:pos x="T8" y="T9"/>
                  </a:cxn>
                  <a:cxn ang="0">
                    <a:pos x="T10" y="T11"/>
                  </a:cxn>
                </a:cxnLst>
                <a:rect l="0" t="0" r="r" b="b"/>
                <a:pathLst>
                  <a:path w="830" h="100">
                    <a:moveTo>
                      <a:pt x="95" y="1"/>
                    </a:moveTo>
                    <a:lnTo>
                      <a:pt x="736" y="0"/>
                    </a:lnTo>
                    <a:lnTo>
                      <a:pt x="829" y="99"/>
                    </a:lnTo>
                    <a:lnTo>
                      <a:pt x="0" y="99"/>
                    </a:lnTo>
                    <a:lnTo>
                      <a:pt x="95" y="0"/>
                    </a:lnTo>
                    <a:lnTo>
                      <a:pt x="95" y="1"/>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35" name="Freeform 187"/>
              <p:cNvSpPr>
                <a:spLocks/>
              </p:cNvSpPr>
              <p:nvPr/>
            </p:nvSpPr>
            <p:spPr bwMode="auto">
              <a:xfrm>
                <a:off x="2467" y="1323"/>
                <a:ext cx="843" cy="26"/>
              </a:xfrm>
              <a:custGeom>
                <a:avLst/>
                <a:gdLst>
                  <a:gd name="T0" fmla="*/ 7 w 843"/>
                  <a:gd name="T1" fmla="*/ 25 h 26"/>
                  <a:gd name="T2" fmla="*/ 835 w 843"/>
                  <a:gd name="T3" fmla="*/ 25 h 26"/>
                  <a:gd name="T4" fmla="*/ 837 w 843"/>
                  <a:gd name="T5" fmla="*/ 25 h 26"/>
                  <a:gd name="T6" fmla="*/ 840 w 843"/>
                  <a:gd name="T7" fmla="*/ 23 h 26"/>
                  <a:gd name="T8" fmla="*/ 841 w 843"/>
                  <a:gd name="T9" fmla="*/ 22 h 26"/>
                  <a:gd name="T10" fmla="*/ 842 w 843"/>
                  <a:gd name="T11" fmla="*/ 19 h 26"/>
                  <a:gd name="T12" fmla="*/ 842 w 843"/>
                  <a:gd name="T13" fmla="*/ 6 h 26"/>
                  <a:gd name="T14" fmla="*/ 841 w 843"/>
                  <a:gd name="T15" fmla="*/ 3 h 26"/>
                  <a:gd name="T16" fmla="*/ 840 w 843"/>
                  <a:gd name="T17" fmla="*/ 1 h 26"/>
                  <a:gd name="T18" fmla="*/ 837 w 843"/>
                  <a:gd name="T19" fmla="*/ 0 h 26"/>
                  <a:gd name="T20" fmla="*/ 835 w 843"/>
                  <a:gd name="T21" fmla="*/ 0 h 26"/>
                  <a:gd name="T22" fmla="*/ 7 w 843"/>
                  <a:gd name="T23" fmla="*/ 0 h 26"/>
                  <a:gd name="T24" fmla="*/ 5 w 843"/>
                  <a:gd name="T25" fmla="*/ 0 h 26"/>
                  <a:gd name="T26" fmla="*/ 2 w 843"/>
                  <a:gd name="T27" fmla="*/ 1 h 26"/>
                  <a:gd name="T28" fmla="*/ 1 w 843"/>
                  <a:gd name="T29" fmla="*/ 3 h 26"/>
                  <a:gd name="T30" fmla="*/ 0 w 843"/>
                  <a:gd name="T31" fmla="*/ 6 h 26"/>
                  <a:gd name="T32" fmla="*/ 0 w 843"/>
                  <a:gd name="T33" fmla="*/ 19 h 26"/>
                  <a:gd name="T34" fmla="*/ 1 w 843"/>
                  <a:gd name="T35" fmla="*/ 22 h 26"/>
                  <a:gd name="T36" fmla="*/ 2 w 843"/>
                  <a:gd name="T37" fmla="*/ 23 h 26"/>
                  <a:gd name="T38" fmla="*/ 5 w 843"/>
                  <a:gd name="T39" fmla="*/ 25 h 26"/>
                  <a:gd name="T40" fmla="*/ 7 w 843"/>
                  <a:gd name="T4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6">
                    <a:moveTo>
                      <a:pt x="7" y="25"/>
                    </a:moveTo>
                    <a:lnTo>
                      <a:pt x="835" y="25"/>
                    </a:lnTo>
                    <a:lnTo>
                      <a:pt x="837" y="25"/>
                    </a:lnTo>
                    <a:lnTo>
                      <a:pt x="840" y="23"/>
                    </a:lnTo>
                    <a:lnTo>
                      <a:pt x="841" y="22"/>
                    </a:lnTo>
                    <a:lnTo>
                      <a:pt x="842" y="19"/>
                    </a:lnTo>
                    <a:lnTo>
                      <a:pt x="842" y="6"/>
                    </a:lnTo>
                    <a:lnTo>
                      <a:pt x="841" y="3"/>
                    </a:lnTo>
                    <a:lnTo>
                      <a:pt x="840" y="1"/>
                    </a:lnTo>
                    <a:lnTo>
                      <a:pt x="837" y="0"/>
                    </a:lnTo>
                    <a:lnTo>
                      <a:pt x="835" y="0"/>
                    </a:lnTo>
                    <a:lnTo>
                      <a:pt x="7" y="0"/>
                    </a:lnTo>
                    <a:lnTo>
                      <a:pt x="5" y="0"/>
                    </a:lnTo>
                    <a:lnTo>
                      <a:pt x="2" y="1"/>
                    </a:lnTo>
                    <a:lnTo>
                      <a:pt x="1" y="3"/>
                    </a:lnTo>
                    <a:lnTo>
                      <a:pt x="0" y="6"/>
                    </a:lnTo>
                    <a:lnTo>
                      <a:pt x="0" y="19"/>
                    </a:lnTo>
                    <a:lnTo>
                      <a:pt x="1" y="22"/>
                    </a:lnTo>
                    <a:lnTo>
                      <a:pt x="2" y="23"/>
                    </a:lnTo>
                    <a:lnTo>
                      <a:pt x="5" y="25"/>
                    </a:lnTo>
                    <a:lnTo>
                      <a:pt x="7" y="25"/>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67836" name="Group 188"/>
            <p:cNvGrpSpPr>
              <a:grpSpLocks/>
            </p:cNvGrpSpPr>
            <p:nvPr/>
          </p:nvGrpSpPr>
          <p:grpSpPr bwMode="auto">
            <a:xfrm>
              <a:off x="2456" y="735"/>
              <a:ext cx="843" cy="603"/>
              <a:chOff x="2456" y="735"/>
              <a:chExt cx="843" cy="603"/>
            </a:xfrm>
          </p:grpSpPr>
          <p:sp>
            <p:nvSpPr>
              <p:cNvPr id="667837" name="Freeform 189"/>
              <p:cNvSpPr>
                <a:spLocks/>
              </p:cNvSpPr>
              <p:nvPr/>
            </p:nvSpPr>
            <p:spPr bwMode="auto">
              <a:xfrm>
                <a:off x="2636" y="1152"/>
                <a:ext cx="485" cy="42"/>
              </a:xfrm>
              <a:custGeom>
                <a:avLst/>
                <a:gdLst>
                  <a:gd name="T0" fmla="*/ 47 w 485"/>
                  <a:gd name="T1" fmla="*/ 0 h 42"/>
                  <a:gd name="T2" fmla="*/ 0 w 485"/>
                  <a:gd name="T3" fmla="*/ 41 h 42"/>
                  <a:gd name="T4" fmla="*/ 484 w 485"/>
                  <a:gd name="T5" fmla="*/ 41 h 42"/>
                  <a:gd name="T6" fmla="*/ 435 w 485"/>
                  <a:gd name="T7" fmla="*/ 1 h 42"/>
                  <a:gd name="T8" fmla="*/ 47 w 485"/>
                  <a:gd name="T9" fmla="*/ 0 h 42"/>
                </a:gdLst>
                <a:ahLst/>
                <a:cxnLst>
                  <a:cxn ang="0">
                    <a:pos x="T0" y="T1"/>
                  </a:cxn>
                  <a:cxn ang="0">
                    <a:pos x="T2" y="T3"/>
                  </a:cxn>
                  <a:cxn ang="0">
                    <a:pos x="T4" y="T5"/>
                  </a:cxn>
                  <a:cxn ang="0">
                    <a:pos x="T6" y="T7"/>
                  </a:cxn>
                  <a:cxn ang="0">
                    <a:pos x="T8" y="T9"/>
                  </a:cxn>
                </a:cxnLst>
                <a:rect l="0" t="0" r="r" b="b"/>
                <a:pathLst>
                  <a:path w="485" h="42">
                    <a:moveTo>
                      <a:pt x="47" y="0"/>
                    </a:moveTo>
                    <a:lnTo>
                      <a:pt x="0" y="41"/>
                    </a:lnTo>
                    <a:lnTo>
                      <a:pt x="484" y="41"/>
                    </a:lnTo>
                    <a:lnTo>
                      <a:pt x="435" y="1"/>
                    </a:lnTo>
                    <a:lnTo>
                      <a:pt x="47"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38" name="Freeform 190"/>
              <p:cNvSpPr>
                <a:spLocks/>
              </p:cNvSpPr>
              <p:nvPr/>
            </p:nvSpPr>
            <p:spPr bwMode="auto">
              <a:xfrm>
                <a:off x="2636" y="1194"/>
                <a:ext cx="485" cy="14"/>
              </a:xfrm>
              <a:custGeom>
                <a:avLst/>
                <a:gdLst>
                  <a:gd name="T0" fmla="*/ 0 w 485"/>
                  <a:gd name="T1" fmla="*/ 13 h 14"/>
                  <a:gd name="T2" fmla="*/ 484 w 485"/>
                  <a:gd name="T3" fmla="*/ 13 h 14"/>
                  <a:gd name="T4" fmla="*/ 484 w 485"/>
                  <a:gd name="T5" fmla="*/ 0 h 14"/>
                  <a:gd name="T6" fmla="*/ 0 w 485"/>
                  <a:gd name="T7" fmla="*/ 0 h 14"/>
                  <a:gd name="T8" fmla="*/ 0 w 485"/>
                  <a:gd name="T9" fmla="*/ 13 h 14"/>
                </a:gdLst>
                <a:ahLst/>
                <a:cxnLst>
                  <a:cxn ang="0">
                    <a:pos x="T0" y="T1"/>
                  </a:cxn>
                  <a:cxn ang="0">
                    <a:pos x="T2" y="T3"/>
                  </a:cxn>
                  <a:cxn ang="0">
                    <a:pos x="T4" y="T5"/>
                  </a:cxn>
                  <a:cxn ang="0">
                    <a:pos x="T6" y="T7"/>
                  </a:cxn>
                  <a:cxn ang="0">
                    <a:pos x="T8" y="T9"/>
                  </a:cxn>
                </a:cxnLst>
                <a:rect l="0" t="0" r="r" b="b"/>
                <a:pathLst>
                  <a:path w="485" h="14">
                    <a:moveTo>
                      <a:pt x="0" y="13"/>
                    </a:moveTo>
                    <a:lnTo>
                      <a:pt x="484" y="13"/>
                    </a:lnTo>
                    <a:lnTo>
                      <a:pt x="484" y="0"/>
                    </a:lnTo>
                    <a:lnTo>
                      <a:pt x="0" y="0"/>
                    </a:lnTo>
                    <a:lnTo>
                      <a:pt x="0" y="1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39" name="Freeform 191"/>
              <p:cNvSpPr>
                <a:spLocks/>
              </p:cNvSpPr>
              <p:nvPr/>
            </p:nvSpPr>
            <p:spPr bwMode="auto">
              <a:xfrm>
                <a:off x="2800" y="1151"/>
                <a:ext cx="163" cy="24"/>
              </a:xfrm>
              <a:custGeom>
                <a:avLst/>
                <a:gdLst>
                  <a:gd name="T0" fmla="*/ 0 w 163"/>
                  <a:gd name="T1" fmla="*/ 23 h 24"/>
                  <a:gd name="T2" fmla="*/ 162 w 163"/>
                  <a:gd name="T3" fmla="*/ 23 h 24"/>
                  <a:gd name="T4" fmla="*/ 162 w 163"/>
                  <a:gd name="T5" fmla="*/ 0 h 24"/>
                  <a:gd name="T6" fmla="*/ 0 w 163"/>
                  <a:gd name="T7" fmla="*/ 0 h 24"/>
                  <a:gd name="T8" fmla="*/ 0 w 163"/>
                  <a:gd name="T9" fmla="*/ 23 h 24"/>
                </a:gdLst>
                <a:ahLst/>
                <a:cxnLst>
                  <a:cxn ang="0">
                    <a:pos x="T0" y="T1"/>
                  </a:cxn>
                  <a:cxn ang="0">
                    <a:pos x="T2" y="T3"/>
                  </a:cxn>
                  <a:cxn ang="0">
                    <a:pos x="T4" y="T5"/>
                  </a:cxn>
                  <a:cxn ang="0">
                    <a:pos x="T6" y="T7"/>
                  </a:cxn>
                  <a:cxn ang="0">
                    <a:pos x="T8" y="T9"/>
                  </a:cxn>
                </a:cxnLst>
                <a:rect l="0" t="0" r="r" b="b"/>
                <a:pathLst>
                  <a:path w="163" h="24">
                    <a:moveTo>
                      <a:pt x="0" y="23"/>
                    </a:moveTo>
                    <a:lnTo>
                      <a:pt x="162" y="23"/>
                    </a:lnTo>
                    <a:lnTo>
                      <a:pt x="162" y="0"/>
                    </a:lnTo>
                    <a:lnTo>
                      <a:pt x="0" y="0"/>
                    </a:lnTo>
                    <a:lnTo>
                      <a:pt x="0" y="2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40" name="Freeform 192"/>
              <p:cNvSpPr>
                <a:spLocks/>
              </p:cNvSpPr>
              <p:nvPr/>
            </p:nvSpPr>
            <p:spPr bwMode="auto">
              <a:xfrm>
                <a:off x="2620" y="735"/>
                <a:ext cx="519" cy="415"/>
              </a:xfrm>
              <a:custGeom>
                <a:avLst/>
                <a:gdLst>
                  <a:gd name="T0" fmla="*/ 0 w 519"/>
                  <a:gd name="T1" fmla="*/ 19 h 415"/>
                  <a:gd name="T2" fmla="*/ 0 w 519"/>
                  <a:gd name="T3" fmla="*/ 389 h 415"/>
                  <a:gd name="T4" fmla="*/ 2 w 519"/>
                  <a:gd name="T5" fmla="*/ 391 h 415"/>
                  <a:gd name="T6" fmla="*/ 2 w 519"/>
                  <a:gd name="T7" fmla="*/ 398 h 415"/>
                  <a:gd name="T8" fmla="*/ 7 w 519"/>
                  <a:gd name="T9" fmla="*/ 404 h 415"/>
                  <a:gd name="T10" fmla="*/ 10 w 519"/>
                  <a:gd name="T11" fmla="*/ 410 h 415"/>
                  <a:gd name="T12" fmla="*/ 15 w 519"/>
                  <a:gd name="T13" fmla="*/ 412 h 415"/>
                  <a:gd name="T14" fmla="*/ 21 w 519"/>
                  <a:gd name="T15" fmla="*/ 414 h 415"/>
                  <a:gd name="T16" fmla="*/ 503 w 519"/>
                  <a:gd name="T17" fmla="*/ 414 h 415"/>
                  <a:gd name="T18" fmla="*/ 517 w 519"/>
                  <a:gd name="T19" fmla="*/ 405 h 415"/>
                  <a:gd name="T20" fmla="*/ 518 w 519"/>
                  <a:gd name="T21" fmla="*/ 393 h 415"/>
                  <a:gd name="T22" fmla="*/ 518 w 519"/>
                  <a:gd name="T23" fmla="*/ 18 h 415"/>
                  <a:gd name="T24" fmla="*/ 513 w 519"/>
                  <a:gd name="T25" fmla="*/ 9 h 415"/>
                  <a:gd name="T26" fmla="*/ 503 w 519"/>
                  <a:gd name="T27" fmla="*/ 1 h 415"/>
                  <a:gd name="T28" fmla="*/ 21 w 519"/>
                  <a:gd name="T29" fmla="*/ 0 h 415"/>
                  <a:gd name="T30" fmla="*/ 8 w 519"/>
                  <a:gd name="T31" fmla="*/ 3 h 415"/>
                  <a:gd name="T32" fmla="*/ 0 w 519"/>
                  <a:gd name="T33" fmla="*/ 17 h 415"/>
                  <a:gd name="T34" fmla="*/ 0 w 519"/>
                  <a:gd name="T35" fmla="*/ 1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9" h="415">
                    <a:moveTo>
                      <a:pt x="0" y="19"/>
                    </a:moveTo>
                    <a:lnTo>
                      <a:pt x="0" y="389"/>
                    </a:lnTo>
                    <a:lnTo>
                      <a:pt x="2" y="391"/>
                    </a:lnTo>
                    <a:lnTo>
                      <a:pt x="2" y="398"/>
                    </a:lnTo>
                    <a:lnTo>
                      <a:pt x="7" y="404"/>
                    </a:lnTo>
                    <a:lnTo>
                      <a:pt x="10" y="410"/>
                    </a:lnTo>
                    <a:lnTo>
                      <a:pt x="15" y="412"/>
                    </a:lnTo>
                    <a:lnTo>
                      <a:pt x="21" y="414"/>
                    </a:lnTo>
                    <a:lnTo>
                      <a:pt x="503" y="414"/>
                    </a:lnTo>
                    <a:lnTo>
                      <a:pt x="517" y="405"/>
                    </a:lnTo>
                    <a:lnTo>
                      <a:pt x="518" y="393"/>
                    </a:lnTo>
                    <a:lnTo>
                      <a:pt x="518" y="18"/>
                    </a:lnTo>
                    <a:lnTo>
                      <a:pt x="513" y="9"/>
                    </a:lnTo>
                    <a:lnTo>
                      <a:pt x="503" y="1"/>
                    </a:lnTo>
                    <a:lnTo>
                      <a:pt x="21" y="0"/>
                    </a:lnTo>
                    <a:lnTo>
                      <a:pt x="8" y="3"/>
                    </a:lnTo>
                    <a:lnTo>
                      <a:pt x="0" y="17"/>
                    </a:lnTo>
                    <a:lnTo>
                      <a:pt x="0" y="1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41" name="Freeform 193"/>
              <p:cNvSpPr>
                <a:spLocks/>
              </p:cNvSpPr>
              <p:nvPr/>
            </p:nvSpPr>
            <p:spPr bwMode="auto">
              <a:xfrm>
                <a:off x="2463" y="1210"/>
                <a:ext cx="830" cy="100"/>
              </a:xfrm>
              <a:custGeom>
                <a:avLst/>
                <a:gdLst>
                  <a:gd name="T0" fmla="*/ 95 w 830"/>
                  <a:gd name="T1" fmla="*/ 1 h 100"/>
                  <a:gd name="T2" fmla="*/ 736 w 830"/>
                  <a:gd name="T3" fmla="*/ 0 h 100"/>
                  <a:gd name="T4" fmla="*/ 829 w 830"/>
                  <a:gd name="T5" fmla="*/ 99 h 100"/>
                  <a:gd name="T6" fmla="*/ 0 w 830"/>
                  <a:gd name="T7" fmla="*/ 99 h 100"/>
                  <a:gd name="T8" fmla="*/ 95 w 830"/>
                  <a:gd name="T9" fmla="*/ 0 h 100"/>
                  <a:gd name="T10" fmla="*/ 95 w 830"/>
                  <a:gd name="T11" fmla="*/ 1 h 100"/>
                </a:gdLst>
                <a:ahLst/>
                <a:cxnLst>
                  <a:cxn ang="0">
                    <a:pos x="T0" y="T1"/>
                  </a:cxn>
                  <a:cxn ang="0">
                    <a:pos x="T2" y="T3"/>
                  </a:cxn>
                  <a:cxn ang="0">
                    <a:pos x="T4" y="T5"/>
                  </a:cxn>
                  <a:cxn ang="0">
                    <a:pos x="T6" y="T7"/>
                  </a:cxn>
                  <a:cxn ang="0">
                    <a:pos x="T8" y="T9"/>
                  </a:cxn>
                  <a:cxn ang="0">
                    <a:pos x="T10" y="T11"/>
                  </a:cxn>
                </a:cxnLst>
                <a:rect l="0" t="0" r="r" b="b"/>
                <a:pathLst>
                  <a:path w="830" h="100">
                    <a:moveTo>
                      <a:pt x="95" y="1"/>
                    </a:moveTo>
                    <a:lnTo>
                      <a:pt x="736" y="0"/>
                    </a:lnTo>
                    <a:lnTo>
                      <a:pt x="829" y="99"/>
                    </a:lnTo>
                    <a:lnTo>
                      <a:pt x="0" y="99"/>
                    </a:lnTo>
                    <a:lnTo>
                      <a:pt x="95" y="0"/>
                    </a:lnTo>
                    <a:lnTo>
                      <a:pt x="95"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42" name="Freeform 194"/>
              <p:cNvSpPr>
                <a:spLocks/>
              </p:cNvSpPr>
              <p:nvPr/>
            </p:nvSpPr>
            <p:spPr bwMode="auto">
              <a:xfrm>
                <a:off x="2456" y="1312"/>
                <a:ext cx="843" cy="26"/>
              </a:xfrm>
              <a:custGeom>
                <a:avLst/>
                <a:gdLst>
                  <a:gd name="T0" fmla="*/ 7 w 843"/>
                  <a:gd name="T1" fmla="*/ 25 h 26"/>
                  <a:gd name="T2" fmla="*/ 835 w 843"/>
                  <a:gd name="T3" fmla="*/ 25 h 26"/>
                  <a:gd name="T4" fmla="*/ 837 w 843"/>
                  <a:gd name="T5" fmla="*/ 25 h 26"/>
                  <a:gd name="T6" fmla="*/ 840 w 843"/>
                  <a:gd name="T7" fmla="*/ 23 h 26"/>
                  <a:gd name="T8" fmla="*/ 841 w 843"/>
                  <a:gd name="T9" fmla="*/ 22 h 26"/>
                  <a:gd name="T10" fmla="*/ 842 w 843"/>
                  <a:gd name="T11" fmla="*/ 19 h 26"/>
                  <a:gd name="T12" fmla="*/ 842 w 843"/>
                  <a:gd name="T13" fmla="*/ 6 h 26"/>
                  <a:gd name="T14" fmla="*/ 841 w 843"/>
                  <a:gd name="T15" fmla="*/ 3 h 26"/>
                  <a:gd name="T16" fmla="*/ 840 w 843"/>
                  <a:gd name="T17" fmla="*/ 1 h 26"/>
                  <a:gd name="T18" fmla="*/ 837 w 843"/>
                  <a:gd name="T19" fmla="*/ 0 h 26"/>
                  <a:gd name="T20" fmla="*/ 835 w 843"/>
                  <a:gd name="T21" fmla="*/ 0 h 26"/>
                  <a:gd name="T22" fmla="*/ 7 w 843"/>
                  <a:gd name="T23" fmla="*/ 0 h 26"/>
                  <a:gd name="T24" fmla="*/ 5 w 843"/>
                  <a:gd name="T25" fmla="*/ 0 h 26"/>
                  <a:gd name="T26" fmla="*/ 2 w 843"/>
                  <a:gd name="T27" fmla="*/ 1 h 26"/>
                  <a:gd name="T28" fmla="*/ 1 w 843"/>
                  <a:gd name="T29" fmla="*/ 3 h 26"/>
                  <a:gd name="T30" fmla="*/ 0 w 843"/>
                  <a:gd name="T31" fmla="*/ 6 h 26"/>
                  <a:gd name="T32" fmla="*/ 0 w 843"/>
                  <a:gd name="T33" fmla="*/ 19 h 26"/>
                  <a:gd name="T34" fmla="*/ 1 w 843"/>
                  <a:gd name="T35" fmla="*/ 22 h 26"/>
                  <a:gd name="T36" fmla="*/ 2 w 843"/>
                  <a:gd name="T37" fmla="*/ 23 h 26"/>
                  <a:gd name="T38" fmla="*/ 5 w 843"/>
                  <a:gd name="T39" fmla="*/ 25 h 26"/>
                  <a:gd name="T40" fmla="*/ 7 w 843"/>
                  <a:gd name="T4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6">
                    <a:moveTo>
                      <a:pt x="7" y="25"/>
                    </a:moveTo>
                    <a:lnTo>
                      <a:pt x="835" y="25"/>
                    </a:lnTo>
                    <a:lnTo>
                      <a:pt x="837" y="25"/>
                    </a:lnTo>
                    <a:lnTo>
                      <a:pt x="840" y="23"/>
                    </a:lnTo>
                    <a:lnTo>
                      <a:pt x="841" y="22"/>
                    </a:lnTo>
                    <a:lnTo>
                      <a:pt x="842" y="19"/>
                    </a:lnTo>
                    <a:lnTo>
                      <a:pt x="842" y="6"/>
                    </a:lnTo>
                    <a:lnTo>
                      <a:pt x="841" y="3"/>
                    </a:lnTo>
                    <a:lnTo>
                      <a:pt x="840" y="1"/>
                    </a:lnTo>
                    <a:lnTo>
                      <a:pt x="837" y="0"/>
                    </a:lnTo>
                    <a:lnTo>
                      <a:pt x="835" y="0"/>
                    </a:lnTo>
                    <a:lnTo>
                      <a:pt x="7" y="0"/>
                    </a:lnTo>
                    <a:lnTo>
                      <a:pt x="5" y="0"/>
                    </a:lnTo>
                    <a:lnTo>
                      <a:pt x="2" y="1"/>
                    </a:lnTo>
                    <a:lnTo>
                      <a:pt x="1" y="3"/>
                    </a:lnTo>
                    <a:lnTo>
                      <a:pt x="0" y="6"/>
                    </a:lnTo>
                    <a:lnTo>
                      <a:pt x="0" y="19"/>
                    </a:lnTo>
                    <a:lnTo>
                      <a:pt x="1" y="22"/>
                    </a:lnTo>
                    <a:lnTo>
                      <a:pt x="2" y="23"/>
                    </a:lnTo>
                    <a:lnTo>
                      <a:pt x="5" y="25"/>
                    </a:lnTo>
                    <a:lnTo>
                      <a:pt x="7" y="2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667843" name="Group 195"/>
            <p:cNvGrpSpPr>
              <a:grpSpLocks/>
            </p:cNvGrpSpPr>
            <p:nvPr/>
          </p:nvGrpSpPr>
          <p:grpSpPr bwMode="auto">
            <a:xfrm>
              <a:off x="2463" y="741"/>
              <a:ext cx="843" cy="602"/>
              <a:chOff x="2463" y="741"/>
              <a:chExt cx="843" cy="602"/>
            </a:xfrm>
          </p:grpSpPr>
          <p:sp>
            <p:nvSpPr>
              <p:cNvPr id="667844" name="Freeform 196"/>
              <p:cNvSpPr>
                <a:spLocks/>
              </p:cNvSpPr>
              <p:nvPr/>
            </p:nvSpPr>
            <p:spPr bwMode="auto">
              <a:xfrm>
                <a:off x="2643" y="1158"/>
                <a:ext cx="485" cy="41"/>
              </a:xfrm>
              <a:custGeom>
                <a:avLst/>
                <a:gdLst>
                  <a:gd name="T0" fmla="*/ 47 w 485"/>
                  <a:gd name="T1" fmla="*/ 0 h 41"/>
                  <a:gd name="T2" fmla="*/ 0 w 485"/>
                  <a:gd name="T3" fmla="*/ 40 h 41"/>
                  <a:gd name="T4" fmla="*/ 484 w 485"/>
                  <a:gd name="T5" fmla="*/ 40 h 41"/>
                  <a:gd name="T6" fmla="*/ 435 w 485"/>
                  <a:gd name="T7" fmla="*/ 1 h 41"/>
                  <a:gd name="T8" fmla="*/ 47 w 485"/>
                  <a:gd name="T9" fmla="*/ 0 h 41"/>
                </a:gdLst>
                <a:ahLst/>
                <a:cxnLst>
                  <a:cxn ang="0">
                    <a:pos x="T0" y="T1"/>
                  </a:cxn>
                  <a:cxn ang="0">
                    <a:pos x="T2" y="T3"/>
                  </a:cxn>
                  <a:cxn ang="0">
                    <a:pos x="T4" y="T5"/>
                  </a:cxn>
                  <a:cxn ang="0">
                    <a:pos x="T6" y="T7"/>
                  </a:cxn>
                  <a:cxn ang="0">
                    <a:pos x="T8" y="T9"/>
                  </a:cxn>
                </a:cxnLst>
                <a:rect l="0" t="0" r="r" b="b"/>
                <a:pathLst>
                  <a:path w="485" h="41">
                    <a:moveTo>
                      <a:pt x="47" y="0"/>
                    </a:moveTo>
                    <a:lnTo>
                      <a:pt x="0" y="40"/>
                    </a:lnTo>
                    <a:lnTo>
                      <a:pt x="484" y="40"/>
                    </a:lnTo>
                    <a:lnTo>
                      <a:pt x="435" y="1"/>
                    </a:lnTo>
                    <a:lnTo>
                      <a:pt x="47"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45" name="Freeform 197"/>
              <p:cNvSpPr>
                <a:spLocks/>
              </p:cNvSpPr>
              <p:nvPr/>
            </p:nvSpPr>
            <p:spPr bwMode="auto">
              <a:xfrm>
                <a:off x="2643" y="1200"/>
                <a:ext cx="485" cy="14"/>
              </a:xfrm>
              <a:custGeom>
                <a:avLst/>
                <a:gdLst>
                  <a:gd name="T0" fmla="*/ 0 w 485"/>
                  <a:gd name="T1" fmla="*/ 13 h 14"/>
                  <a:gd name="T2" fmla="*/ 484 w 485"/>
                  <a:gd name="T3" fmla="*/ 13 h 14"/>
                  <a:gd name="T4" fmla="*/ 484 w 485"/>
                  <a:gd name="T5" fmla="*/ 0 h 14"/>
                  <a:gd name="T6" fmla="*/ 0 w 485"/>
                  <a:gd name="T7" fmla="*/ 0 h 14"/>
                  <a:gd name="T8" fmla="*/ 0 w 485"/>
                  <a:gd name="T9" fmla="*/ 13 h 14"/>
                </a:gdLst>
                <a:ahLst/>
                <a:cxnLst>
                  <a:cxn ang="0">
                    <a:pos x="T0" y="T1"/>
                  </a:cxn>
                  <a:cxn ang="0">
                    <a:pos x="T2" y="T3"/>
                  </a:cxn>
                  <a:cxn ang="0">
                    <a:pos x="T4" y="T5"/>
                  </a:cxn>
                  <a:cxn ang="0">
                    <a:pos x="T6" y="T7"/>
                  </a:cxn>
                  <a:cxn ang="0">
                    <a:pos x="T8" y="T9"/>
                  </a:cxn>
                </a:cxnLst>
                <a:rect l="0" t="0" r="r" b="b"/>
                <a:pathLst>
                  <a:path w="485" h="14">
                    <a:moveTo>
                      <a:pt x="0" y="13"/>
                    </a:moveTo>
                    <a:lnTo>
                      <a:pt x="484" y="13"/>
                    </a:lnTo>
                    <a:lnTo>
                      <a:pt x="484" y="0"/>
                    </a:lnTo>
                    <a:lnTo>
                      <a:pt x="0" y="0"/>
                    </a:lnTo>
                    <a:lnTo>
                      <a:pt x="0" y="13"/>
                    </a:lnTo>
                  </a:path>
                </a:pathLst>
              </a:custGeom>
              <a:solidFill>
                <a:srgbClr val="7F7F7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46" name="Freeform 198"/>
              <p:cNvSpPr>
                <a:spLocks/>
              </p:cNvSpPr>
              <p:nvPr/>
            </p:nvSpPr>
            <p:spPr bwMode="auto">
              <a:xfrm>
                <a:off x="2807" y="1156"/>
                <a:ext cx="163" cy="24"/>
              </a:xfrm>
              <a:custGeom>
                <a:avLst/>
                <a:gdLst>
                  <a:gd name="T0" fmla="*/ 0 w 163"/>
                  <a:gd name="T1" fmla="*/ 23 h 24"/>
                  <a:gd name="T2" fmla="*/ 162 w 163"/>
                  <a:gd name="T3" fmla="*/ 23 h 24"/>
                  <a:gd name="T4" fmla="*/ 162 w 163"/>
                  <a:gd name="T5" fmla="*/ 0 h 24"/>
                  <a:gd name="T6" fmla="*/ 0 w 163"/>
                  <a:gd name="T7" fmla="*/ 0 h 24"/>
                  <a:gd name="T8" fmla="*/ 0 w 163"/>
                  <a:gd name="T9" fmla="*/ 23 h 24"/>
                </a:gdLst>
                <a:ahLst/>
                <a:cxnLst>
                  <a:cxn ang="0">
                    <a:pos x="T0" y="T1"/>
                  </a:cxn>
                  <a:cxn ang="0">
                    <a:pos x="T2" y="T3"/>
                  </a:cxn>
                  <a:cxn ang="0">
                    <a:pos x="T4" y="T5"/>
                  </a:cxn>
                  <a:cxn ang="0">
                    <a:pos x="T6" y="T7"/>
                  </a:cxn>
                  <a:cxn ang="0">
                    <a:pos x="T8" y="T9"/>
                  </a:cxn>
                </a:cxnLst>
                <a:rect l="0" t="0" r="r" b="b"/>
                <a:pathLst>
                  <a:path w="163" h="24">
                    <a:moveTo>
                      <a:pt x="0" y="23"/>
                    </a:moveTo>
                    <a:lnTo>
                      <a:pt x="162" y="23"/>
                    </a:lnTo>
                    <a:lnTo>
                      <a:pt x="162" y="0"/>
                    </a:lnTo>
                    <a:lnTo>
                      <a:pt x="0" y="0"/>
                    </a:lnTo>
                    <a:lnTo>
                      <a:pt x="0" y="23"/>
                    </a:lnTo>
                  </a:path>
                </a:pathLst>
              </a:custGeom>
              <a:solidFill>
                <a:srgbClr val="9191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47" name="Freeform 199"/>
              <p:cNvSpPr>
                <a:spLocks/>
              </p:cNvSpPr>
              <p:nvPr/>
            </p:nvSpPr>
            <p:spPr bwMode="auto">
              <a:xfrm>
                <a:off x="2627" y="741"/>
                <a:ext cx="519" cy="415"/>
              </a:xfrm>
              <a:custGeom>
                <a:avLst/>
                <a:gdLst>
                  <a:gd name="T0" fmla="*/ 0 w 519"/>
                  <a:gd name="T1" fmla="*/ 19 h 415"/>
                  <a:gd name="T2" fmla="*/ 0 w 519"/>
                  <a:gd name="T3" fmla="*/ 389 h 415"/>
                  <a:gd name="T4" fmla="*/ 2 w 519"/>
                  <a:gd name="T5" fmla="*/ 391 h 415"/>
                  <a:gd name="T6" fmla="*/ 2 w 519"/>
                  <a:gd name="T7" fmla="*/ 398 h 415"/>
                  <a:gd name="T8" fmla="*/ 7 w 519"/>
                  <a:gd name="T9" fmla="*/ 404 h 415"/>
                  <a:gd name="T10" fmla="*/ 10 w 519"/>
                  <a:gd name="T11" fmla="*/ 410 h 415"/>
                  <a:gd name="T12" fmla="*/ 15 w 519"/>
                  <a:gd name="T13" fmla="*/ 412 h 415"/>
                  <a:gd name="T14" fmla="*/ 21 w 519"/>
                  <a:gd name="T15" fmla="*/ 414 h 415"/>
                  <a:gd name="T16" fmla="*/ 503 w 519"/>
                  <a:gd name="T17" fmla="*/ 414 h 415"/>
                  <a:gd name="T18" fmla="*/ 517 w 519"/>
                  <a:gd name="T19" fmla="*/ 405 h 415"/>
                  <a:gd name="T20" fmla="*/ 518 w 519"/>
                  <a:gd name="T21" fmla="*/ 393 h 415"/>
                  <a:gd name="T22" fmla="*/ 518 w 519"/>
                  <a:gd name="T23" fmla="*/ 18 h 415"/>
                  <a:gd name="T24" fmla="*/ 513 w 519"/>
                  <a:gd name="T25" fmla="*/ 9 h 415"/>
                  <a:gd name="T26" fmla="*/ 503 w 519"/>
                  <a:gd name="T27" fmla="*/ 1 h 415"/>
                  <a:gd name="T28" fmla="*/ 21 w 519"/>
                  <a:gd name="T29" fmla="*/ 0 h 415"/>
                  <a:gd name="T30" fmla="*/ 8 w 519"/>
                  <a:gd name="T31" fmla="*/ 3 h 415"/>
                  <a:gd name="T32" fmla="*/ 0 w 519"/>
                  <a:gd name="T33" fmla="*/ 17 h 415"/>
                  <a:gd name="T34" fmla="*/ 0 w 519"/>
                  <a:gd name="T35" fmla="*/ 19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9" h="415">
                    <a:moveTo>
                      <a:pt x="0" y="19"/>
                    </a:moveTo>
                    <a:lnTo>
                      <a:pt x="0" y="389"/>
                    </a:lnTo>
                    <a:lnTo>
                      <a:pt x="2" y="391"/>
                    </a:lnTo>
                    <a:lnTo>
                      <a:pt x="2" y="398"/>
                    </a:lnTo>
                    <a:lnTo>
                      <a:pt x="7" y="404"/>
                    </a:lnTo>
                    <a:lnTo>
                      <a:pt x="10" y="410"/>
                    </a:lnTo>
                    <a:lnTo>
                      <a:pt x="15" y="412"/>
                    </a:lnTo>
                    <a:lnTo>
                      <a:pt x="21" y="414"/>
                    </a:lnTo>
                    <a:lnTo>
                      <a:pt x="503" y="414"/>
                    </a:lnTo>
                    <a:lnTo>
                      <a:pt x="517" y="405"/>
                    </a:lnTo>
                    <a:lnTo>
                      <a:pt x="518" y="393"/>
                    </a:lnTo>
                    <a:lnTo>
                      <a:pt x="518" y="18"/>
                    </a:lnTo>
                    <a:lnTo>
                      <a:pt x="513" y="9"/>
                    </a:lnTo>
                    <a:lnTo>
                      <a:pt x="503" y="1"/>
                    </a:lnTo>
                    <a:lnTo>
                      <a:pt x="21" y="0"/>
                    </a:lnTo>
                    <a:lnTo>
                      <a:pt x="8" y="3"/>
                    </a:lnTo>
                    <a:lnTo>
                      <a:pt x="0" y="17"/>
                    </a:lnTo>
                    <a:lnTo>
                      <a:pt x="0" y="19"/>
                    </a:lnTo>
                  </a:path>
                </a:pathLst>
              </a:custGeom>
              <a:solidFill>
                <a:srgbClr val="CECECE"/>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48" name="Freeform 200"/>
              <p:cNvSpPr>
                <a:spLocks/>
              </p:cNvSpPr>
              <p:nvPr/>
            </p:nvSpPr>
            <p:spPr bwMode="auto">
              <a:xfrm>
                <a:off x="2470" y="1216"/>
                <a:ext cx="830" cy="99"/>
              </a:xfrm>
              <a:custGeom>
                <a:avLst/>
                <a:gdLst>
                  <a:gd name="T0" fmla="*/ 95 w 830"/>
                  <a:gd name="T1" fmla="*/ 1 h 99"/>
                  <a:gd name="T2" fmla="*/ 736 w 830"/>
                  <a:gd name="T3" fmla="*/ 0 h 99"/>
                  <a:gd name="T4" fmla="*/ 829 w 830"/>
                  <a:gd name="T5" fmla="*/ 98 h 99"/>
                  <a:gd name="T6" fmla="*/ 0 w 830"/>
                  <a:gd name="T7" fmla="*/ 98 h 99"/>
                  <a:gd name="T8" fmla="*/ 95 w 830"/>
                  <a:gd name="T9" fmla="*/ 0 h 99"/>
                  <a:gd name="T10" fmla="*/ 95 w 830"/>
                  <a:gd name="T11" fmla="*/ 1 h 99"/>
                </a:gdLst>
                <a:ahLst/>
                <a:cxnLst>
                  <a:cxn ang="0">
                    <a:pos x="T0" y="T1"/>
                  </a:cxn>
                  <a:cxn ang="0">
                    <a:pos x="T2" y="T3"/>
                  </a:cxn>
                  <a:cxn ang="0">
                    <a:pos x="T4" y="T5"/>
                  </a:cxn>
                  <a:cxn ang="0">
                    <a:pos x="T6" y="T7"/>
                  </a:cxn>
                  <a:cxn ang="0">
                    <a:pos x="T8" y="T9"/>
                  </a:cxn>
                  <a:cxn ang="0">
                    <a:pos x="T10" y="T11"/>
                  </a:cxn>
                </a:cxnLst>
                <a:rect l="0" t="0" r="r" b="b"/>
                <a:pathLst>
                  <a:path w="830" h="99">
                    <a:moveTo>
                      <a:pt x="95" y="1"/>
                    </a:moveTo>
                    <a:lnTo>
                      <a:pt x="736" y="0"/>
                    </a:lnTo>
                    <a:lnTo>
                      <a:pt x="829" y="98"/>
                    </a:lnTo>
                    <a:lnTo>
                      <a:pt x="0" y="98"/>
                    </a:lnTo>
                    <a:lnTo>
                      <a:pt x="95" y="0"/>
                    </a:lnTo>
                    <a:lnTo>
                      <a:pt x="95" y="1"/>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49" name="Freeform 201"/>
              <p:cNvSpPr>
                <a:spLocks/>
              </p:cNvSpPr>
              <p:nvPr/>
            </p:nvSpPr>
            <p:spPr bwMode="auto">
              <a:xfrm>
                <a:off x="2463" y="1317"/>
                <a:ext cx="843" cy="26"/>
              </a:xfrm>
              <a:custGeom>
                <a:avLst/>
                <a:gdLst>
                  <a:gd name="T0" fmla="*/ 7 w 843"/>
                  <a:gd name="T1" fmla="*/ 25 h 26"/>
                  <a:gd name="T2" fmla="*/ 835 w 843"/>
                  <a:gd name="T3" fmla="*/ 25 h 26"/>
                  <a:gd name="T4" fmla="*/ 837 w 843"/>
                  <a:gd name="T5" fmla="*/ 25 h 26"/>
                  <a:gd name="T6" fmla="*/ 840 w 843"/>
                  <a:gd name="T7" fmla="*/ 23 h 26"/>
                  <a:gd name="T8" fmla="*/ 841 w 843"/>
                  <a:gd name="T9" fmla="*/ 22 h 26"/>
                  <a:gd name="T10" fmla="*/ 842 w 843"/>
                  <a:gd name="T11" fmla="*/ 19 h 26"/>
                  <a:gd name="T12" fmla="*/ 842 w 843"/>
                  <a:gd name="T13" fmla="*/ 6 h 26"/>
                  <a:gd name="T14" fmla="*/ 841 w 843"/>
                  <a:gd name="T15" fmla="*/ 3 h 26"/>
                  <a:gd name="T16" fmla="*/ 840 w 843"/>
                  <a:gd name="T17" fmla="*/ 1 h 26"/>
                  <a:gd name="T18" fmla="*/ 837 w 843"/>
                  <a:gd name="T19" fmla="*/ 0 h 26"/>
                  <a:gd name="T20" fmla="*/ 835 w 843"/>
                  <a:gd name="T21" fmla="*/ 0 h 26"/>
                  <a:gd name="T22" fmla="*/ 7 w 843"/>
                  <a:gd name="T23" fmla="*/ 0 h 26"/>
                  <a:gd name="T24" fmla="*/ 5 w 843"/>
                  <a:gd name="T25" fmla="*/ 0 h 26"/>
                  <a:gd name="T26" fmla="*/ 2 w 843"/>
                  <a:gd name="T27" fmla="*/ 1 h 26"/>
                  <a:gd name="T28" fmla="*/ 1 w 843"/>
                  <a:gd name="T29" fmla="*/ 3 h 26"/>
                  <a:gd name="T30" fmla="*/ 0 w 843"/>
                  <a:gd name="T31" fmla="*/ 6 h 26"/>
                  <a:gd name="T32" fmla="*/ 0 w 843"/>
                  <a:gd name="T33" fmla="*/ 19 h 26"/>
                  <a:gd name="T34" fmla="*/ 1 w 843"/>
                  <a:gd name="T35" fmla="*/ 22 h 26"/>
                  <a:gd name="T36" fmla="*/ 2 w 843"/>
                  <a:gd name="T37" fmla="*/ 23 h 26"/>
                  <a:gd name="T38" fmla="*/ 5 w 843"/>
                  <a:gd name="T39" fmla="*/ 25 h 26"/>
                  <a:gd name="T40" fmla="*/ 7 w 843"/>
                  <a:gd name="T4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6">
                    <a:moveTo>
                      <a:pt x="7" y="25"/>
                    </a:moveTo>
                    <a:lnTo>
                      <a:pt x="835" y="25"/>
                    </a:lnTo>
                    <a:lnTo>
                      <a:pt x="837" y="25"/>
                    </a:lnTo>
                    <a:lnTo>
                      <a:pt x="840" y="23"/>
                    </a:lnTo>
                    <a:lnTo>
                      <a:pt x="841" y="22"/>
                    </a:lnTo>
                    <a:lnTo>
                      <a:pt x="842" y="19"/>
                    </a:lnTo>
                    <a:lnTo>
                      <a:pt x="842" y="6"/>
                    </a:lnTo>
                    <a:lnTo>
                      <a:pt x="841" y="3"/>
                    </a:lnTo>
                    <a:lnTo>
                      <a:pt x="840" y="1"/>
                    </a:lnTo>
                    <a:lnTo>
                      <a:pt x="837" y="0"/>
                    </a:lnTo>
                    <a:lnTo>
                      <a:pt x="835" y="0"/>
                    </a:lnTo>
                    <a:lnTo>
                      <a:pt x="7" y="0"/>
                    </a:lnTo>
                    <a:lnTo>
                      <a:pt x="5" y="0"/>
                    </a:lnTo>
                    <a:lnTo>
                      <a:pt x="2" y="1"/>
                    </a:lnTo>
                    <a:lnTo>
                      <a:pt x="1" y="3"/>
                    </a:lnTo>
                    <a:lnTo>
                      <a:pt x="0" y="6"/>
                    </a:lnTo>
                    <a:lnTo>
                      <a:pt x="0" y="19"/>
                    </a:lnTo>
                    <a:lnTo>
                      <a:pt x="1" y="22"/>
                    </a:lnTo>
                    <a:lnTo>
                      <a:pt x="2" y="23"/>
                    </a:lnTo>
                    <a:lnTo>
                      <a:pt x="5" y="25"/>
                    </a:lnTo>
                    <a:lnTo>
                      <a:pt x="7" y="25"/>
                    </a:lnTo>
                  </a:path>
                </a:pathLst>
              </a:custGeom>
              <a:solidFill>
                <a:srgbClr val="7F7F7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67850" name="Freeform 202"/>
            <p:cNvSpPr>
              <a:spLocks/>
            </p:cNvSpPr>
            <p:nvPr/>
          </p:nvSpPr>
          <p:spPr bwMode="auto">
            <a:xfrm>
              <a:off x="2675" y="804"/>
              <a:ext cx="423" cy="296"/>
            </a:xfrm>
            <a:custGeom>
              <a:avLst/>
              <a:gdLst>
                <a:gd name="T0" fmla="*/ 0 w 423"/>
                <a:gd name="T1" fmla="*/ 13 h 296"/>
                <a:gd name="T2" fmla="*/ 0 w 423"/>
                <a:gd name="T3" fmla="*/ 277 h 296"/>
                <a:gd name="T4" fmla="*/ 1 w 423"/>
                <a:gd name="T5" fmla="*/ 278 h 296"/>
                <a:gd name="T6" fmla="*/ 1 w 423"/>
                <a:gd name="T7" fmla="*/ 284 h 296"/>
                <a:gd name="T8" fmla="*/ 6 w 423"/>
                <a:gd name="T9" fmla="*/ 288 h 296"/>
                <a:gd name="T10" fmla="*/ 8 w 423"/>
                <a:gd name="T11" fmla="*/ 292 h 296"/>
                <a:gd name="T12" fmla="*/ 13 w 423"/>
                <a:gd name="T13" fmla="*/ 294 h 296"/>
                <a:gd name="T14" fmla="*/ 17 w 423"/>
                <a:gd name="T15" fmla="*/ 295 h 296"/>
                <a:gd name="T16" fmla="*/ 410 w 423"/>
                <a:gd name="T17" fmla="*/ 295 h 296"/>
                <a:gd name="T18" fmla="*/ 421 w 423"/>
                <a:gd name="T19" fmla="*/ 289 h 296"/>
                <a:gd name="T20" fmla="*/ 422 w 423"/>
                <a:gd name="T21" fmla="*/ 280 h 296"/>
                <a:gd name="T22" fmla="*/ 421 w 423"/>
                <a:gd name="T23" fmla="*/ 10 h 296"/>
                <a:gd name="T24" fmla="*/ 419 w 423"/>
                <a:gd name="T25" fmla="*/ 3 h 296"/>
                <a:gd name="T26" fmla="*/ 410 w 423"/>
                <a:gd name="T27" fmla="*/ 0 h 296"/>
                <a:gd name="T28" fmla="*/ 15 w 423"/>
                <a:gd name="T29" fmla="*/ 0 h 296"/>
                <a:gd name="T30" fmla="*/ 4 w 423"/>
                <a:gd name="T31" fmla="*/ 3 h 296"/>
                <a:gd name="T32" fmla="*/ 1 w 423"/>
                <a:gd name="T33" fmla="*/ 11 h 296"/>
                <a:gd name="T34" fmla="*/ 0 w 423"/>
                <a:gd name="T35" fmla="*/ 1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3" h="296">
                  <a:moveTo>
                    <a:pt x="0" y="13"/>
                  </a:moveTo>
                  <a:lnTo>
                    <a:pt x="0" y="277"/>
                  </a:lnTo>
                  <a:lnTo>
                    <a:pt x="1" y="278"/>
                  </a:lnTo>
                  <a:lnTo>
                    <a:pt x="1" y="284"/>
                  </a:lnTo>
                  <a:lnTo>
                    <a:pt x="6" y="288"/>
                  </a:lnTo>
                  <a:lnTo>
                    <a:pt x="8" y="292"/>
                  </a:lnTo>
                  <a:lnTo>
                    <a:pt x="13" y="294"/>
                  </a:lnTo>
                  <a:lnTo>
                    <a:pt x="17" y="295"/>
                  </a:lnTo>
                  <a:lnTo>
                    <a:pt x="410" y="295"/>
                  </a:lnTo>
                  <a:lnTo>
                    <a:pt x="421" y="289"/>
                  </a:lnTo>
                  <a:lnTo>
                    <a:pt x="422" y="280"/>
                  </a:lnTo>
                  <a:lnTo>
                    <a:pt x="421" y="10"/>
                  </a:lnTo>
                  <a:lnTo>
                    <a:pt x="419" y="3"/>
                  </a:lnTo>
                  <a:lnTo>
                    <a:pt x="410" y="0"/>
                  </a:lnTo>
                  <a:lnTo>
                    <a:pt x="15" y="0"/>
                  </a:lnTo>
                  <a:lnTo>
                    <a:pt x="4" y="3"/>
                  </a:lnTo>
                  <a:lnTo>
                    <a:pt x="1" y="11"/>
                  </a:lnTo>
                  <a:lnTo>
                    <a:pt x="0" y="13"/>
                  </a:lnTo>
                </a:path>
              </a:pathLst>
            </a:custGeom>
            <a:solidFill>
              <a:schemeClr val="accent2"/>
            </a:solidFill>
            <a:ln w="12700" cap="rnd" cmpd="sng">
              <a:solidFill>
                <a:srgbClr val="00279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51" name="Freeform 203"/>
            <p:cNvSpPr>
              <a:spLocks/>
            </p:cNvSpPr>
            <p:nvPr/>
          </p:nvSpPr>
          <p:spPr bwMode="auto">
            <a:xfrm>
              <a:off x="2693" y="825"/>
              <a:ext cx="406" cy="275"/>
            </a:xfrm>
            <a:custGeom>
              <a:avLst/>
              <a:gdLst>
                <a:gd name="T0" fmla="*/ 0 w 406"/>
                <a:gd name="T1" fmla="*/ 274 h 275"/>
                <a:gd name="T2" fmla="*/ 394 w 406"/>
                <a:gd name="T3" fmla="*/ 274 h 275"/>
                <a:gd name="T4" fmla="*/ 398 w 406"/>
                <a:gd name="T5" fmla="*/ 273 h 275"/>
                <a:gd name="T6" fmla="*/ 402 w 406"/>
                <a:gd name="T7" fmla="*/ 270 h 275"/>
                <a:gd name="T8" fmla="*/ 404 w 406"/>
                <a:gd name="T9" fmla="*/ 266 h 275"/>
                <a:gd name="T10" fmla="*/ 405 w 406"/>
                <a:gd name="T11" fmla="*/ 262 h 275"/>
                <a:gd name="T12" fmla="*/ 404 w 406"/>
                <a:gd name="T13" fmla="*/ 0 h 275"/>
              </a:gdLst>
              <a:ahLst/>
              <a:cxnLst>
                <a:cxn ang="0">
                  <a:pos x="T0" y="T1"/>
                </a:cxn>
                <a:cxn ang="0">
                  <a:pos x="T2" y="T3"/>
                </a:cxn>
                <a:cxn ang="0">
                  <a:pos x="T4" y="T5"/>
                </a:cxn>
                <a:cxn ang="0">
                  <a:pos x="T6" y="T7"/>
                </a:cxn>
                <a:cxn ang="0">
                  <a:pos x="T8" y="T9"/>
                </a:cxn>
                <a:cxn ang="0">
                  <a:pos x="T10" y="T11"/>
                </a:cxn>
                <a:cxn ang="0">
                  <a:pos x="T12" y="T13"/>
                </a:cxn>
              </a:cxnLst>
              <a:rect l="0" t="0" r="r" b="b"/>
              <a:pathLst>
                <a:path w="406" h="275">
                  <a:moveTo>
                    <a:pt x="0" y="274"/>
                  </a:moveTo>
                  <a:lnTo>
                    <a:pt x="394" y="274"/>
                  </a:lnTo>
                  <a:lnTo>
                    <a:pt x="398" y="273"/>
                  </a:lnTo>
                  <a:lnTo>
                    <a:pt x="402" y="270"/>
                  </a:lnTo>
                  <a:lnTo>
                    <a:pt x="404" y="266"/>
                  </a:lnTo>
                  <a:lnTo>
                    <a:pt x="405" y="262"/>
                  </a:lnTo>
                  <a:lnTo>
                    <a:pt x="40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52" name="Freeform 204"/>
            <p:cNvSpPr>
              <a:spLocks/>
            </p:cNvSpPr>
            <p:nvPr/>
          </p:nvSpPr>
          <p:spPr bwMode="auto">
            <a:xfrm>
              <a:off x="2592" y="1233"/>
              <a:ext cx="534" cy="68"/>
            </a:xfrm>
            <a:custGeom>
              <a:avLst/>
              <a:gdLst>
                <a:gd name="T0" fmla="*/ 53 w 534"/>
                <a:gd name="T1" fmla="*/ 0 h 68"/>
                <a:gd name="T2" fmla="*/ 0 w 534"/>
                <a:gd name="T3" fmla="*/ 67 h 68"/>
                <a:gd name="T4" fmla="*/ 533 w 534"/>
                <a:gd name="T5" fmla="*/ 67 h 68"/>
                <a:gd name="T6" fmla="*/ 479 w 534"/>
                <a:gd name="T7" fmla="*/ 0 h 68"/>
                <a:gd name="T8" fmla="*/ 53 w 534"/>
                <a:gd name="T9" fmla="*/ 0 h 68"/>
              </a:gdLst>
              <a:ahLst/>
              <a:cxnLst>
                <a:cxn ang="0">
                  <a:pos x="T0" y="T1"/>
                </a:cxn>
                <a:cxn ang="0">
                  <a:pos x="T2" y="T3"/>
                </a:cxn>
                <a:cxn ang="0">
                  <a:pos x="T4" y="T5"/>
                </a:cxn>
                <a:cxn ang="0">
                  <a:pos x="T6" y="T7"/>
                </a:cxn>
                <a:cxn ang="0">
                  <a:pos x="T8" y="T9"/>
                </a:cxn>
              </a:cxnLst>
              <a:rect l="0" t="0" r="r" b="b"/>
              <a:pathLst>
                <a:path w="534" h="68">
                  <a:moveTo>
                    <a:pt x="53" y="0"/>
                  </a:moveTo>
                  <a:lnTo>
                    <a:pt x="0" y="67"/>
                  </a:lnTo>
                  <a:lnTo>
                    <a:pt x="533" y="67"/>
                  </a:lnTo>
                  <a:lnTo>
                    <a:pt x="479" y="0"/>
                  </a:lnTo>
                  <a:lnTo>
                    <a:pt x="53"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53" name="Freeform 205"/>
            <p:cNvSpPr>
              <a:spLocks/>
            </p:cNvSpPr>
            <p:nvPr/>
          </p:nvSpPr>
          <p:spPr bwMode="auto">
            <a:xfrm>
              <a:off x="3099" y="1233"/>
              <a:ext cx="151" cy="67"/>
            </a:xfrm>
            <a:custGeom>
              <a:avLst/>
              <a:gdLst>
                <a:gd name="T0" fmla="*/ 0 w 151"/>
                <a:gd name="T1" fmla="*/ 0 h 67"/>
                <a:gd name="T2" fmla="*/ 50 w 151"/>
                <a:gd name="T3" fmla="*/ 66 h 67"/>
                <a:gd name="T4" fmla="*/ 150 w 151"/>
                <a:gd name="T5" fmla="*/ 66 h 67"/>
                <a:gd name="T6" fmla="*/ 90 w 151"/>
                <a:gd name="T7" fmla="*/ 0 h 67"/>
                <a:gd name="T8" fmla="*/ 0 w 151"/>
                <a:gd name="T9" fmla="*/ 0 h 67"/>
              </a:gdLst>
              <a:ahLst/>
              <a:cxnLst>
                <a:cxn ang="0">
                  <a:pos x="T0" y="T1"/>
                </a:cxn>
                <a:cxn ang="0">
                  <a:pos x="T2" y="T3"/>
                </a:cxn>
                <a:cxn ang="0">
                  <a:pos x="T4" y="T5"/>
                </a:cxn>
                <a:cxn ang="0">
                  <a:pos x="T6" y="T7"/>
                </a:cxn>
                <a:cxn ang="0">
                  <a:pos x="T8" y="T9"/>
                </a:cxn>
              </a:cxnLst>
              <a:rect l="0" t="0" r="r" b="b"/>
              <a:pathLst>
                <a:path w="151" h="67">
                  <a:moveTo>
                    <a:pt x="0" y="0"/>
                  </a:moveTo>
                  <a:lnTo>
                    <a:pt x="50" y="66"/>
                  </a:lnTo>
                  <a:lnTo>
                    <a:pt x="150" y="66"/>
                  </a:lnTo>
                  <a:lnTo>
                    <a:pt x="90" y="0"/>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54" name="Freeform 206"/>
            <p:cNvSpPr>
              <a:spLocks/>
            </p:cNvSpPr>
            <p:nvPr/>
          </p:nvSpPr>
          <p:spPr bwMode="auto">
            <a:xfrm>
              <a:off x="2511" y="1233"/>
              <a:ext cx="118" cy="68"/>
            </a:xfrm>
            <a:custGeom>
              <a:avLst/>
              <a:gdLst>
                <a:gd name="T0" fmla="*/ 117 w 118"/>
                <a:gd name="T1" fmla="*/ 0 h 68"/>
                <a:gd name="T2" fmla="*/ 65 w 118"/>
                <a:gd name="T3" fmla="*/ 67 h 68"/>
                <a:gd name="T4" fmla="*/ 0 w 118"/>
                <a:gd name="T5" fmla="*/ 67 h 68"/>
                <a:gd name="T6" fmla="*/ 65 w 118"/>
                <a:gd name="T7" fmla="*/ 0 h 68"/>
                <a:gd name="T8" fmla="*/ 117 w 118"/>
                <a:gd name="T9" fmla="*/ 0 h 68"/>
              </a:gdLst>
              <a:ahLst/>
              <a:cxnLst>
                <a:cxn ang="0">
                  <a:pos x="T0" y="T1"/>
                </a:cxn>
                <a:cxn ang="0">
                  <a:pos x="T2" y="T3"/>
                </a:cxn>
                <a:cxn ang="0">
                  <a:pos x="T4" y="T5"/>
                </a:cxn>
                <a:cxn ang="0">
                  <a:pos x="T6" y="T7"/>
                </a:cxn>
                <a:cxn ang="0">
                  <a:pos x="T8" y="T9"/>
                </a:cxn>
              </a:cxnLst>
              <a:rect l="0" t="0" r="r" b="b"/>
              <a:pathLst>
                <a:path w="118" h="68">
                  <a:moveTo>
                    <a:pt x="117" y="0"/>
                  </a:moveTo>
                  <a:lnTo>
                    <a:pt x="65" y="67"/>
                  </a:lnTo>
                  <a:lnTo>
                    <a:pt x="0" y="67"/>
                  </a:lnTo>
                  <a:lnTo>
                    <a:pt x="65" y="0"/>
                  </a:lnTo>
                  <a:lnTo>
                    <a:pt x="117"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nvGrpSpPr>
            <p:cNvPr id="667855" name="Group 207"/>
            <p:cNvGrpSpPr>
              <a:grpSpLocks/>
            </p:cNvGrpSpPr>
            <p:nvPr/>
          </p:nvGrpSpPr>
          <p:grpSpPr bwMode="auto">
            <a:xfrm>
              <a:off x="2508" y="1228"/>
              <a:ext cx="745" cy="80"/>
              <a:chOff x="2508" y="1228"/>
              <a:chExt cx="745" cy="80"/>
            </a:xfrm>
          </p:grpSpPr>
          <p:sp>
            <p:nvSpPr>
              <p:cNvPr id="667856" name="Freeform 208"/>
              <p:cNvSpPr>
                <a:spLocks/>
              </p:cNvSpPr>
              <p:nvPr/>
            </p:nvSpPr>
            <p:spPr bwMode="auto">
              <a:xfrm>
                <a:off x="2592" y="1305"/>
                <a:ext cx="534" cy="2"/>
              </a:xfrm>
              <a:custGeom>
                <a:avLst/>
                <a:gdLst>
                  <a:gd name="T0" fmla="*/ 0 w 534"/>
                  <a:gd name="T1" fmla="*/ 1 h 2"/>
                  <a:gd name="T2" fmla="*/ 533 w 534"/>
                  <a:gd name="T3" fmla="*/ 1 h 2"/>
                  <a:gd name="T4" fmla="*/ 533 w 534"/>
                  <a:gd name="T5" fmla="*/ 0 h 2"/>
                  <a:gd name="T6" fmla="*/ 0 w 534"/>
                  <a:gd name="T7" fmla="*/ 0 h 2"/>
                  <a:gd name="T8" fmla="*/ 0 w 534"/>
                  <a:gd name="T9" fmla="*/ 1 h 2"/>
                </a:gdLst>
                <a:ahLst/>
                <a:cxnLst>
                  <a:cxn ang="0">
                    <a:pos x="T0" y="T1"/>
                  </a:cxn>
                  <a:cxn ang="0">
                    <a:pos x="T2" y="T3"/>
                  </a:cxn>
                  <a:cxn ang="0">
                    <a:pos x="T4" y="T5"/>
                  </a:cxn>
                  <a:cxn ang="0">
                    <a:pos x="T6" y="T7"/>
                  </a:cxn>
                  <a:cxn ang="0">
                    <a:pos x="T8" y="T9"/>
                  </a:cxn>
                </a:cxnLst>
                <a:rect l="0" t="0" r="r" b="b"/>
                <a:pathLst>
                  <a:path w="534" h="2">
                    <a:moveTo>
                      <a:pt x="0" y="1"/>
                    </a:moveTo>
                    <a:lnTo>
                      <a:pt x="533" y="1"/>
                    </a:lnTo>
                    <a:lnTo>
                      <a:pt x="533" y="0"/>
                    </a:lnTo>
                    <a:lnTo>
                      <a:pt x="0" y="0"/>
                    </a:lnTo>
                    <a:lnTo>
                      <a:pt x="0" y="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57" name="Freeform 209"/>
              <p:cNvSpPr>
                <a:spLocks/>
              </p:cNvSpPr>
              <p:nvPr/>
            </p:nvSpPr>
            <p:spPr bwMode="auto">
              <a:xfrm>
                <a:off x="3150" y="1303"/>
                <a:ext cx="100" cy="3"/>
              </a:xfrm>
              <a:custGeom>
                <a:avLst/>
                <a:gdLst>
                  <a:gd name="T0" fmla="*/ 0 w 100"/>
                  <a:gd name="T1" fmla="*/ 2 h 3"/>
                  <a:gd name="T2" fmla="*/ 99 w 100"/>
                  <a:gd name="T3" fmla="*/ 2 h 3"/>
                  <a:gd name="T4" fmla="*/ 99 w 100"/>
                  <a:gd name="T5" fmla="*/ 0 h 3"/>
                  <a:gd name="T6" fmla="*/ 0 w 100"/>
                  <a:gd name="T7" fmla="*/ 0 h 3"/>
                  <a:gd name="T8" fmla="*/ 0 w 100"/>
                  <a:gd name="T9" fmla="*/ 2 h 3"/>
                </a:gdLst>
                <a:ahLst/>
                <a:cxnLst>
                  <a:cxn ang="0">
                    <a:pos x="T0" y="T1"/>
                  </a:cxn>
                  <a:cxn ang="0">
                    <a:pos x="T2" y="T3"/>
                  </a:cxn>
                  <a:cxn ang="0">
                    <a:pos x="T4" y="T5"/>
                  </a:cxn>
                  <a:cxn ang="0">
                    <a:pos x="T6" y="T7"/>
                  </a:cxn>
                  <a:cxn ang="0">
                    <a:pos x="T8" y="T9"/>
                  </a:cxn>
                </a:cxnLst>
                <a:rect l="0" t="0" r="r" b="b"/>
                <a:pathLst>
                  <a:path w="100" h="3">
                    <a:moveTo>
                      <a:pt x="0" y="2"/>
                    </a:moveTo>
                    <a:lnTo>
                      <a:pt x="99" y="2"/>
                    </a:lnTo>
                    <a:lnTo>
                      <a:pt x="99" y="0"/>
                    </a:lnTo>
                    <a:lnTo>
                      <a:pt x="0" y="0"/>
                    </a:lnTo>
                    <a:lnTo>
                      <a:pt x="0"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58" name="Freeform 210"/>
              <p:cNvSpPr>
                <a:spLocks/>
              </p:cNvSpPr>
              <p:nvPr/>
            </p:nvSpPr>
            <p:spPr bwMode="auto">
              <a:xfrm>
                <a:off x="2511" y="1305"/>
                <a:ext cx="64" cy="3"/>
              </a:xfrm>
              <a:custGeom>
                <a:avLst/>
                <a:gdLst>
                  <a:gd name="T0" fmla="*/ 0 w 64"/>
                  <a:gd name="T1" fmla="*/ 2 h 3"/>
                  <a:gd name="T2" fmla="*/ 63 w 64"/>
                  <a:gd name="T3" fmla="*/ 2 h 3"/>
                  <a:gd name="T4" fmla="*/ 63 w 64"/>
                  <a:gd name="T5" fmla="*/ 0 h 3"/>
                  <a:gd name="T6" fmla="*/ 0 w 64"/>
                  <a:gd name="T7" fmla="*/ 0 h 3"/>
                  <a:gd name="T8" fmla="*/ 0 w 64"/>
                  <a:gd name="T9" fmla="*/ 2 h 3"/>
                </a:gdLst>
                <a:ahLst/>
                <a:cxnLst>
                  <a:cxn ang="0">
                    <a:pos x="T0" y="T1"/>
                  </a:cxn>
                  <a:cxn ang="0">
                    <a:pos x="T2" y="T3"/>
                  </a:cxn>
                  <a:cxn ang="0">
                    <a:pos x="T4" y="T5"/>
                  </a:cxn>
                  <a:cxn ang="0">
                    <a:pos x="T6" y="T7"/>
                  </a:cxn>
                  <a:cxn ang="0">
                    <a:pos x="T8" y="T9"/>
                  </a:cxn>
                </a:cxnLst>
                <a:rect l="0" t="0" r="r" b="b"/>
                <a:pathLst>
                  <a:path w="64" h="3">
                    <a:moveTo>
                      <a:pt x="0" y="2"/>
                    </a:moveTo>
                    <a:lnTo>
                      <a:pt x="63" y="2"/>
                    </a:lnTo>
                    <a:lnTo>
                      <a:pt x="63" y="0"/>
                    </a:lnTo>
                    <a:lnTo>
                      <a:pt x="0" y="0"/>
                    </a:lnTo>
                    <a:lnTo>
                      <a:pt x="0"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59" name="Freeform 211"/>
              <p:cNvSpPr>
                <a:spLocks/>
              </p:cNvSpPr>
              <p:nvPr/>
            </p:nvSpPr>
            <p:spPr bwMode="auto">
              <a:xfrm>
                <a:off x="2584" y="1230"/>
                <a:ext cx="62" cy="76"/>
              </a:xfrm>
              <a:custGeom>
                <a:avLst/>
                <a:gdLst>
                  <a:gd name="T0" fmla="*/ 8 w 62"/>
                  <a:gd name="T1" fmla="*/ 66 h 76"/>
                  <a:gd name="T2" fmla="*/ 11 w 62"/>
                  <a:gd name="T3" fmla="*/ 73 h 76"/>
                  <a:gd name="T4" fmla="*/ 61 w 62"/>
                  <a:gd name="T5" fmla="*/ 4 h 76"/>
                  <a:gd name="T6" fmla="*/ 54 w 62"/>
                  <a:gd name="T7" fmla="*/ 0 h 76"/>
                  <a:gd name="T8" fmla="*/ 4 w 62"/>
                  <a:gd name="T9" fmla="*/ 68 h 76"/>
                  <a:gd name="T10" fmla="*/ 8 w 62"/>
                  <a:gd name="T11" fmla="*/ 75 h 76"/>
                  <a:gd name="T12" fmla="*/ 4 w 62"/>
                  <a:gd name="T13" fmla="*/ 68 h 76"/>
                  <a:gd name="T14" fmla="*/ 0 w 62"/>
                  <a:gd name="T15" fmla="*/ 75 h 76"/>
                  <a:gd name="T16" fmla="*/ 8 w 62"/>
                  <a:gd name="T17" fmla="*/ 75 h 76"/>
                  <a:gd name="T18" fmla="*/ 8 w 62"/>
                  <a:gd name="T19"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6">
                    <a:moveTo>
                      <a:pt x="8" y="66"/>
                    </a:moveTo>
                    <a:lnTo>
                      <a:pt x="11" y="73"/>
                    </a:lnTo>
                    <a:lnTo>
                      <a:pt x="61" y="4"/>
                    </a:lnTo>
                    <a:lnTo>
                      <a:pt x="54" y="0"/>
                    </a:lnTo>
                    <a:lnTo>
                      <a:pt x="4" y="68"/>
                    </a:lnTo>
                    <a:lnTo>
                      <a:pt x="8" y="75"/>
                    </a:lnTo>
                    <a:lnTo>
                      <a:pt x="4" y="68"/>
                    </a:lnTo>
                    <a:lnTo>
                      <a:pt x="0" y="75"/>
                    </a:lnTo>
                    <a:lnTo>
                      <a:pt x="8" y="75"/>
                    </a:lnTo>
                    <a:lnTo>
                      <a:pt x="8" y="66"/>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0" name="Freeform 212"/>
              <p:cNvSpPr>
                <a:spLocks/>
              </p:cNvSpPr>
              <p:nvPr/>
            </p:nvSpPr>
            <p:spPr bwMode="auto">
              <a:xfrm>
                <a:off x="2592" y="1300"/>
                <a:ext cx="542" cy="6"/>
              </a:xfrm>
              <a:custGeom>
                <a:avLst/>
                <a:gdLst>
                  <a:gd name="T0" fmla="*/ 530 w 542"/>
                  <a:gd name="T1" fmla="*/ 4 h 6"/>
                  <a:gd name="T2" fmla="*/ 533 w 542"/>
                  <a:gd name="T3" fmla="*/ 0 h 6"/>
                  <a:gd name="T4" fmla="*/ 0 w 542"/>
                  <a:gd name="T5" fmla="*/ 0 h 6"/>
                  <a:gd name="T6" fmla="*/ 0 w 542"/>
                  <a:gd name="T7" fmla="*/ 5 h 6"/>
                  <a:gd name="T8" fmla="*/ 533 w 542"/>
                  <a:gd name="T9" fmla="*/ 5 h 6"/>
                  <a:gd name="T10" fmla="*/ 537 w 542"/>
                  <a:gd name="T11" fmla="*/ 1 h 6"/>
                  <a:gd name="T12" fmla="*/ 533 w 542"/>
                  <a:gd name="T13" fmla="*/ 5 h 6"/>
                  <a:gd name="T14" fmla="*/ 541 w 542"/>
                  <a:gd name="T15" fmla="*/ 5 h 6"/>
                  <a:gd name="T16" fmla="*/ 537 w 542"/>
                  <a:gd name="T17" fmla="*/ 1 h 6"/>
                  <a:gd name="T18" fmla="*/ 530 w 542"/>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2" h="6">
                    <a:moveTo>
                      <a:pt x="530" y="4"/>
                    </a:moveTo>
                    <a:lnTo>
                      <a:pt x="533" y="0"/>
                    </a:lnTo>
                    <a:lnTo>
                      <a:pt x="0" y="0"/>
                    </a:lnTo>
                    <a:lnTo>
                      <a:pt x="0" y="5"/>
                    </a:lnTo>
                    <a:lnTo>
                      <a:pt x="533" y="5"/>
                    </a:lnTo>
                    <a:lnTo>
                      <a:pt x="537" y="1"/>
                    </a:lnTo>
                    <a:lnTo>
                      <a:pt x="533" y="5"/>
                    </a:lnTo>
                    <a:lnTo>
                      <a:pt x="541" y="5"/>
                    </a:lnTo>
                    <a:lnTo>
                      <a:pt x="537" y="1"/>
                    </a:lnTo>
                    <a:lnTo>
                      <a:pt x="530" y="4"/>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1" name="Freeform 213"/>
              <p:cNvSpPr>
                <a:spLocks/>
              </p:cNvSpPr>
              <p:nvPr/>
            </p:nvSpPr>
            <p:spPr bwMode="auto">
              <a:xfrm>
                <a:off x="3072" y="1228"/>
                <a:ext cx="57" cy="76"/>
              </a:xfrm>
              <a:custGeom>
                <a:avLst/>
                <a:gdLst>
                  <a:gd name="T0" fmla="*/ 3 w 57"/>
                  <a:gd name="T1" fmla="*/ 9 h 76"/>
                  <a:gd name="T2" fmla="*/ 0 w 57"/>
                  <a:gd name="T3" fmla="*/ 7 h 76"/>
                  <a:gd name="T4" fmla="*/ 50 w 57"/>
                  <a:gd name="T5" fmla="*/ 75 h 76"/>
                  <a:gd name="T6" fmla="*/ 56 w 57"/>
                  <a:gd name="T7" fmla="*/ 70 h 76"/>
                  <a:gd name="T8" fmla="*/ 7 w 57"/>
                  <a:gd name="T9" fmla="*/ 3 h 76"/>
                  <a:gd name="T10" fmla="*/ 3 w 57"/>
                  <a:gd name="T11" fmla="*/ 0 h 76"/>
                  <a:gd name="T12" fmla="*/ 7 w 57"/>
                  <a:gd name="T13" fmla="*/ 3 h 76"/>
                  <a:gd name="T14" fmla="*/ 6 w 57"/>
                  <a:gd name="T15" fmla="*/ 1 h 76"/>
                  <a:gd name="T16" fmla="*/ 3 w 57"/>
                  <a:gd name="T17" fmla="*/ 0 h 76"/>
                  <a:gd name="T18" fmla="*/ 3 w 57"/>
                  <a:gd name="T19"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6">
                    <a:moveTo>
                      <a:pt x="3" y="9"/>
                    </a:moveTo>
                    <a:lnTo>
                      <a:pt x="0" y="7"/>
                    </a:lnTo>
                    <a:lnTo>
                      <a:pt x="50" y="75"/>
                    </a:lnTo>
                    <a:lnTo>
                      <a:pt x="56" y="70"/>
                    </a:lnTo>
                    <a:lnTo>
                      <a:pt x="7" y="3"/>
                    </a:lnTo>
                    <a:lnTo>
                      <a:pt x="3" y="0"/>
                    </a:lnTo>
                    <a:lnTo>
                      <a:pt x="7" y="3"/>
                    </a:lnTo>
                    <a:lnTo>
                      <a:pt x="6" y="1"/>
                    </a:lnTo>
                    <a:lnTo>
                      <a:pt x="3" y="0"/>
                    </a:lnTo>
                    <a:lnTo>
                      <a:pt x="3" y="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2" name="Freeform 214"/>
              <p:cNvSpPr>
                <a:spLocks/>
              </p:cNvSpPr>
              <p:nvPr/>
            </p:nvSpPr>
            <p:spPr bwMode="auto">
              <a:xfrm>
                <a:off x="2627" y="1251"/>
                <a:ext cx="463" cy="6"/>
              </a:xfrm>
              <a:custGeom>
                <a:avLst/>
                <a:gdLst>
                  <a:gd name="T0" fmla="*/ 462 w 463"/>
                  <a:gd name="T1" fmla="*/ 3 h 6"/>
                  <a:gd name="T2" fmla="*/ 462 w 463"/>
                  <a:gd name="T3" fmla="*/ 0 h 6"/>
                  <a:gd name="T4" fmla="*/ 0 w 463"/>
                  <a:gd name="T5" fmla="*/ 0 h 6"/>
                  <a:gd name="T6" fmla="*/ 0 w 463"/>
                  <a:gd name="T7" fmla="*/ 5 h 6"/>
                  <a:gd name="T8" fmla="*/ 462 w 463"/>
                  <a:gd name="T9" fmla="*/ 5 h 6"/>
                  <a:gd name="T10" fmla="*/ 462 w 463"/>
                  <a:gd name="T11" fmla="*/ 3 h 6"/>
                </a:gdLst>
                <a:ahLst/>
                <a:cxnLst>
                  <a:cxn ang="0">
                    <a:pos x="T0" y="T1"/>
                  </a:cxn>
                  <a:cxn ang="0">
                    <a:pos x="T2" y="T3"/>
                  </a:cxn>
                  <a:cxn ang="0">
                    <a:pos x="T4" y="T5"/>
                  </a:cxn>
                  <a:cxn ang="0">
                    <a:pos x="T6" y="T7"/>
                  </a:cxn>
                  <a:cxn ang="0">
                    <a:pos x="T8" y="T9"/>
                  </a:cxn>
                  <a:cxn ang="0">
                    <a:pos x="T10" y="T11"/>
                  </a:cxn>
                </a:cxnLst>
                <a:rect l="0" t="0" r="r" b="b"/>
                <a:pathLst>
                  <a:path w="463" h="6">
                    <a:moveTo>
                      <a:pt x="462" y="3"/>
                    </a:moveTo>
                    <a:lnTo>
                      <a:pt x="462" y="0"/>
                    </a:lnTo>
                    <a:lnTo>
                      <a:pt x="0" y="0"/>
                    </a:lnTo>
                    <a:lnTo>
                      <a:pt x="0" y="5"/>
                    </a:lnTo>
                    <a:lnTo>
                      <a:pt x="462" y="5"/>
                    </a:lnTo>
                    <a:lnTo>
                      <a:pt x="462"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3" name="Freeform 215"/>
              <p:cNvSpPr>
                <a:spLocks/>
              </p:cNvSpPr>
              <p:nvPr/>
            </p:nvSpPr>
            <p:spPr bwMode="auto">
              <a:xfrm>
                <a:off x="2641" y="1230"/>
                <a:ext cx="437" cy="7"/>
              </a:xfrm>
              <a:custGeom>
                <a:avLst/>
                <a:gdLst>
                  <a:gd name="T0" fmla="*/ 436 w 437"/>
                  <a:gd name="T1" fmla="*/ 3 h 7"/>
                  <a:gd name="T2" fmla="*/ 436 w 437"/>
                  <a:gd name="T3" fmla="*/ 0 h 7"/>
                  <a:gd name="T4" fmla="*/ 0 w 437"/>
                  <a:gd name="T5" fmla="*/ 0 h 7"/>
                  <a:gd name="T6" fmla="*/ 0 w 437"/>
                  <a:gd name="T7" fmla="*/ 6 h 7"/>
                  <a:gd name="T8" fmla="*/ 436 w 437"/>
                  <a:gd name="T9" fmla="*/ 6 h 7"/>
                  <a:gd name="T10" fmla="*/ 436 w 437"/>
                  <a:gd name="T11" fmla="*/ 3 h 7"/>
                </a:gdLst>
                <a:ahLst/>
                <a:cxnLst>
                  <a:cxn ang="0">
                    <a:pos x="T0" y="T1"/>
                  </a:cxn>
                  <a:cxn ang="0">
                    <a:pos x="T2" y="T3"/>
                  </a:cxn>
                  <a:cxn ang="0">
                    <a:pos x="T4" y="T5"/>
                  </a:cxn>
                  <a:cxn ang="0">
                    <a:pos x="T6" y="T7"/>
                  </a:cxn>
                  <a:cxn ang="0">
                    <a:pos x="T8" y="T9"/>
                  </a:cxn>
                  <a:cxn ang="0">
                    <a:pos x="T10" y="T11"/>
                  </a:cxn>
                </a:cxnLst>
                <a:rect l="0" t="0" r="r" b="b"/>
                <a:pathLst>
                  <a:path w="437" h="7">
                    <a:moveTo>
                      <a:pt x="436" y="3"/>
                    </a:moveTo>
                    <a:lnTo>
                      <a:pt x="436" y="0"/>
                    </a:lnTo>
                    <a:lnTo>
                      <a:pt x="0" y="0"/>
                    </a:lnTo>
                    <a:lnTo>
                      <a:pt x="0" y="6"/>
                    </a:lnTo>
                    <a:lnTo>
                      <a:pt x="436" y="6"/>
                    </a:lnTo>
                    <a:lnTo>
                      <a:pt x="436"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4" name="Freeform 216"/>
              <p:cNvSpPr>
                <a:spLocks/>
              </p:cNvSpPr>
              <p:nvPr/>
            </p:nvSpPr>
            <p:spPr bwMode="auto">
              <a:xfrm>
                <a:off x="2618" y="1265"/>
                <a:ext cx="481" cy="6"/>
              </a:xfrm>
              <a:custGeom>
                <a:avLst/>
                <a:gdLst>
                  <a:gd name="T0" fmla="*/ 480 w 481"/>
                  <a:gd name="T1" fmla="*/ 2 h 6"/>
                  <a:gd name="T2" fmla="*/ 480 w 481"/>
                  <a:gd name="T3" fmla="*/ 0 h 6"/>
                  <a:gd name="T4" fmla="*/ 0 w 481"/>
                  <a:gd name="T5" fmla="*/ 0 h 6"/>
                  <a:gd name="T6" fmla="*/ 0 w 481"/>
                  <a:gd name="T7" fmla="*/ 5 h 6"/>
                  <a:gd name="T8" fmla="*/ 480 w 481"/>
                  <a:gd name="T9" fmla="*/ 5 h 6"/>
                  <a:gd name="T10" fmla="*/ 480 w 481"/>
                  <a:gd name="T11" fmla="*/ 2 h 6"/>
                </a:gdLst>
                <a:ahLst/>
                <a:cxnLst>
                  <a:cxn ang="0">
                    <a:pos x="T0" y="T1"/>
                  </a:cxn>
                  <a:cxn ang="0">
                    <a:pos x="T2" y="T3"/>
                  </a:cxn>
                  <a:cxn ang="0">
                    <a:pos x="T4" y="T5"/>
                  </a:cxn>
                  <a:cxn ang="0">
                    <a:pos x="T6" y="T7"/>
                  </a:cxn>
                  <a:cxn ang="0">
                    <a:pos x="T8" y="T9"/>
                  </a:cxn>
                  <a:cxn ang="0">
                    <a:pos x="T10" y="T11"/>
                  </a:cxn>
                </a:cxnLst>
                <a:rect l="0" t="0" r="r" b="b"/>
                <a:pathLst>
                  <a:path w="481" h="6">
                    <a:moveTo>
                      <a:pt x="480" y="2"/>
                    </a:moveTo>
                    <a:lnTo>
                      <a:pt x="480" y="0"/>
                    </a:lnTo>
                    <a:lnTo>
                      <a:pt x="0" y="0"/>
                    </a:lnTo>
                    <a:lnTo>
                      <a:pt x="0" y="5"/>
                    </a:lnTo>
                    <a:lnTo>
                      <a:pt x="480" y="5"/>
                    </a:lnTo>
                    <a:lnTo>
                      <a:pt x="480"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5" name="Freeform 217"/>
              <p:cNvSpPr>
                <a:spLocks/>
              </p:cNvSpPr>
              <p:nvPr/>
            </p:nvSpPr>
            <p:spPr bwMode="auto">
              <a:xfrm>
                <a:off x="2606" y="1279"/>
                <a:ext cx="505" cy="7"/>
              </a:xfrm>
              <a:custGeom>
                <a:avLst/>
                <a:gdLst>
                  <a:gd name="T0" fmla="*/ 504 w 505"/>
                  <a:gd name="T1" fmla="*/ 3 h 7"/>
                  <a:gd name="T2" fmla="*/ 504 w 505"/>
                  <a:gd name="T3" fmla="*/ 0 h 7"/>
                  <a:gd name="T4" fmla="*/ 0 w 505"/>
                  <a:gd name="T5" fmla="*/ 0 h 7"/>
                  <a:gd name="T6" fmla="*/ 0 w 505"/>
                  <a:gd name="T7" fmla="*/ 6 h 7"/>
                  <a:gd name="T8" fmla="*/ 504 w 505"/>
                  <a:gd name="T9" fmla="*/ 6 h 7"/>
                  <a:gd name="T10" fmla="*/ 504 w 505"/>
                  <a:gd name="T11" fmla="*/ 3 h 7"/>
                </a:gdLst>
                <a:ahLst/>
                <a:cxnLst>
                  <a:cxn ang="0">
                    <a:pos x="T0" y="T1"/>
                  </a:cxn>
                  <a:cxn ang="0">
                    <a:pos x="T2" y="T3"/>
                  </a:cxn>
                  <a:cxn ang="0">
                    <a:pos x="T4" y="T5"/>
                  </a:cxn>
                  <a:cxn ang="0">
                    <a:pos x="T6" y="T7"/>
                  </a:cxn>
                  <a:cxn ang="0">
                    <a:pos x="T8" y="T9"/>
                  </a:cxn>
                  <a:cxn ang="0">
                    <a:pos x="T10" y="T11"/>
                  </a:cxn>
                </a:cxnLst>
                <a:rect l="0" t="0" r="r" b="b"/>
                <a:pathLst>
                  <a:path w="505" h="7">
                    <a:moveTo>
                      <a:pt x="504" y="3"/>
                    </a:moveTo>
                    <a:lnTo>
                      <a:pt x="504" y="0"/>
                    </a:lnTo>
                    <a:lnTo>
                      <a:pt x="0" y="0"/>
                    </a:lnTo>
                    <a:lnTo>
                      <a:pt x="0" y="6"/>
                    </a:lnTo>
                    <a:lnTo>
                      <a:pt x="504" y="6"/>
                    </a:lnTo>
                    <a:lnTo>
                      <a:pt x="504"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6" name="Freeform 218"/>
              <p:cNvSpPr>
                <a:spLocks/>
              </p:cNvSpPr>
              <p:nvPr/>
            </p:nvSpPr>
            <p:spPr bwMode="auto">
              <a:xfrm>
                <a:off x="2720" y="1231"/>
                <a:ext cx="36" cy="71"/>
              </a:xfrm>
              <a:custGeom>
                <a:avLst/>
                <a:gdLst>
                  <a:gd name="T0" fmla="*/ 4 w 36"/>
                  <a:gd name="T1" fmla="*/ 69 h 71"/>
                  <a:gd name="T2" fmla="*/ 7 w 36"/>
                  <a:gd name="T3" fmla="*/ 70 h 71"/>
                  <a:gd name="T4" fmla="*/ 35 w 36"/>
                  <a:gd name="T5" fmla="*/ 3 h 71"/>
                  <a:gd name="T6" fmla="*/ 29 w 36"/>
                  <a:gd name="T7" fmla="*/ 0 h 71"/>
                  <a:gd name="T8" fmla="*/ 0 w 36"/>
                  <a:gd name="T9" fmla="*/ 68 h 71"/>
                  <a:gd name="T10" fmla="*/ 4 w 36"/>
                  <a:gd name="T11" fmla="*/ 69 h 71"/>
                </a:gdLst>
                <a:ahLst/>
                <a:cxnLst>
                  <a:cxn ang="0">
                    <a:pos x="T0" y="T1"/>
                  </a:cxn>
                  <a:cxn ang="0">
                    <a:pos x="T2" y="T3"/>
                  </a:cxn>
                  <a:cxn ang="0">
                    <a:pos x="T4" y="T5"/>
                  </a:cxn>
                  <a:cxn ang="0">
                    <a:pos x="T6" y="T7"/>
                  </a:cxn>
                  <a:cxn ang="0">
                    <a:pos x="T8" y="T9"/>
                  </a:cxn>
                  <a:cxn ang="0">
                    <a:pos x="T10" y="T11"/>
                  </a:cxn>
                </a:cxnLst>
                <a:rect l="0" t="0" r="r" b="b"/>
                <a:pathLst>
                  <a:path w="36" h="71">
                    <a:moveTo>
                      <a:pt x="4" y="69"/>
                    </a:moveTo>
                    <a:lnTo>
                      <a:pt x="7" y="70"/>
                    </a:lnTo>
                    <a:lnTo>
                      <a:pt x="35" y="3"/>
                    </a:lnTo>
                    <a:lnTo>
                      <a:pt x="29" y="0"/>
                    </a:lnTo>
                    <a:lnTo>
                      <a:pt x="0" y="68"/>
                    </a:lnTo>
                    <a:lnTo>
                      <a:pt x="4" y="6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7" name="Freeform 219"/>
              <p:cNvSpPr>
                <a:spLocks/>
              </p:cNvSpPr>
              <p:nvPr/>
            </p:nvSpPr>
            <p:spPr bwMode="auto">
              <a:xfrm>
                <a:off x="2964" y="1231"/>
                <a:ext cx="39" cy="71"/>
              </a:xfrm>
              <a:custGeom>
                <a:avLst/>
                <a:gdLst>
                  <a:gd name="T0" fmla="*/ 34 w 39"/>
                  <a:gd name="T1" fmla="*/ 69 h 71"/>
                  <a:gd name="T2" fmla="*/ 38 w 39"/>
                  <a:gd name="T3" fmla="*/ 68 h 71"/>
                  <a:gd name="T4" fmla="*/ 6 w 39"/>
                  <a:gd name="T5" fmla="*/ 0 h 71"/>
                  <a:gd name="T6" fmla="*/ 0 w 39"/>
                  <a:gd name="T7" fmla="*/ 3 h 71"/>
                  <a:gd name="T8" fmla="*/ 31 w 39"/>
                  <a:gd name="T9" fmla="*/ 70 h 71"/>
                  <a:gd name="T10" fmla="*/ 34 w 39"/>
                  <a:gd name="T11" fmla="*/ 69 h 71"/>
                </a:gdLst>
                <a:ahLst/>
                <a:cxnLst>
                  <a:cxn ang="0">
                    <a:pos x="T0" y="T1"/>
                  </a:cxn>
                  <a:cxn ang="0">
                    <a:pos x="T2" y="T3"/>
                  </a:cxn>
                  <a:cxn ang="0">
                    <a:pos x="T4" y="T5"/>
                  </a:cxn>
                  <a:cxn ang="0">
                    <a:pos x="T6" y="T7"/>
                  </a:cxn>
                  <a:cxn ang="0">
                    <a:pos x="T8" y="T9"/>
                  </a:cxn>
                  <a:cxn ang="0">
                    <a:pos x="T10" y="T11"/>
                  </a:cxn>
                </a:cxnLst>
                <a:rect l="0" t="0" r="r" b="b"/>
                <a:pathLst>
                  <a:path w="39" h="71">
                    <a:moveTo>
                      <a:pt x="34" y="69"/>
                    </a:moveTo>
                    <a:lnTo>
                      <a:pt x="38" y="68"/>
                    </a:lnTo>
                    <a:lnTo>
                      <a:pt x="6" y="0"/>
                    </a:lnTo>
                    <a:lnTo>
                      <a:pt x="0" y="3"/>
                    </a:lnTo>
                    <a:lnTo>
                      <a:pt x="31" y="70"/>
                    </a:lnTo>
                    <a:lnTo>
                      <a:pt x="34" y="6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8" name="Freeform 220"/>
              <p:cNvSpPr>
                <a:spLocks/>
              </p:cNvSpPr>
              <p:nvPr/>
            </p:nvSpPr>
            <p:spPr bwMode="auto">
              <a:xfrm>
                <a:off x="2860" y="1233"/>
                <a:ext cx="6" cy="50"/>
              </a:xfrm>
              <a:custGeom>
                <a:avLst/>
                <a:gdLst>
                  <a:gd name="T0" fmla="*/ 3 w 6"/>
                  <a:gd name="T1" fmla="*/ 49 h 50"/>
                  <a:gd name="T2" fmla="*/ 5 w 6"/>
                  <a:gd name="T3" fmla="*/ 49 h 50"/>
                  <a:gd name="T4" fmla="*/ 5 w 6"/>
                  <a:gd name="T5" fmla="*/ 0 h 50"/>
                  <a:gd name="T6" fmla="*/ 0 w 6"/>
                  <a:gd name="T7" fmla="*/ 0 h 50"/>
                  <a:gd name="T8" fmla="*/ 0 w 6"/>
                  <a:gd name="T9" fmla="*/ 49 h 50"/>
                  <a:gd name="T10" fmla="*/ 3 w 6"/>
                  <a:gd name="T11" fmla="*/ 49 h 50"/>
                </a:gdLst>
                <a:ahLst/>
                <a:cxnLst>
                  <a:cxn ang="0">
                    <a:pos x="T0" y="T1"/>
                  </a:cxn>
                  <a:cxn ang="0">
                    <a:pos x="T2" y="T3"/>
                  </a:cxn>
                  <a:cxn ang="0">
                    <a:pos x="T4" y="T5"/>
                  </a:cxn>
                  <a:cxn ang="0">
                    <a:pos x="T6" y="T7"/>
                  </a:cxn>
                  <a:cxn ang="0">
                    <a:pos x="T8" y="T9"/>
                  </a:cxn>
                  <a:cxn ang="0">
                    <a:pos x="T10" y="T11"/>
                  </a:cxn>
                </a:cxnLst>
                <a:rect l="0" t="0" r="r" b="b"/>
                <a:pathLst>
                  <a:path w="6" h="50">
                    <a:moveTo>
                      <a:pt x="3" y="49"/>
                    </a:moveTo>
                    <a:lnTo>
                      <a:pt x="5" y="49"/>
                    </a:lnTo>
                    <a:lnTo>
                      <a:pt x="5" y="0"/>
                    </a:lnTo>
                    <a:lnTo>
                      <a:pt x="0" y="0"/>
                    </a:lnTo>
                    <a:lnTo>
                      <a:pt x="0" y="49"/>
                    </a:lnTo>
                    <a:lnTo>
                      <a:pt x="3" y="4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69" name="Freeform 221"/>
              <p:cNvSpPr>
                <a:spLocks/>
              </p:cNvSpPr>
              <p:nvPr/>
            </p:nvSpPr>
            <p:spPr bwMode="auto">
              <a:xfrm>
                <a:off x="2653" y="1233"/>
                <a:ext cx="44" cy="69"/>
              </a:xfrm>
              <a:custGeom>
                <a:avLst/>
                <a:gdLst>
                  <a:gd name="T0" fmla="*/ 3 w 44"/>
                  <a:gd name="T1" fmla="*/ 67 h 69"/>
                  <a:gd name="T2" fmla="*/ 6 w 44"/>
                  <a:gd name="T3" fmla="*/ 68 h 69"/>
                  <a:gd name="T4" fmla="*/ 43 w 44"/>
                  <a:gd name="T5" fmla="*/ 2 h 69"/>
                  <a:gd name="T6" fmla="*/ 36 w 44"/>
                  <a:gd name="T7" fmla="*/ 0 h 69"/>
                  <a:gd name="T8" fmla="*/ 0 w 44"/>
                  <a:gd name="T9" fmla="*/ 66 h 69"/>
                  <a:gd name="T10" fmla="*/ 3 w 44"/>
                  <a:gd name="T11" fmla="*/ 67 h 69"/>
                </a:gdLst>
                <a:ahLst/>
                <a:cxnLst>
                  <a:cxn ang="0">
                    <a:pos x="T0" y="T1"/>
                  </a:cxn>
                  <a:cxn ang="0">
                    <a:pos x="T2" y="T3"/>
                  </a:cxn>
                  <a:cxn ang="0">
                    <a:pos x="T4" y="T5"/>
                  </a:cxn>
                  <a:cxn ang="0">
                    <a:pos x="T6" y="T7"/>
                  </a:cxn>
                  <a:cxn ang="0">
                    <a:pos x="T8" y="T9"/>
                  </a:cxn>
                  <a:cxn ang="0">
                    <a:pos x="T10" y="T11"/>
                  </a:cxn>
                </a:cxnLst>
                <a:rect l="0" t="0" r="r" b="b"/>
                <a:pathLst>
                  <a:path w="44" h="69">
                    <a:moveTo>
                      <a:pt x="3" y="67"/>
                    </a:moveTo>
                    <a:lnTo>
                      <a:pt x="6" y="68"/>
                    </a:lnTo>
                    <a:lnTo>
                      <a:pt x="43" y="2"/>
                    </a:lnTo>
                    <a:lnTo>
                      <a:pt x="36" y="0"/>
                    </a:lnTo>
                    <a:lnTo>
                      <a:pt x="0" y="66"/>
                    </a:lnTo>
                    <a:lnTo>
                      <a:pt x="3" y="67"/>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0" name="Freeform 222"/>
              <p:cNvSpPr>
                <a:spLocks/>
              </p:cNvSpPr>
              <p:nvPr/>
            </p:nvSpPr>
            <p:spPr bwMode="auto">
              <a:xfrm>
                <a:off x="3025" y="1230"/>
                <a:ext cx="48" cy="74"/>
              </a:xfrm>
              <a:custGeom>
                <a:avLst/>
                <a:gdLst>
                  <a:gd name="T0" fmla="*/ 44 w 48"/>
                  <a:gd name="T1" fmla="*/ 71 h 74"/>
                  <a:gd name="T2" fmla="*/ 47 w 48"/>
                  <a:gd name="T3" fmla="*/ 68 h 74"/>
                  <a:gd name="T4" fmla="*/ 6 w 48"/>
                  <a:gd name="T5" fmla="*/ 0 h 74"/>
                  <a:gd name="T6" fmla="*/ 0 w 48"/>
                  <a:gd name="T7" fmla="*/ 4 h 74"/>
                  <a:gd name="T8" fmla="*/ 41 w 48"/>
                  <a:gd name="T9" fmla="*/ 73 h 74"/>
                  <a:gd name="T10" fmla="*/ 44 w 48"/>
                  <a:gd name="T11" fmla="*/ 71 h 74"/>
                </a:gdLst>
                <a:ahLst/>
                <a:cxnLst>
                  <a:cxn ang="0">
                    <a:pos x="T0" y="T1"/>
                  </a:cxn>
                  <a:cxn ang="0">
                    <a:pos x="T2" y="T3"/>
                  </a:cxn>
                  <a:cxn ang="0">
                    <a:pos x="T4" y="T5"/>
                  </a:cxn>
                  <a:cxn ang="0">
                    <a:pos x="T6" y="T7"/>
                  </a:cxn>
                  <a:cxn ang="0">
                    <a:pos x="T8" y="T9"/>
                  </a:cxn>
                  <a:cxn ang="0">
                    <a:pos x="T10" y="T11"/>
                  </a:cxn>
                </a:cxnLst>
                <a:rect l="0" t="0" r="r" b="b"/>
                <a:pathLst>
                  <a:path w="48" h="74">
                    <a:moveTo>
                      <a:pt x="44" y="71"/>
                    </a:moveTo>
                    <a:lnTo>
                      <a:pt x="47" y="68"/>
                    </a:lnTo>
                    <a:lnTo>
                      <a:pt x="6" y="0"/>
                    </a:lnTo>
                    <a:lnTo>
                      <a:pt x="0" y="4"/>
                    </a:lnTo>
                    <a:lnTo>
                      <a:pt x="41" y="73"/>
                    </a:lnTo>
                    <a:lnTo>
                      <a:pt x="44" y="7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1" name="Freeform 223"/>
              <p:cNvSpPr>
                <a:spLocks/>
              </p:cNvSpPr>
              <p:nvPr/>
            </p:nvSpPr>
            <p:spPr bwMode="auto">
              <a:xfrm>
                <a:off x="2795" y="1233"/>
                <a:ext cx="17" cy="48"/>
              </a:xfrm>
              <a:custGeom>
                <a:avLst/>
                <a:gdLst>
                  <a:gd name="T0" fmla="*/ 3 w 17"/>
                  <a:gd name="T1" fmla="*/ 47 h 48"/>
                  <a:gd name="T2" fmla="*/ 6 w 17"/>
                  <a:gd name="T3" fmla="*/ 47 h 48"/>
                  <a:gd name="T4" fmla="*/ 16 w 17"/>
                  <a:gd name="T5" fmla="*/ 0 h 48"/>
                  <a:gd name="T6" fmla="*/ 10 w 17"/>
                  <a:gd name="T7" fmla="*/ 0 h 48"/>
                  <a:gd name="T8" fmla="*/ 0 w 17"/>
                  <a:gd name="T9" fmla="*/ 47 h 48"/>
                  <a:gd name="T10" fmla="*/ 3 w 17"/>
                  <a:gd name="T11" fmla="*/ 47 h 48"/>
                </a:gdLst>
                <a:ahLst/>
                <a:cxnLst>
                  <a:cxn ang="0">
                    <a:pos x="T0" y="T1"/>
                  </a:cxn>
                  <a:cxn ang="0">
                    <a:pos x="T2" y="T3"/>
                  </a:cxn>
                  <a:cxn ang="0">
                    <a:pos x="T4" y="T5"/>
                  </a:cxn>
                  <a:cxn ang="0">
                    <a:pos x="T6" y="T7"/>
                  </a:cxn>
                  <a:cxn ang="0">
                    <a:pos x="T8" y="T9"/>
                  </a:cxn>
                  <a:cxn ang="0">
                    <a:pos x="T10" y="T11"/>
                  </a:cxn>
                </a:cxnLst>
                <a:rect l="0" t="0" r="r" b="b"/>
                <a:pathLst>
                  <a:path w="17" h="48">
                    <a:moveTo>
                      <a:pt x="3" y="47"/>
                    </a:moveTo>
                    <a:lnTo>
                      <a:pt x="6" y="47"/>
                    </a:lnTo>
                    <a:lnTo>
                      <a:pt x="16" y="0"/>
                    </a:lnTo>
                    <a:lnTo>
                      <a:pt x="10" y="0"/>
                    </a:lnTo>
                    <a:lnTo>
                      <a:pt x="0" y="47"/>
                    </a:lnTo>
                    <a:lnTo>
                      <a:pt x="3" y="47"/>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2" name="Freeform 224"/>
              <p:cNvSpPr>
                <a:spLocks/>
              </p:cNvSpPr>
              <p:nvPr/>
            </p:nvSpPr>
            <p:spPr bwMode="auto">
              <a:xfrm>
                <a:off x="2914" y="1233"/>
                <a:ext cx="17" cy="48"/>
              </a:xfrm>
              <a:custGeom>
                <a:avLst/>
                <a:gdLst>
                  <a:gd name="T0" fmla="*/ 13 w 17"/>
                  <a:gd name="T1" fmla="*/ 47 h 48"/>
                  <a:gd name="T2" fmla="*/ 16 w 17"/>
                  <a:gd name="T3" fmla="*/ 47 h 48"/>
                  <a:gd name="T4" fmla="*/ 6 w 17"/>
                  <a:gd name="T5" fmla="*/ 0 h 48"/>
                  <a:gd name="T6" fmla="*/ 0 w 17"/>
                  <a:gd name="T7" fmla="*/ 0 h 48"/>
                  <a:gd name="T8" fmla="*/ 10 w 17"/>
                  <a:gd name="T9" fmla="*/ 47 h 48"/>
                  <a:gd name="T10" fmla="*/ 13 w 17"/>
                  <a:gd name="T11" fmla="*/ 47 h 48"/>
                </a:gdLst>
                <a:ahLst/>
                <a:cxnLst>
                  <a:cxn ang="0">
                    <a:pos x="T0" y="T1"/>
                  </a:cxn>
                  <a:cxn ang="0">
                    <a:pos x="T2" y="T3"/>
                  </a:cxn>
                  <a:cxn ang="0">
                    <a:pos x="T4" y="T5"/>
                  </a:cxn>
                  <a:cxn ang="0">
                    <a:pos x="T6" y="T7"/>
                  </a:cxn>
                  <a:cxn ang="0">
                    <a:pos x="T8" y="T9"/>
                  </a:cxn>
                  <a:cxn ang="0">
                    <a:pos x="T10" y="T11"/>
                  </a:cxn>
                </a:cxnLst>
                <a:rect l="0" t="0" r="r" b="b"/>
                <a:pathLst>
                  <a:path w="17" h="48">
                    <a:moveTo>
                      <a:pt x="13" y="47"/>
                    </a:moveTo>
                    <a:lnTo>
                      <a:pt x="16" y="47"/>
                    </a:lnTo>
                    <a:lnTo>
                      <a:pt x="6" y="0"/>
                    </a:lnTo>
                    <a:lnTo>
                      <a:pt x="0" y="0"/>
                    </a:lnTo>
                    <a:lnTo>
                      <a:pt x="10" y="47"/>
                    </a:lnTo>
                    <a:lnTo>
                      <a:pt x="13" y="47"/>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3" name="Freeform 225"/>
              <p:cNvSpPr>
                <a:spLocks/>
              </p:cNvSpPr>
              <p:nvPr/>
            </p:nvSpPr>
            <p:spPr bwMode="auto">
              <a:xfrm>
                <a:off x="3096" y="1230"/>
                <a:ext cx="54" cy="75"/>
              </a:xfrm>
              <a:custGeom>
                <a:avLst/>
                <a:gdLst>
                  <a:gd name="T0" fmla="*/ 50 w 54"/>
                  <a:gd name="T1" fmla="*/ 65 h 75"/>
                  <a:gd name="T2" fmla="*/ 53 w 54"/>
                  <a:gd name="T3" fmla="*/ 67 h 75"/>
                  <a:gd name="T4" fmla="*/ 6 w 54"/>
                  <a:gd name="T5" fmla="*/ 0 h 75"/>
                  <a:gd name="T6" fmla="*/ 0 w 54"/>
                  <a:gd name="T7" fmla="*/ 4 h 75"/>
                  <a:gd name="T8" fmla="*/ 47 w 54"/>
                  <a:gd name="T9" fmla="*/ 71 h 75"/>
                  <a:gd name="T10" fmla="*/ 50 w 54"/>
                  <a:gd name="T11" fmla="*/ 74 h 75"/>
                  <a:gd name="T12" fmla="*/ 50 w 54"/>
                  <a:gd name="T13" fmla="*/ 65 h 75"/>
                </a:gdLst>
                <a:ahLst/>
                <a:cxnLst>
                  <a:cxn ang="0">
                    <a:pos x="T0" y="T1"/>
                  </a:cxn>
                  <a:cxn ang="0">
                    <a:pos x="T2" y="T3"/>
                  </a:cxn>
                  <a:cxn ang="0">
                    <a:pos x="T4" y="T5"/>
                  </a:cxn>
                  <a:cxn ang="0">
                    <a:pos x="T6" y="T7"/>
                  </a:cxn>
                  <a:cxn ang="0">
                    <a:pos x="T8" y="T9"/>
                  </a:cxn>
                  <a:cxn ang="0">
                    <a:pos x="T10" y="T11"/>
                  </a:cxn>
                  <a:cxn ang="0">
                    <a:pos x="T12" y="T13"/>
                  </a:cxn>
                </a:cxnLst>
                <a:rect l="0" t="0" r="r" b="b"/>
                <a:pathLst>
                  <a:path w="54" h="75">
                    <a:moveTo>
                      <a:pt x="50" y="65"/>
                    </a:moveTo>
                    <a:lnTo>
                      <a:pt x="53" y="67"/>
                    </a:lnTo>
                    <a:lnTo>
                      <a:pt x="6" y="0"/>
                    </a:lnTo>
                    <a:lnTo>
                      <a:pt x="0" y="4"/>
                    </a:lnTo>
                    <a:lnTo>
                      <a:pt x="47" y="71"/>
                    </a:lnTo>
                    <a:lnTo>
                      <a:pt x="50" y="74"/>
                    </a:lnTo>
                    <a:lnTo>
                      <a:pt x="50" y="65"/>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4" name="Freeform 226"/>
              <p:cNvSpPr>
                <a:spLocks/>
              </p:cNvSpPr>
              <p:nvPr/>
            </p:nvSpPr>
            <p:spPr bwMode="auto">
              <a:xfrm>
                <a:off x="3150" y="1298"/>
                <a:ext cx="103" cy="7"/>
              </a:xfrm>
              <a:custGeom>
                <a:avLst/>
                <a:gdLst>
                  <a:gd name="T0" fmla="*/ 95 w 103"/>
                  <a:gd name="T1" fmla="*/ 4 h 7"/>
                  <a:gd name="T2" fmla="*/ 99 w 103"/>
                  <a:gd name="T3" fmla="*/ 0 h 7"/>
                  <a:gd name="T4" fmla="*/ 0 w 103"/>
                  <a:gd name="T5" fmla="*/ 0 h 7"/>
                  <a:gd name="T6" fmla="*/ 0 w 103"/>
                  <a:gd name="T7" fmla="*/ 6 h 7"/>
                  <a:gd name="T8" fmla="*/ 99 w 103"/>
                  <a:gd name="T9" fmla="*/ 6 h 7"/>
                  <a:gd name="T10" fmla="*/ 102 w 103"/>
                  <a:gd name="T11" fmla="*/ 2 h 7"/>
                  <a:gd name="T12" fmla="*/ 95 w 10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03" h="7">
                    <a:moveTo>
                      <a:pt x="95" y="4"/>
                    </a:moveTo>
                    <a:lnTo>
                      <a:pt x="99" y="0"/>
                    </a:lnTo>
                    <a:lnTo>
                      <a:pt x="0" y="0"/>
                    </a:lnTo>
                    <a:lnTo>
                      <a:pt x="0" y="6"/>
                    </a:lnTo>
                    <a:lnTo>
                      <a:pt x="99" y="6"/>
                    </a:lnTo>
                    <a:lnTo>
                      <a:pt x="102" y="2"/>
                    </a:lnTo>
                    <a:lnTo>
                      <a:pt x="95" y="4"/>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5" name="Freeform 227"/>
              <p:cNvSpPr>
                <a:spLocks/>
              </p:cNvSpPr>
              <p:nvPr/>
            </p:nvSpPr>
            <p:spPr bwMode="auto">
              <a:xfrm>
                <a:off x="3188" y="1228"/>
                <a:ext cx="65" cy="74"/>
              </a:xfrm>
              <a:custGeom>
                <a:avLst/>
                <a:gdLst>
                  <a:gd name="T0" fmla="*/ 3 w 65"/>
                  <a:gd name="T1" fmla="*/ 9 h 74"/>
                  <a:gd name="T2" fmla="*/ 0 w 65"/>
                  <a:gd name="T3" fmla="*/ 7 h 74"/>
                  <a:gd name="T4" fmla="*/ 57 w 65"/>
                  <a:gd name="T5" fmla="*/ 73 h 74"/>
                  <a:gd name="T6" fmla="*/ 64 w 65"/>
                  <a:gd name="T7" fmla="*/ 69 h 74"/>
                  <a:gd name="T8" fmla="*/ 7 w 65"/>
                  <a:gd name="T9" fmla="*/ 3 h 74"/>
                  <a:gd name="T10" fmla="*/ 3 w 65"/>
                  <a:gd name="T11" fmla="*/ 0 h 74"/>
                  <a:gd name="T12" fmla="*/ 3 w 65"/>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65" h="74">
                    <a:moveTo>
                      <a:pt x="3" y="9"/>
                    </a:moveTo>
                    <a:lnTo>
                      <a:pt x="0" y="7"/>
                    </a:lnTo>
                    <a:lnTo>
                      <a:pt x="57" y="73"/>
                    </a:lnTo>
                    <a:lnTo>
                      <a:pt x="64" y="69"/>
                    </a:lnTo>
                    <a:lnTo>
                      <a:pt x="7" y="3"/>
                    </a:lnTo>
                    <a:lnTo>
                      <a:pt x="3" y="0"/>
                    </a:lnTo>
                    <a:lnTo>
                      <a:pt x="3" y="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6" name="Freeform 228"/>
              <p:cNvSpPr>
                <a:spLocks/>
              </p:cNvSpPr>
              <p:nvPr/>
            </p:nvSpPr>
            <p:spPr bwMode="auto">
              <a:xfrm>
                <a:off x="3142" y="1230"/>
                <a:ext cx="60" cy="72"/>
              </a:xfrm>
              <a:custGeom>
                <a:avLst/>
                <a:gdLst>
                  <a:gd name="T0" fmla="*/ 56 w 60"/>
                  <a:gd name="T1" fmla="*/ 69 h 72"/>
                  <a:gd name="T2" fmla="*/ 59 w 60"/>
                  <a:gd name="T3" fmla="*/ 67 h 72"/>
                  <a:gd name="T4" fmla="*/ 7 w 60"/>
                  <a:gd name="T5" fmla="*/ 0 h 72"/>
                  <a:gd name="T6" fmla="*/ 0 w 60"/>
                  <a:gd name="T7" fmla="*/ 4 h 72"/>
                  <a:gd name="T8" fmla="*/ 52 w 60"/>
                  <a:gd name="T9" fmla="*/ 71 h 72"/>
                  <a:gd name="T10" fmla="*/ 56 w 60"/>
                  <a:gd name="T11" fmla="*/ 69 h 72"/>
                </a:gdLst>
                <a:ahLst/>
                <a:cxnLst>
                  <a:cxn ang="0">
                    <a:pos x="T0" y="T1"/>
                  </a:cxn>
                  <a:cxn ang="0">
                    <a:pos x="T2" y="T3"/>
                  </a:cxn>
                  <a:cxn ang="0">
                    <a:pos x="T4" y="T5"/>
                  </a:cxn>
                  <a:cxn ang="0">
                    <a:pos x="T6" y="T7"/>
                  </a:cxn>
                  <a:cxn ang="0">
                    <a:pos x="T8" y="T9"/>
                  </a:cxn>
                  <a:cxn ang="0">
                    <a:pos x="T10" y="T11"/>
                  </a:cxn>
                </a:cxnLst>
                <a:rect l="0" t="0" r="r" b="b"/>
                <a:pathLst>
                  <a:path w="60" h="72">
                    <a:moveTo>
                      <a:pt x="56" y="69"/>
                    </a:moveTo>
                    <a:lnTo>
                      <a:pt x="59" y="67"/>
                    </a:lnTo>
                    <a:lnTo>
                      <a:pt x="7" y="0"/>
                    </a:lnTo>
                    <a:lnTo>
                      <a:pt x="0" y="4"/>
                    </a:lnTo>
                    <a:lnTo>
                      <a:pt x="52" y="71"/>
                    </a:lnTo>
                    <a:lnTo>
                      <a:pt x="56" y="69"/>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7" name="Freeform 229"/>
              <p:cNvSpPr>
                <a:spLocks/>
              </p:cNvSpPr>
              <p:nvPr/>
            </p:nvSpPr>
            <p:spPr bwMode="auto">
              <a:xfrm>
                <a:off x="3105" y="1230"/>
                <a:ext cx="88" cy="7"/>
              </a:xfrm>
              <a:custGeom>
                <a:avLst/>
                <a:gdLst>
                  <a:gd name="T0" fmla="*/ 87 w 88"/>
                  <a:gd name="T1" fmla="*/ 3 h 7"/>
                  <a:gd name="T2" fmla="*/ 87 w 88"/>
                  <a:gd name="T3" fmla="*/ 0 h 7"/>
                  <a:gd name="T4" fmla="*/ 0 w 88"/>
                  <a:gd name="T5" fmla="*/ 0 h 7"/>
                  <a:gd name="T6" fmla="*/ 0 w 88"/>
                  <a:gd name="T7" fmla="*/ 6 h 7"/>
                  <a:gd name="T8" fmla="*/ 87 w 88"/>
                  <a:gd name="T9" fmla="*/ 6 h 7"/>
                  <a:gd name="T10" fmla="*/ 87 w 88"/>
                  <a:gd name="T11" fmla="*/ 3 h 7"/>
                </a:gdLst>
                <a:ahLst/>
                <a:cxnLst>
                  <a:cxn ang="0">
                    <a:pos x="T0" y="T1"/>
                  </a:cxn>
                  <a:cxn ang="0">
                    <a:pos x="T2" y="T3"/>
                  </a:cxn>
                  <a:cxn ang="0">
                    <a:pos x="T4" y="T5"/>
                  </a:cxn>
                  <a:cxn ang="0">
                    <a:pos x="T6" y="T7"/>
                  </a:cxn>
                  <a:cxn ang="0">
                    <a:pos x="T8" y="T9"/>
                  </a:cxn>
                  <a:cxn ang="0">
                    <a:pos x="T10" y="T11"/>
                  </a:cxn>
                </a:cxnLst>
                <a:rect l="0" t="0" r="r" b="b"/>
                <a:pathLst>
                  <a:path w="88" h="7">
                    <a:moveTo>
                      <a:pt x="87" y="3"/>
                    </a:moveTo>
                    <a:lnTo>
                      <a:pt x="87" y="0"/>
                    </a:lnTo>
                    <a:lnTo>
                      <a:pt x="0" y="0"/>
                    </a:lnTo>
                    <a:lnTo>
                      <a:pt x="0" y="6"/>
                    </a:lnTo>
                    <a:lnTo>
                      <a:pt x="87" y="6"/>
                    </a:lnTo>
                    <a:lnTo>
                      <a:pt x="87"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8" name="Freeform 230"/>
              <p:cNvSpPr>
                <a:spLocks/>
              </p:cNvSpPr>
              <p:nvPr/>
            </p:nvSpPr>
            <p:spPr bwMode="auto">
              <a:xfrm>
                <a:off x="3117" y="1249"/>
                <a:ext cx="88" cy="6"/>
              </a:xfrm>
              <a:custGeom>
                <a:avLst/>
                <a:gdLst>
                  <a:gd name="T0" fmla="*/ 87 w 88"/>
                  <a:gd name="T1" fmla="*/ 2 h 6"/>
                  <a:gd name="T2" fmla="*/ 87 w 88"/>
                  <a:gd name="T3" fmla="*/ 0 h 6"/>
                  <a:gd name="T4" fmla="*/ 0 w 88"/>
                  <a:gd name="T5" fmla="*/ 0 h 6"/>
                  <a:gd name="T6" fmla="*/ 0 w 88"/>
                  <a:gd name="T7" fmla="*/ 5 h 6"/>
                  <a:gd name="T8" fmla="*/ 87 w 88"/>
                  <a:gd name="T9" fmla="*/ 5 h 6"/>
                  <a:gd name="T10" fmla="*/ 87 w 88"/>
                  <a:gd name="T11" fmla="*/ 2 h 6"/>
                </a:gdLst>
                <a:ahLst/>
                <a:cxnLst>
                  <a:cxn ang="0">
                    <a:pos x="T0" y="T1"/>
                  </a:cxn>
                  <a:cxn ang="0">
                    <a:pos x="T2" y="T3"/>
                  </a:cxn>
                  <a:cxn ang="0">
                    <a:pos x="T4" y="T5"/>
                  </a:cxn>
                  <a:cxn ang="0">
                    <a:pos x="T6" y="T7"/>
                  </a:cxn>
                  <a:cxn ang="0">
                    <a:pos x="T8" y="T9"/>
                  </a:cxn>
                  <a:cxn ang="0">
                    <a:pos x="T10" y="T11"/>
                  </a:cxn>
                </a:cxnLst>
                <a:rect l="0" t="0" r="r" b="b"/>
                <a:pathLst>
                  <a:path w="88" h="6">
                    <a:moveTo>
                      <a:pt x="87" y="2"/>
                    </a:moveTo>
                    <a:lnTo>
                      <a:pt x="87" y="0"/>
                    </a:lnTo>
                    <a:lnTo>
                      <a:pt x="0" y="0"/>
                    </a:lnTo>
                    <a:lnTo>
                      <a:pt x="0" y="5"/>
                    </a:lnTo>
                    <a:lnTo>
                      <a:pt x="87" y="5"/>
                    </a:lnTo>
                    <a:lnTo>
                      <a:pt x="87"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79" name="Freeform 231"/>
              <p:cNvSpPr>
                <a:spLocks/>
              </p:cNvSpPr>
              <p:nvPr/>
            </p:nvSpPr>
            <p:spPr bwMode="auto">
              <a:xfrm>
                <a:off x="3126" y="1263"/>
                <a:ext cx="92" cy="6"/>
              </a:xfrm>
              <a:custGeom>
                <a:avLst/>
                <a:gdLst>
                  <a:gd name="T0" fmla="*/ 91 w 92"/>
                  <a:gd name="T1" fmla="*/ 3 h 6"/>
                  <a:gd name="T2" fmla="*/ 91 w 92"/>
                  <a:gd name="T3" fmla="*/ 0 h 6"/>
                  <a:gd name="T4" fmla="*/ 0 w 92"/>
                  <a:gd name="T5" fmla="*/ 0 h 6"/>
                  <a:gd name="T6" fmla="*/ 0 w 92"/>
                  <a:gd name="T7" fmla="*/ 5 h 6"/>
                  <a:gd name="T8" fmla="*/ 91 w 92"/>
                  <a:gd name="T9" fmla="*/ 5 h 6"/>
                  <a:gd name="T10" fmla="*/ 91 w 92"/>
                  <a:gd name="T11" fmla="*/ 3 h 6"/>
                </a:gdLst>
                <a:ahLst/>
                <a:cxnLst>
                  <a:cxn ang="0">
                    <a:pos x="T0" y="T1"/>
                  </a:cxn>
                  <a:cxn ang="0">
                    <a:pos x="T2" y="T3"/>
                  </a:cxn>
                  <a:cxn ang="0">
                    <a:pos x="T4" y="T5"/>
                  </a:cxn>
                  <a:cxn ang="0">
                    <a:pos x="T6" y="T7"/>
                  </a:cxn>
                  <a:cxn ang="0">
                    <a:pos x="T8" y="T9"/>
                  </a:cxn>
                  <a:cxn ang="0">
                    <a:pos x="T10" y="T11"/>
                  </a:cxn>
                </a:cxnLst>
                <a:rect l="0" t="0" r="r" b="b"/>
                <a:pathLst>
                  <a:path w="92" h="6">
                    <a:moveTo>
                      <a:pt x="91" y="3"/>
                    </a:moveTo>
                    <a:lnTo>
                      <a:pt x="91" y="0"/>
                    </a:lnTo>
                    <a:lnTo>
                      <a:pt x="0" y="0"/>
                    </a:lnTo>
                    <a:lnTo>
                      <a:pt x="0" y="5"/>
                    </a:lnTo>
                    <a:lnTo>
                      <a:pt x="91" y="5"/>
                    </a:lnTo>
                    <a:lnTo>
                      <a:pt x="91"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80" name="Freeform 232"/>
              <p:cNvSpPr>
                <a:spLocks/>
              </p:cNvSpPr>
              <p:nvPr/>
            </p:nvSpPr>
            <p:spPr bwMode="auto">
              <a:xfrm>
                <a:off x="3138" y="1279"/>
                <a:ext cx="94" cy="7"/>
              </a:xfrm>
              <a:custGeom>
                <a:avLst/>
                <a:gdLst>
                  <a:gd name="T0" fmla="*/ 93 w 94"/>
                  <a:gd name="T1" fmla="*/ 3 h 7"/>
                  <a:gd name="T2" fmla="*/ 93 w 94"/>
                  <a:gd name="T3" fmla="*/ 0 h 7"/>
                  <a:gd name="T4" fmla="*/ 0 w 94"/>
                  <a:gd name="T5" fmla="*/ 0 h 7"/>
                  <a:gd name="T6" fmla="*/ 0 w 94"/>
                  <a:gd name="T7" fmla="*/ 6 h 7"/>
                  <a:gd name="T8" fmla="*/ 93 w 94"/>
                  <a:gd name="T9" fmla="*/ 6 h 7"/>
                  <a:gd name="T10" fmla="*/ 93 w 94"/>
                  <a:gd name="T11" fmla="*/ 3 h 7"/>
                </a:gdLst>
                <a:ahLst/>
                <a:cxnLst>
                  <a:cxn ang="0">
                    <a:pos x="T0" y="T1"/>
                  </a:cxn>
                  <a:cxn ang="0">
                    <a:pos x="T2" y="T3"/>
                  </a:cxn>
                  <a:cxn ang="0">
                    <a:pos x="T4" y="T5"/>
                  </a:cxn>
                  <a:cxn ang="0">
                    <a:pos x="T6" y="T7"/>
                  </a:cxn>
                  <a:cxn ang="0">
                    <a:pos x="T8" y="T9"/>
                  </a:cxn>
                  <a:cxn ang="0">
                    <a:pos x="T10" y="T11"/>
                  </a:cxn>
                </a:cxnLst>
                <a:rect l="0" t="0" r="r" b="b"/>
                <a:pathLst>
                  <a:path w="94" h="7">
                    <a:moveTo>
                      <a:pt x="93" y="3"/>
                    </a:moveTo>
                    <a:lnTo>
                      <a:pt x="93" y="0"/>
                    </a:lnTo>
                    <a:lnTo>
                      <a:pt x="0" y="0"/>
                    </a:lnTo>
                    <a:lnTo>
                      <a:pt x="0" y="6"/>
                    </a:lnTo>
                    <a:lnTo>
                      <a:pt x="93" y="6"/>
                    </a:lnTo>
                    <a:lnTo>
                      <a:pt x="93"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81" name="Freeform 233"/>
              <p:cNvSpPr>
                <a:spLocks/>
              </p:cNvSpPr>
              <p:nvPr/>
            </p:nvSpPr>
            <p:spPr bwMode="auto">
              <a:xfrm>
                <a:off x="2574" y="1230"/>
                <a:ext cx="59" cy="76"/>
              </a:xfrm>
              <a:custGeom>
                <a:avLst/>
                <a:gdLst>
                  <a:gd name="T0" fmla="*/ 3 w 59"/>
                  <a:gd name="T1" fmla="*/ 75 h 76"/>
                  <a:gd name="T2" fmla="*/ 7 w 59"/>
                  <a:gd name="T3" fmla="*/ 73 h 76"/>
                  <a:gd name="T4" fmla="*/ 58 w 59"/>
                  <a:gd name="T5" fmla="*/ 4 h 76"/>
                  <a:gd name="T6" fmla="*/ 51 w 59"/>
                  <a:gd name="T7" fmla="*/ 0 h 76"/>
                  <a:gd name="T8" fmla="*/ 0 w 59"/>
                  <a:gd name="T9" fmla="*/ 68 h 76"/>
                  <a:gd name="T10" fmla="*/ 3 w 59"/>
                  <a:gd name="T11" fmla="*/ 66 h 76"/>
                  <a:gd name="T12" fmla="*/ 3 w 59"/>
                  <a:gd name="T13" fmla="*/ 75 h 76"/>
                </a:gdLst>
                <a:ahLst/>
                <a:cxnLst>
                  <a:cxn ang="0">
                    <a:pos x="T0" y="T1"/>
                  </a:cxn>
                  <a:cxn ang="0">
                    <a:pos x="T2" y="T3"/>
                  </a:cxn>
                  <a:cxn ang="0">
                    <a:pos x="T4" y="T5"/>
                  </a:cxn>
                  <a:cxn ang="0">
                    <a:pos x="T6" y="T7"/>
                  </a:cxn>
                  <a:cxn ang="0">
                    <a:pos x="T8" y="T9"/>
                  </a:cxn>
                  <a:cxn ang="0">
                    <a:pos x="T10" y="T11"/>
                  </a:cxn>
                  <a:cxn ang="0">
                    <a:pos x="T12" y="T13"/>
                  </a:cxn>
                </a:cxnLst>
                <a:rect l="0" t="0" r="r" b="b"/>
                <a:pathLst>
                  <a:path w="59" h="76">
                    <a:moveTo>
                      <a:pt x="3" y="75"/>
                    </a:moveTo>
                    <a:lnTo>
                      <a:pt x="7" y="73"/>
                    </a:lnTo>
                    <a:lnTo>
                      <a:pt x="58" y="4"/>
                    </a:lnTo>
                    <a:lnTo>
                      <a:pt x="51" y="0"/>
                    </a:lnTo>
                    <a:lnTo>
                      <a:pt x="0" y="68"/>
                    </a:lnTo>
                    <a:lnTo>
                      <a:pt x="3" y="66"/>
                    </a:lnTo>
                    <a:lnTo>
                      <a:pt x="3" y="75"/>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82" name="Freeform 234"/>
              <p:cNvSpPr>
                <a:spLocks/>
              </p:cNvSpPr>
              <p:nvPr/>
            </p:nvSpPr>
            <p:spPr bwMode="auto">
              <a:xfrm>
                <a:off x="2508" y="1300"/>
                <a:ext cx="67" cy="6"/>
              </a:xfrm>
              <a:custGeom>
                <a:avLst/>
                <a:gdLst>
                  <a:gd name="T0" fmla="*/ 0 w 67"/>
                  <a:gd name="T1" fmla="*/ 1 h 6"/>
                  <a:gd name="T2" fmla="*/ 3 w 67"/>
                  <a:gd name="T3" fmla="*/ 5 h 6"/>
                  <a:gd name="T4" fmla="*/ 66 w 67"/>
                  <a:gd name="T5" fmla="*/ 5 h 6"/>
                  <a:gd name="T6" fmla="*/ 66 w 67"/>
                  <a:gd name="T7" fmla="*/ 0 h 6"/>
                  <a:gd name="T8" fmla="*/ 3 w 67"/>
                  <a:gd name="T9" fmla="*/ 0 h 6"/>
                  <a:gd name="T10" fmla="*/ 5 w 67"/>
                  <a:gd name="T11" fmla="*/ 4 h 6"/>
                  <a:gd name="T12" fmla="*/ 0 w 67"/>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67" h="6">
                    <a:moveTo>
                      <a:pt x="0" y="1"/>
                    </a:moveTo>
                    <a:lnTo>
                      <a:pt x="3" y="5"/>
                    </a:lnTo>
                    <a:lnTo>
                      <a:pt x="66" y="5"/>
                    </a:lnTo>
                    <a:lnTo>
                      <a:pt x="66" y="0"/>
                    </a:lnTo>
                    <a:lnTo>
                      <a:pt x="3" y="0"/>
                    </a:lnTo>
                    <a:lnTo>
                      <a:pt x="5" y="4"/>
                    </a:lnTo>
                    <a:lnTo>
                      <a:pt x="0" y="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83" name="Freeform 235"/>
              <p:cNvSpPr>
                <a:spLocks/>
              </p:cNvSpPr>
              <p:nvPr/>
            </p:nvSpPr>
            <p:spPr bwMode="auto">
              <a:xfrm>
                <a:off x="2508" y="1228"/>
                <a:ext cx="69" cy="76"/>
              </a:xfrm>
              <a:custGeom>
                <a:avLst/>
                <a:gdLst>
                  <a:gd name="T0" fmla="*/ 65 w 69"/>
                  <a:gd name="T1" fmla="*/ 0 h 76"/>
                  <a:gd name="T2" fmla="*/ 63 w 69"/>
                  <a:gd name="T3" fmla="*/ 3 h 76"/>
                  <a:gd name="T4" fmla="*/ 0 w 69"/>
                  <a:gd name="T5" fmla="*/ 70 h 76"/>
                  <a:gd name="T6" fmla="*/ 5 w 69"/>
                  <a:gd name="T7" fmla="*/ 75 h 76"/>
                  <a:gd name="T8" fmla="*/ 68 w 69"/>
                  <a:gd name="T9" fmla="*/ 7 h 76"/>
                  <a:gd name="T10" fmla="*/ 65 w 69"/>
                  <a:gd name="T11" fmla="*/ 9 h 76"/>
                  <a:gd name="T12" fmla="*/ 65 w 69"/>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69" h="76">
                    <a:moveTo>
                      <a:pt x="65" y="0"/>
                    </a:moveTo>
                    <a:lnTo>
                      <a:pt x="63" y="3"/>
                    </a:lnTo>
                    <a:lnTo>
                      <a:pt x="0" y="70"/>
                    </a:lnTo>
                    <a:lnTo>
                      <a:pt x="5" y="75"/>
                    </a:lnTo>
                    <a:lnTo>
                      <a:pt x="68" y="7"/>
                    </a:lnTo>
                    <a:lnTo>
                      <a:pt x="65" y="9"/>
                    </a:lnTo>
                    <a:lnTo>
                      <a:pt x="65" y="0"/>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84" name="Freeform 236"/>
              <p:cNvSpPr>
                <a:spLocks/>
              </p:cNvSpPr>
              <p:nvPr/>
            </p:nvSpPr>
            <p:spPr bwMode="auto">
              <a:xfrm>
                <a:off x="2540" y="1230"/>
                <a:ext cx="63" cy="74"/>
              </a:xfrm>
              <a:custGeom>
                <a:avLst/>
                <a:gdLst>
                  <a:gd name="T0" fmla="*/ 3 w 63"/>
                  <a:gd name="T1" fmla="*/ 71 h 74"/>
                  <a:gd name="T2" fmla="*/ 7 w 63"/>
                  <a:gd name="T3" fmla="*/ 73 h 74"/>
                  <a:gd name="T4" fmla="*/ 62 w 63"/>
                  <a:gd name="T5" fmla="*/ 4 h 74"/>
                  <a:gd name="T6" fmla="*/ 55 w 63"/>
                  <a:gd name="T7" fmla="*/ 0 h 74"/>
                  <a:gd name="T8" fmla="*/ 0 w 63"/>
                  <a:gd name="T9" fmla="*/ 68 h 74"/>
                  <a:gd name="T10" fmla="*/ 3 w 63"/>
                  <a:gd name="T11" fmla="*/ 71 h 74"/>
                </a:gdLst>
                <a:ahLst/>
                <a:cxnLst>
                  <a:cxn ang="0">
                    <a:pos x="T0" y="T1"/>
                  </a:cxn>
                  <a:cxn ang="0">
                    <a:pos x="T2" y="T3"/>
                  </a:cxn>
                  <a:cxn ang="0">
                    <a:pos x="T4" y="T5"/>
                  </a:cxn>
                  <a:cxn ang="0">
                    <a:pos x="T6" y="T7"/>
                  </a:cxn>
                  <a:cxn ang="0">
                    <a:pos x="T8" y="T9"/>
                  </a:cxn>
                  <a:cxn ang="0">
                    <a:pos x="T10" y="T11"/>
                  </a:cxn>
                </a:cxnLst>
                <a:rect l="0" t="0" r="r" b="b"/>
                <a:pathLst>
                  <a:path w="63" h="74">
                    <a:moveTo>
                      <a:pt x="3" y="71"/>
                    </a:moveTo>
                    <a:lnTo>
                      <a:pt x="7" y="73"/>
                    </a:lnTo>
                    <a:lnTo>
                      <a:pt x="62" y="4"/>
                    </a:lnTo>
                    <a:lnTo>
                      <a:pt x="55" y="0"/>
                    </a:lnTo>
                    <a:lnTo>
                      <a:pt x="0" y="68"/>
                    </a:lnTo>
                    <a:lnTo>
                      <a:pt x="3" y="71"/>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85" name="Freeform 237"/>
              <p:cNvSpPr>
                <a:spLocks/>
              </p:cNvSpPr>
              <p:nvPr/>
            </p:nvSpPr>
            <p:spPr bwMode="auto">
              <a:xfrm>
                <a:off x="2557" y="1253"/>
                <a:ext cx="53" cy="6"/>
              </a:xfrm>
              <a:custGeom>
                <a:avLst/>
                <a:gdLst>
                  <a:gd name="T0" fmla="*/ 52 w 53"/>
                  <a:gd name="T1" fmla="*/ 2 h 6"/>
                  <a:gd name="T2" fmla="*/ 52 w 53"/>
                  <a:gd name="T3" fmla="*/ 0 h 6"/>
                  <a:gd name="T4" fmla="*/ 0 w 53"/>
                  <a:gd name="T5" fmla="*/ 0 h 6"/>
                  <a:gd name="T6" fmla="*/ 0 w 53"/>
                  <a:gd name="T7" fmla="*/ 5 h 6"/>
                  <a:gd name="T8" fmla="*/ 52 w 53"/>
                  <a:gd name="T9" fmla="*/ 5 h 6"/>
                  <a:gd name="T10" fmla="*/ 52 w 53"/>
                  <a:gd name="T11" fmla="*/ 2 h 6"/>
                </a:gdLst>
                <a:ahLst/>
                <a:cxnLst>
                  <a:cxn ang="0">
                    <a:pos x="T0" y="T1"/>
                  </a:cxn>
                  <a:cxn ang="0">
                    <a:pos x="T2" y="T3"/>
                  </a:cxn>
                  <a:cxn ang="0">
                    <a:pos x="T4" y="T5"/>
                  </a:cxn>
                  <a:cxn ang="0">
                    <a:pos x="T6" y="T7"/>
                  </a:cxn>
                  <a:cxn ang="0">
                    <a:pos x="T8" y="T9"/>
                  </a:cxn>
                  <a:cxn ang="0">
                    <a:pos x="T10" y="T11"/>
                  </a:cxn>
                </a:cxnLst>
                <a:rect l="0" t="0" r="r" b="b"/>
                <a:pathLst>
                  <a:path w="53" h="6">
                    <a:moveTo>
                      <a:pt x="52" y="2"/>
                    </a:moveTo>
                    <a:lnTo>
                      <a:pt x="52" y="0"/>
                    </a:lnTo>
                    <a:lnTo>
                      <a:pt x="0" y="0"/>
                    </a:lnTo>
                    <a:lnTo>
                      <a:pt x="0" y="5"/>
                    </a:lnTo>
                    <a:lnTo>
                      <a:pt x="52" y="5"/>
                    </a:lnTo>
                    <a:lnTo>
                      <a:pt x="52" y="2"/>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86" name="Freeform 238"/>
              <p:cNvSpPr>
                <a:spLocks/>
              </p:cNvSpPr>
              <p:nvPr/>
            </p:nvSpPr>
            <p:spPr bwMode="auto">
              <a:xfrm>
                <a:off x="2542" y="1267"/>
                <a:ext cx="56" cy="6"/>
              </a:xfrm>
              <a:custGeom>
                <a:avLst/>
                <a:gdLst>
                  <a:gd name="T0" fmla="*/ 55 w 56"/>
                  <a:gd name="T1" fmla="*/ 3 h 6"/>
                  <a:gd name="T2" fmla="*/ 55 w 56"/>
                  <a:gd name="T3" fmla="*/ 0 h 6"/>
                  <a:gd name="T4" fmla="*/ 0 w 56"/>
                  <a:gd name="T5" fmla="*/ 0 h 6"/>
                  <a:gd name="T6" fmla="*/ 0 w 56"/>
                  <a:gd name="T7" fmla="*/ 5 h 6"/>
                  <a:gd name="T8" fmla="*/ 55 w 56"/>
                  <a:gd name="T9" fmla="*/ 5 h 6"/>
                  <a:gd name="T10" fmla="*/ 55 w 56"/>
                  <a:gd name="T11" fmla="*/ 3 h 6"/>
                </a:gdLst>
                <a:ahLst/>
                <a:cxnLst>
                  <a:cxn ang="0">
                    <a:pos x="T0" y="T1"/>
                  </a:cxn>
                  <a:cxn ang="0">
                    <a:pos x="T2" y="T3"/>
                  </a:cxn>
                  <a:cxn ang="0">
                    <a:pos x="T4" y="T5"/>
                  </a:cxn>
                  <a:cxn ang="0">
                    <a:pos x="T6" y="T7"/>
                  </a:cxn>
                  <a:cxn ang="0">
                    <a:pos x="T8" y="T9"/>
                  </a:cxn>
                  <a:cxn ang="0">
                    <a:pos x="T10" y="T11"/>
                  </a:cxn>
                </a:cxnLst>
                <a:rect l="0" t="0" r="r" b="b"/>
                <a:pathLst>
                  <a:path w="56" h="6">
                    <a:moveTo>
                      <a:pt x="55" y="3"/>
                    </a:moveTo>
                    <a:lnTo>
                      <a:pt x="55" y="0"/>
                    </a:lnTo>
                    <a:lnTo>
                      <a:pt x="0" y="0"/>
                    </a:lnTo>
                    <a:lnTo>
                      <a:pt x="0" y="5"/>
                    </a:lnTo>
                    <a:lnTo>
                      <a:pt x="55" y="5"/>
                    </a:lnTo>
                    <a:lnTo>
                      <a:pt x="55"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87" name="Freeform 239"/>
              <p:cNvSpPr>
                <a:spLocks/>
              </p:cNvSpPr>
              <p:nvPr/>
            </p:nvSpPr>
            <p:spPr bwMode="auto">
              <a:xfrm>
                <a:off x="2531" y="1279"/>
                <a:ext cx="58" cy="7"/>
              </a:xfrm>
              <a:custGeom>
                <a:avLst/>
                <a:gdLst>
                  <a:gd name="T0" fmla="*/ 57 w 58"/>
                  <a:gd name="T1" fmla="*/ 3 h 7"/>
                  <a:gd name="T2" fmla="*/ 57 w 58"/>
                  <a:gd name="T3" fmla="*/ 0 h 7"/>
                  <a:gd name="T4" fmla="*/ 0 w 58"/>
                  <a:gd name="T5" fmla="*/ 0 h 7"/>
                  <a:gd name="T6" fmla="*/ 0 w 58"/>
                  <a:gd name="T7" fmla="*/ 6 h 7"/>
                  <a:gd name="T8" fmla="*/ 57 w 58"/>
                  <a:gd name="T9" fmla="*/ 6 h 7"/>
                  <a:gd name="T10" fmla="*/ 57 w 58"/>
                  <a:gd name="T11" fmla="*/ 3 h 7"/>
                </a:gdLst>
                <a:ahLst/>
                <a:cxnLst>
                  <a:cxn ang="0">
                    <a:pos x="T0" y="T1"/>
                  </a:cxn>
                  <a:cxn ang="0">
                    <a:pos x="T2" y="T3"/>
                  </a:cxn>
                  <a:cxn ang="0">
                    <a:pos x="T4" y="T5"/>
                  </a:cxn>
                  <a:cxn ang="0">
                    <a:pos x="T6" y="T7"/>
                  </a:cxn>
                  <a:cxn ang="0">
                    <a:pos x="T8" y="T9"/>
                  </a:cxn>
                  <a:cxn ang="0">
                    <a:pos x="T10" y="T11"/>
                  </a:cxn>
                </a:cxnLst>
                <a:rect l="0" t="0" r="r" b="b"/>
                <a:pathLst>
                  <a:path w="58" h="7">
                    <a:moveTo>
                      <a:pt x="57" y="3"/>
                    </a:moveTo>
                    <a:lnTo>
                      <a:pt x="57" y="0"/>
                    </a:lnTo>
                    <a:lnTo>
                      <a:pt x="0" y="0"/>
                    </a:lnTo>
                    <a:lnTo>
                      <a:pt x="0" y="6"/>
                    </a:lnTo>
                    <a:lnTo>
                      <a:pt x="57" y="6"/>
                    </a:lnTo>
                    <a:lnTo>
                      <a:pt x="57"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7888" name="Freeform 240"/>
              <p:cNvSpPr>
                <a:spLocks/>
              </p:cNvSpPr>
              <p:nvPr/>
            </p:nvSpPr>
            <p:spPr bwMode="auto">
              <a:xfrm>
                <a:off x="2574" y="1230"/>
                <a:ext cx="51" cy="7"/>
              </a:xfrm>
              <a:custGeom>
                <a:avLst/>
                <a:gdLst>
                  <a:gd name="T0" fmla="*/ 50 w 51"/>
                  <a:gd name="T1" fmla="*/ 3 h 7"/>
                  <a:gd name="T2" fmla="*/ 50 w 51"/>
                  <a:gd name="T3" fmla="*/ 0 h 7"/>
                  <a:gd name="T4" fmla="*/ 0 w 51"/>
                  <a:gd name="T5" fmla="*/ 0 h 7"/>
                  <a:gd name="T6" fmla="*/ 0 w 51"/>
                  <a:gd name="T7" fmla="*/ 6 h 7"/>
                  <a:gd name="T8" fmla="*/ 50 w 51"/>
                  <a:gd name="T9" fmla="*/ 6 h 7"/>
                  <a:gd name="T10" fmla="*/ 50 w 51"/>
                  <a:gd name="T11" fmla="*/ 3 h 7"/>
                </a:gdLst>
                <a:ahLst/>
                <a:cxnLst>
                  <a:cxn ang="0">
                    <a:pos x="T0" y="T1"/>
                  </a:cxn>
                  <a:cxn ang="0">
                    <a:pos x="T2" y="T3"/>
                  </a:cxn>
                  <a:cxn ang="0">
                    <a:pos x="T4" y="T5"/>
                  </a:cxn>
                  <a:cxn ang="0">
                    <a:pos x="T6" y="T7"/>
                  </a:cxn>
                  <a:cxn ang="0">
                    <a:pos x="T8" y="T9"/>
                  </a:cxn>
                  <a:cxn ang="0">
                    <a:pos x="T10" y="T11"/>
                  </a:cxn>
                </a:cxnLst>
                <a:rect l="0" t="0" r="r" b="b"/>
                <a:pathLst>
                  <a:path w="51" h="7">
                    <a:moveTo>
                      <a:pt x="50" y="3"/>
                    </a:moveTo>
                    <a:lnTo>
                      <a:pt x="50" y="0"/>
                    </a:lnTo>
                    <a:lnTo>
                      <a:pt x="0" y="0"/>
                    </a:lnTo>
                    <a:lnTo>
                      <a:pt x="0" y="6"/>
                    </a:lnTo>
                    <a:lnTo>
                      <a:pt x="50" y="6"/>
                    </a:lnTo>
                    <a:lnTo>
                      <a:pt x="50" y="3"/>
                    </a:lnTo>
                  </a:path>
                </a:pathLst>
              </a:custGeom>
              <a:solidFill>
                <a:srgbClr val="676767"/>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sp>
        <p:nvSpPr>
          <p:cNvPr id="667735" name="Rectangle 87"/>
          <p:cNvSpPr>
            <a:spLocks noChangeArrowheads="1"/>
          </p:cNvSpPr>
          <p:nvPr/>
        </p:nvSpPr>
        <p:spPr bwMode="auto">
          <a:xfrm>
            <a:off x="1130300" y="1884363"/>
            <a:ext cx="20320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400" b="1">
                <a:solidFill>
                  <a:srgbClr val="FFFFFF"/>
                </a:solidFill>
                <a:sym typeface="Times New Roman" panose="02020603050405020304" pitchFamily="18" charset="0"/>
              </a:rPr>
              <a:t>Code "Perti. pour CCR" </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ChangeArrowheads="1"/>
          </p:cNvSpPr>
          <p:nvPr/>
        </p:nvSpPr>
        <p:spPr bwMode="auto">
          <a:xfrm>
            <a:off x="2901950" y="1149350"/>
            <a:ext cx="5854700" cy="3605213"/>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9699" name="AutoShape 3"/>
          <p:cNvSpPr>
            <a:spLocks noChangeArrowheads="1"/>
          </p:cNvSpPr>
          <p:nvPr/>
        </p:nvSpPr>
        <p:spPr bwMode="auto">
          <a:xfrm flipV="1">
            <a:off x="3733800" y="5562600"/>
            <a:ext cx="1600200" cy="228600"/>
          </a:xfrm>
          <a:prstGeom prst="triangle">
            <a:avLst>
              <a:gd name="adj" fmla="val 49995"/>
            </a:avLst>
          </a:prstGeom>
          <a:solidFill>
            <a:schemeClr val="folHlink"/>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9700" name="Rectangle 4"/>
          <p:cNvSpPr>
            <a:spLocks noChangeArrowheads="1"/>
          </p:cNvSpPr>
          <p:nvPr/>
        </p:nvSpPr>
        <p:spPr bwMode="auto">
          <a:xfrm>
            <a:off x="387350" y="5638800"/>
            <a:ext cx="8369300" cy="673100"/>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800" b="1">
                <a:solidFill>
                  <a:srgbClr val="000000"/>
                </a:solidFill>
                <a:latin typeface="Arial" panose="020B0604020202020204" pitchFamily="34" charset="0"/>
                <a:sym typeface="Times New Roman" panose="02020603050405020304" pitchFamily="18" charset="0"/>
              </a:rPr>
              <a:t>Coût de l'ordre de fabrication </a:t>
            </a:r>
          </a:p>
        </p:txBody>
      </p:sp>
      <p:sp>
        <p:nvSpPr>
          <p:cNvPr id="669701" name="Rectangle 5"/>
          <p:cNvSpPr>
            <a:spLocks noChangeArrowheads="1"/>
          </p:cNvSpPr>
          <p:nvPr/>
        </p:nvSpPr>
        <p:spPr bwMode="auto">
          <a:xfrm>
            <a:off x="387350" y="4959350"/>
            <a:ext cx="8369300" cy="673100"/>
          </a:xfrm>
          <a:prstGeom prst="rect">
            <a:avLst/>
          </a:prstGeom>
          <a:gradFill rotWithShape="0">
            <a:gsLst>
              <a:gs pos="0">
                <a:schemeClr val="accent1">
                  <a:gamma/>
                  <a:tint val="51373"/>
                  <a:invGamma/>
                </a:schemeClr>
              </a:gs>
              <a:gs pos="100000">
                <a:schemeClr val="accent1"/>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800" b="1">
                <a:solidFill>
                  <a:srgbClr val="000000"/>
                </a:solidFill>
                <a:latin typeface="Arial" panose="020B0604020202020204" pitchFamily="34" charset="0"/>
                <a:sym typeface="Times New Roman" panose="02020603050405020304" pitchFamily="18" charset="0"/>
              </a:rPr>
              <a:t>Calculs des coûts additionnels de frais généraux</a:t>
            </a:r>
          </a:p>
        </p:txBody>
      </p:sp>
      <p:sp>
        <p:nvSpPr>
          <p:cNvPr id="669702" name="Rectangle 6"/>
          <p:cNvSpPr>
            <a:spLocks noChangeArrowheads="1"/>
          </p:cNvSpPr>
          <p:nvPr/>
        </p:nvSpPr>
        <p:spPr bwMode="auto">
          <a:xfrm>
            <a:off x="387350" y="1149350"/>
            <a:ext cx="2349500" cy="3605213"/>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69703" name="Rectangle 7"/>
          <p:cNvSpPr>
            <a:spLocks noChangeArrowheads="1"/>
          </p:cNvSpPr>
          <p:nvPr/>
        </p:nvSpPr>
        <p:spPr bwMode="auto">
          <a:xfrm>
            <a:off x="2946400" y="1751013"/>
            <a:ext cx="1763713" cy="825500"/>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73025" tIns="36512" rIns="73025" bIns="36512"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Poste de travail</a:t>
            </a:r>
          </a:p>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Valeur standard </a:t>
            </a:r>
          </a:p>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Quantités</a:t>
            </a:r>
          </a:p>
        </p:txBody>
      </p:sp>
      <p:sp>
        <p:nvSpPr>
          <p:cNvPr id="669704" name="Rectangle 8"/>
          <p:cNvSpPr>
            <a:spLocks noChangeArrowheads="1"/>
          </p:cNvSpPr>
          <p:nvPr/>
        </p:nvSpPr>
        <p:spPr bwMode="auto">
          <a:xfrm>
            <a:off x="4927600" y="1751013"/>
            <a:ext cx="1752600" cy="825500"/>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73025" tIns="36512" rIns="73025" bIns="36512"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Centre coûts</a:t>
            </a:r>
          </a:p>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Types d'activités</a:t>
            </a:r>
          </a:p>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Formules</a:t>
            </a:r>
          </a:p>
        </p:txBody>
      </p:sp>
      <p:sp>
        <p:nvSpPr>
          <p:cNvPr id="669705" name="Rectangle 9"/>
          <p:cNvSpPr>
            <a:spLocks noChangeArrowheads="1"/>
          </p:cNvSpPr>
          <p:nvPr/>
        </p:nvSpPr>
        <p:spPr bwMode="auto">
          <a:xfrm>
            <a:off x="6883400" y="1751013"/>
            <a:ext cx="1752600" cy="825500"/>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73025" tIns="36512" rIns="73025" bIns="36512"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Types d'activités</a:t>
            </a:r>
          </a:p>
          <a:p>
            <a:pPr>
              <a:buClrTx/>
              <a:buSzPct val="100000"/>
              <a:buFontTx/>
              <a:buNone/>
            </a:pPr>
            <a:endParaRPr lang="fr-FR" altLang="fr-FR" sz="1600" b="1">
              <a:solidFill>
                <a:srgbClr val="FFFFFF"/>
              </a:solidFill>
              <a:latin typeface="Arial" panose="020B0604020202020204" pitchFamily="34" charset="0"/>
              <a:sym typeface="Times New Roman" panose="02020603050405020304" pitchFamily="18" charset="0"/>
            </a:endParaRPr>
          </a:p>
        </p:txBody>
      </p:sp>
      <p:sp>
        <p:nvSpPr>
          <p:cNvPr id="669706" name="Rectangle 10"/>
          <p:cNvSpPr>
            <a:spLocks noChangeArrowheads="1"/>
          </p:cNvSpPr>
          <p:nvPr/>
        </p:nvSpPr>
        <p:spPr bwMode="auto">
          <a:xfrm>
            <a:off x="2946400" y="1295400"/>
            <a:ext cx="1763713" cy="457200"/>
          </a:xfrm>
          <a:prstGeom prst="rect">
            <a:avLst/>
          </a:prstGeom>
          <a:solidFill>
            <a:srgbClr val="3366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488" tIns="44450" rIns="90488" bIns="44450"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Opération</a:t>
            </a:r>
          </a:p>
        </p:txBody>
      </p:sp>
      <p:sp>
        <p:nvSpPr>
          <p:cNvPr id="669707" name="Rectangle 11"/>
          <p:cNvSpPr>
            <a:spLocks noChangeArrowheads="1"/>
          </p:cNvSpPr>
          <p:nvPr/>
        </p:nvSpPr>
        <p:spPr bwMode="auto">
          <a:xfrm>
            <a:off x="533400" y="1903413"/>
            <a:ext cx="1981200" cy="687387"/>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eaLnBrk="0" hangingPunct="0">
              <a:buClr>
                <a:schemeClr val="folHlink"/>
              </a:buClr>
            </a:pPr>
            <a:endParaRPr lang="fr-FR" altLang="fr-FR" sz="1600" b="1">
              <a:solidFill>
                <a:schemeClr val="bg1"/>
              </a:solidFill>
              <a:latin typeface="Arial" panose="020B0604020202020204" pitchFamily="34" charset="0"/>
            </a:endParaRPr>
          </a:p>
        </p:txBody>
      </p:sp>
      <p:sp>
        <p:nvSpPr>
          <p:cNvPr id="669708" name="Rectangle 12"/>
          <p:cNvSpPr>
            <a:spLocks noChangeArrowheads="1"/>
          </p:cNvSpPr>
          <p:nvPr/>
        </p:nvSpPr>
        <p:spPr bwMode="auto">
          <a:xfrm>
            <a:off x="2951163" y="4391025"/>
            <a:ext cx="2952750"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800" b="1">
                <a:solidFill>
                  <a:srgbClr val="FFFFFF"/>
                </a:solidFill>
                <a:latin typeface="Arial" panose="020B0604020202020204" pitchFamily="34" charset="0"/>
                <a:sym typeface="Times New Roman" panose="02020603050405020304" pitchFamily="18" charset="0"/>
              </a:rPr>
              <a:t>Coûts d'activités internes</a:t>
            </a:r>
          </a:p>
        </p:txBody>
      </p:sp>
      <p:sp>
        <p:nvSpPr>
          <p:cNvPr id="669709" name="AutoShape 13"/>
          <p:cNvSpPr>
            <a:spLocks noChangeArrowheads="1"/>
          </p:cNvSpPr>
          <p:nvPr/>
        </p:nvSpPr>
        <p:spPr bwMode="auto">
          <a:xfrm>
            <a:off x="7410450" y="2522538"/>
            <a:ext cx="723900" cy="288925"/>
          </a:xfrm>
          <a:prstGeom prst="triangle">
            <a:avLst>
              <a:gd name="adj" fmla="val 49995"/>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9710" name="AutoShape 14"/>
          <p:cNvSpPr>
            <a:spLocks noChangeArrowheads="1"/>
          </p:cNvSpPr>
          <p:nvPr/>
        </p:nvSpPr>
        <p:spPr bwMode="auto">
          <a:xfrm rot="16200000">
            <a:off x="6413501" y="1878012"/>
            <a:ext cx="685800" cy="206375"/>
          </a:xfrm>
          <a:prstGeom prst="triangle">
            <a:avLst>
              <a:gd name="adj" fmla="val 49995"/>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9711" name="AutoShape 15"/>
          <p:cNvSpPr>
            <a:spLocks noChangeArrowheads="1"/>
          </p:cNvSpPr>
          <p:nvPr/>
        </p:nvSpPr>
        <p:spPr bwMode="auto">
          <a:xfrm rot="16200000">
            <a:off x="4457701" y="1878012"/>
            <a:ext cx="685800" cy="206375"/>
          </a:xfrm>
          <a:prstGeom prst="triangle">
            <a:avLst>
              <a:gd name="adj" fmla="val 49995"/>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9712" name="Rectangle 16"/>
          <p:cNvSpPr>
            <a:spLocks noChangeArrowheads="1"/>
          </p:cNvSpPr>
          <p:nvPr/>
        </p:nvSpPr>
        <p:spPr bwMode="auto">
          <a:xfrm>
            <a:off x="665163" y="4391025"/>
            <a:ext cx="1831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800" b="1">
                <a:solidFill>
                  <a:srgbClr val="FFFFFF"/>
                </a:solidFill>
                <a:latin typeface="Arial" panose="020B0604020202020204" pitchFamily="34" charset="0"/>
                <a:sym typeface="Times New Roman" panose="02020603050405020304" pitchFamily="18" charset="0"/>
              </a:rPr>
              <a:t>Coûts matières</a:t>
            </a:r>
          </a:p>
        </p:txBody>
      </p:sp>
      <p:sp>
        <p:nvSpPr>
          <p:cNvPr id="669713" name="AutoShape 17"/>
          <p:cNvSpPr>
            <a:spLocks noChangeArrowheads="1"/>
          </p:cNvSpPr>
          <p:nvPr/>
        </p:nvSpPr>
        <p:spPr bwMode="auto">
          <a:xfrm rot="16200000" flipH="1">
            <a:off x="3238500" y="3314700"/>
            <a:ext cx="1371600" cy="381000"/>
          </a:xfrm>
          <a:prstGeom prst="rightArrow">
            <a:avLst>
              <a:gd name="adj1" fmla="val 50000"/>
              <a:gd name="adj2" fmla="val 180017"/>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9714" name="AutoShape 18"/>
          <p:cNvSpPr>
            <a:spLocks noChangeArrowheads="1"/>
          </p:cNvSpPr>
          <p:nvPr/>
        </p:nvSpPr>
        <p:spPr bwMode="auto">
          <a:xfrm rot="16200000" flipH="1">
            <a:off x="876300" y="3314700"/>
            <a:ext cx="1371600" cy="381000"/>
          </a:xfrm>
          <a:prstGeom prst="rightArrow">
            <a:avLst>
              <a:gd name="adj1" fmla="val 50000"/>
              <a:gd name="adj2" fmla="val 180017"/>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9715" name="Rectangle 19"/>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anchor="ctr"/>
          <a:lstStyle/>
          <a:p>
            <a:r>
              <a:rPr lang="fr-FR" altLang="fr-FR">
                <a:solidFill>
                  <a:srgbClr val="44697D"/>
                </a:solidFill>
                <a:sym typeface="Times New Roman" panose="02020603050405020304" pitchFamily="18" charset="0"/>
              </a:rPr>
              <a:t>Coût de l'ordre de fabrication </a:t>
            </a:r>
          </a:p>
        </p:txBody>
      </p:sp>
      <p:sp>
        <p:nvSpPr>
          <p:cNvPr id="669716" name="Rectangle 20"/>
          <p:cNvSpPr>
            <a:spLocks noChangeArrowheads="1"/>
          </p:cNvSpPr>
          <p:nvPr/>
        </p:nvSpPr>
        <p:spPr bwMode="auto">
          <a:xfrm>
            <a:off x="533400" y="1898650"/>
            <a:ext cx="1981200" cy="825500"/>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73025" tIns="36512" rIns="73025" bIns="36512"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Quantités</a:t>
            </a:r>
          </a:p>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Prix</a:t>
            </a:r>
          </a:p>
        </p:txBody>
      </p:sp>
      <p:sp>
        <p:nvSpPr>
          <p:cNvPr id="669717" name="Rectangle 21"/>
          <p:cNvSpPr>
            <a:spLocks noChangeArrowheads="1"/>
          </p:cNvSpPr>
          <p:nvPr/>
        </p:nvSpPr>
        <p:spPr bwMode="auto">
          <a:xfrm>
            <a:off x="4927600" y="1293813"/>
            <a:ext cx="1752600" cy="458787"/>
          </a:xfrm>
          <a:prstGeom prst="rect">
            <a:avLst/>
          </a:prstGeom>
          <a:solidFill>
            <a:srgbClr val="3366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488" tIns="44450" rIns="90488" bIns="44450"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Poste de travail</a:t>
            </a:r>
          </a:p>
        </p:txBody>
      </p:sp>
      <p:sp>
        <p:nvSpPr>
          <p:cNvPr id="669718" name="Rectangle 22"/>
          <p:cNvSpPr>
            <a:spLocks noChangeArrowheads="1"/>
          </p:cNvSpPr>
          <p:nvPr/>
        </p:nvSpPr>
        <p:spPr bwMode="auto">
          <a:xfrm>
            <a:off x="6883400" y="1293813"/>
            <a:ext cx="1752600" cy="458787"/>
          </a:xfrm>
          <a:prstGeom prst="rect">
            <a:avLst/>
          </a:prstGeom>
          <a:solidFill>
            <a:srgbClr val="3366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488" tIns="44450" rIns="90488" bIns="44450"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Centre coûts</a:t>
            </a:r>
          </a:p>
        </p:txBody>
      </p:sp>
      <p:sp>
        <p:nvSpPr>
          <p:cNvPr id="669719" name="Rectangle 23"/>
          <p:cNvSpPr>
            <a:spLocks noChangeArrowheads="1"/>
          </p:cNvSpPr>
          <p:nvPr/>
        </p:nvSpPr>
        <p:spPr bwMode="auto">
          <a:xfrm>
            <a:off x="533400" y="1293813"/>
            <a:ext cx="1981200" cy="611187"/>
          </a:xfrm>
          <a:prstGeom prst="rect">
            <a:avLst/>
          </a:prstGeom>
          <a:solidFill>
            <a:srgbClr val="3366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90488" tIns="44450" rIns="90488" bIns="44450"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Composants</a:t>
            </a:r>
          </a:p>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articles</a:t>
            </a:r>
          </a:p>
        </p:txBody>
      </p:sp>
      <p:sp>
        <p:nvSpPr>
          <p:cNvPr id="669720" name="AutoShape 24"/>
          <p:cNvSpPr>
            <a:spLocks noChangeArrowheads="1"/>
          </p:cNvSpPr>
          <p:nvPr/>
        </p:nvSpPr>
        <p:spPr bwMode="auto">
          <a:xfrm flipV="1">
            <a:off x="762000" y="4762500"/>
            <a:ext cx="1600200" cy="228600"/>
          </a:xfrm>
          <a:prstGeom prst="triangle">
            <a:avLst>
              <a:gd name="adj" fmla="val 49995"/>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9721" name="AutoShape 25"/>
          <p:cNvSpPr>
            <a:spLocks noChangeArrowheads="1"/>
          </p:cNvSpPr>
          <p:nvPr/>
        </p:nvSpPr>
        <p:spPr bwMode="auto">
          <a:xfrm flipV="1">
            <a:off x="5029200" y="4775200"/>
            <a:ext cx="1600200" cy="228600"/>
          </a:xfrm>
          <a:prstGeom prst="triangle">
            <a:avLst>
              <a:gd name="adj" fmla="val 49995"/>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69722" name="Rectangle 26"/>
          <p:cNvSpPr>
            <a:spLocks noChangeArrowheads="1"/>
          </p:cNvSpPr>
          <p:nvPr/>
        </p:nvSpPr>
        <p:spPr bwMode="auto">
          <a:xfrm>
            <a:off x="6870700" y="3351213"/>
            <a:ext cx="1752600" cy="825500"/>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73025" tIns="36512" rIns="73025" bIns="36512"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 Périodes</a:t>
            </a:r>
          </a:p>
        </p:txBody>
      </p:sp>
      <p:sp>
        <p:nvSpPr>
          <p:cNvPr id="669723" name="Rectangle 27"/>
          <p:cNvSpPr>
            <a:spLocks noChangeArrowheads="1"/>
          </p:cNvSpPr>
          <p:nvPr/>
        </p:nvSpPr>
        <p:spPr bwMode="auto">
          <a:xfrm>
            <a:off x="6870700" y="2894013"/>
            <a:ext cx="1752600" cy="458787"/>
          </a:xfrm>
          <a:prstGeom prst="rect">
            <a:avLst/>
          </a:prstGeom>
          <a:solidFill>
            <a:srgbClr val="3366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488" tIns="44450" rIns="90488" bIns="44450"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Coût d'activité</a:t>
            </a:r>
          </a:p>
        </p:txBody>
      </p:sp>
    </p:spTree>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ChangeArrowheads="1"/>
          </p:cNvSpPr>
          <p:nvPr/>
        </p:nvSpPr>
        <p:spPr bwMode="auto">
          <a:xfrm>
            <a:off x="6164263" y="1125538"/>
            <a:ext cx="1752600" cy="3024187"/>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71747" name="Rectangle 3"/>
          <p:cNvSpPr>
            <a:spLocks noChangeArrowheads="1"/>
          </p:cNvSpPr>
          <p:nvPr/>
        </p:nvSpPr>
        <p:spPr bwMode="auto">
          <a:xfrm>
            <a:off x="3798888" y="1125538"/>
            <a:ext cx="1752600" cy="3024187"/>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71748" name="Rectangle 4"/>
          <p:cNvSpPr>
            <a:spLocks noChangeArrowheads="1"/>
          </p:cNvSpPr>
          <p:nvPr/>
        </p:nvSpPr>
        <p:spPr bwMode="auto">
          <a:xfrm>
            <a:off x="1363663" y="1125538"/>
            <a:ext cx="1752600" cy="3011487"/>
          </a:xfrm>
          <a:prstGeom prst="rect">
            <a:avLst/>
          </a:prstGeom>
          <a:gradFill rotWithShape="0">
            <a:gsLst>
              <a:gs pos="0">
                <a:srgbClr val="6699CC"/>
              </a:gs>
              <a:gs pos="100000">
                <a:srgbClr val="6699CC">
                  <a:gamma/>
                  <a:shade val="63529"/>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lIns="73025" tIns="36512" rIns="73025" bIns="36512" anchor="ctr" anchorCtr="1"/>
          <a:lstStyle/>
          <a:p>
            <a:endParaRPr lang="fr-FR"/>
          </a:p>
        </p:txBody>
      </p:sp>
      <p:sp>
        <p:nvSpPr>
          <p:cNvPr id="671749" name="Freeform 5"/>
          <p:cNvSpPr>
            <a:spLocks/>
          </p:cNvSpPr>
          <p:nvPr/>
        </p:nvSpPr>
        <p:spPr bwMode="auto">
          <a:xfrm>
            <a:off x="184150" y="4178300"/>
            <a:ext cx="7912100" cy="77788"/>
          </a:xfrm>
          <a:custGeom>
            <a:avLst/>
            <a:gdLst>
              <a:gd name="T0" fmla="*/ 0 w 4984"/>
              <a:gd name="T1" fmla="*/ 41 h 42"/>
              <a:gd name="T2" fmla="*/ 137 w 4984"/>
              <a:gd name="T3" fmla="*/ 0 h 42"/>
              <a:gd name="T4" fmla="*/ 4983 w 4984"/>
              <a:gd name="T5" fmla="*/ 0 h 42"/>
              <a:gd name="T6" fmla="*/ 4914 w 4984"/>
              <a:gd name="T7" fmla="*/ 41 h 42"/>
              <a:gd name="T8" fmla="*/ 0 w 4984"/>
              <a:gd name="T9" fmla="*/ 41 h 42"/>
            </a:gdLst>
            <a:ahLst/>
            <a:cxnLst>
              <a:cxn ang="0">
                <a:pos x="T0" y="T1"/>
              </a:cxn>
              <a:cxn ang="0">
                <a:pos x="T2" y="T3"/>
              </a:cxn>
              <a:cxn ang="0">
                <a:pos x="T4" y="T5"/>
              </a:cxn>
              <a:cxn ang="0">
                <a:pos x="T6" y="T7"/>
              </a:cxn>
              <a:cxn ang="0">
                <a:pos x="T8" y="T9"/>
              </a:cxn>
            </a:cxnLst>
            <a:rect l="0" t="0" r="r" b="b"/>
            <a:pathLst>
              <a:path w="4984" h="42">
                <a:moveTo>
                  <a:pt x="0" y="41"/>
                </a:moveTo>
                <a:lnTo>
                  <a:pt x="137" y="0"/>
                </a:lnTo>
                <a:lnTo>
                  <a:pt x="4983" y="0"/>
                </a:lnTo>
                <a:lnTo>
                  <a:pt x="4914" y="41"/>
                </a:lnTo>
                <a:lnTo>
                  <a:pt x="0" y="41"/>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50" name="Freeform 6"/>
          <p:cNvSpPr>
            <a:spLocks/>
          </p:cNvSpPr>
          <p:nvPr/>
        </p:nvSpPr>
        <p:spPr bwMode="auto">
          <a:xfrm>
            <a:off x="7986713" y="4029075"/>
            <a:ext cx="855662" cy="419100"/>
          </a:xfrm>
          <a:custGeom>
            <a:avLst/>
            <a:gdLst>
              <a:gd name="T0" fmla="*/ 0 w 539"/>
              <a:gd name="T1" fmla="*/ 36 h 228"/>
              <a:gd name="T2" fmla="*/ 68 w 539"/>
              <a:gd name="T3" fmla="*/ 0 h 228"/>
              <a:gd name="T4" fmla="*/ 538 w 539"/>
              <a:gd name="T5" fmla="*/ 188 h 228"/>
              <a:gd name="T6" fmla="*/ 469 w 539"/>
              <a:gd name="T7" fmla="*/ 227 h 228"/>
              <a:gd name="T8" fmla="*/ 0 w 539"/>
              <a:gd name="T9" fmla="*/ 36 h 228"/>
            </a:gdLst>
            <a:ahLst/>
            <a:cxnLst>
              <a:cxn ang="0">
                <a:pos x="T0" y="T1"/>
              </a:cxn>
              <a:cxn ang="0">
                <a:pos x="T2" y="T3"/>
              </a:cxn>
              <a:cxn ang="0">
                <a:pos x="T4" y="T5"/>
              </a:cxn>
              <a:cxn ang="0">
                <a:pos x="T6" y="T7"/>
              </a:cxn>
              <a:cxn ang="0">
                <a:pos x="T8" y="T9"/>
              </a:cxn>
            </a:cxnLst>
            <a:rect l="0" t="0" r="r" b="b"/>
            <a:pathLst>
              <a:path w="539" h="228">
                <a:moveTo>
                  <a:pt x="0" y="36"/>
                </a:moveTo>
                <a:lnTo>
                  <a:pt x="68" y="0"/>
                </a:lnTo>
                <a:lnTo>
                  <a:pt x="538" y="188"/>
                </a:lnTo>
                <a:lnTo>
                  <a:pt x="469" y="227"/>
                </a:lnTo>
                <a:lnTo>
                  <a:pt x="0" y="36"/>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51" name="Freeform 7"/>
          <p:cNvSpPr>
            <a:spLocks/>
          </p:cNvSpPr>
          <p:nvPr/>
        </p:nvSpPr>
        <p:spPr bwMode="auto">
          <a:xfrm>
            <a:off x="184150" y="4095750"/>
            <a:ext cx="8551863" cy="687388"/>
          </a:xfrm>
          <a:custGeom>
            <a:avLst/>
            <a:gdLst>
              <a:gd name="T0" fmla="*/ 0 w 5387"/>
              <a:gd name="T1" fmla="*/ 289 h 375"/>
              <a:gd name="T2" fmla="*/ 0 w 5387"/>
              <a:gd name="T3" fmla="*/ 85 h 375"/>
              <a:gd name="T4" fmla="*/ 4911 w 5387"/>
              <a:gd name="T5" fmla="*/ 85 h 375"/>
              <a:gd name="T6" fmla="*/ 4911 w 5387"/>
              <a:gd name="T7" fmla="*/ 0 h 375"/>
              <a:gd name="T8" fmla="*/ 5386 w 5387"/>
              <a:gd name="T9" fmla="*/ 187 h 375"/>
              <a:gd name="T10" fmla="*/ 4911 w 5387"/>
              <a:gd name="T11" fmla="*/ 374 h 375"/>
              <a:gd name="T12" fmla="*/ 4911 w 5387"/>
              <a:gd name="T13" fmla="*/ 289 h 375"/>
              <a:gd name="T14" fmla="*/ 0 w 5387"/>
              <a:gd name="T15" fmla="*/ 289 h 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7" h="375">
                <a:moveTo>
                  <a:pt x="0" y="289"/>
                </a:moveTo>
                <a:lnTo>
                  <a:pt x="0" y="85"/>
                </a:lnTo>
                <a:lnTo>
                  <a:pt x="4911" y="85"/>
                </a:lnTo>
                <a:lnTo>
                  <a:pt x="4911" y="0"/>
                </a:lnTo>
                <a:lnTo>
                  <a:pt x="5386" y="187"/>
                </a:lnTo>
                <a:lnTo>
                  <a:pt x="4911" y="374"/>
                </a:lnTo>
                <a:lnTo>
                  <a:pt x="4911" y="289"/>
                </a:lnTo>
                <a:lnTo>
                  <a:pt x="0" y="289"/>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nvGrpSpPr>
          <p:cNvPr id="671752" name="Group 8"/>
          <p:cNvGrpSpPr>
            <a:grpSpLocks/>
          </p:cNvGrpSpPr>
          <p:nvPr/>
        </p:nvGrpSpPr>
        <p:grpSpPr bwMode="auto">
          <a:xfrm>
            <a:off x="906463" y="4029075"/>
            <a:ext cx="279400" cy="625475"/>
            <a:chOff x="841" y="1665"/>
            <a:chExt cx="176" cy="342"/>
          </a:xfrm>
        </p:grpSpPr>
        <p:sp>
          <p:nvSpPr>
            <p:cNvPr id="671753" name="Freeform 9"/>
            <p:cNvSpPr>
              <a:spLocks/>
            </p:cNvSpPr>
            <p:nvPr/>
          </p:nvSpPr>
          <p:spPr bwMode="auto">
            <a:xfrm>
              <a:off x="939" y="1905"/>
              <a:ext cx="78" cy="101"/>
            </a:xfrm>
            <a:custGeom>
              <a:avLst/>
              <a:gdLst>
                <a:gd name="T0" fmla="*/ 0 w 78"/>
                <a:gd name="T1" fmla="*/ 100 h 101"/>
                <a:gd name="T2" fmla="*/ 77 w 78"/>
                <a:gd name="T3" fmla="*/ 67 h 101"/>
                <a:gd name="T4" fmla="*/ 77 w 78"/>
                <a:gd name="T5" fmla="*/ 0 h 101"/>
                <a:gd name="T6" fmla="*/ 0 w 78"/>
                <a:gd name="T7" fmla="*/ 31 h 101"/>
                <a:gd name="T8" fmla="*/ 0 w 78"/>
                <a:gd name="T9" fmla="*/ 100 h 101"/>
              </a:gdLst>
              <a:ahLst/>
              <a:cxnLst>
                <a:cxn ang="0">
                  <a:pos x="T0" y="T1"/>
                </a:cxn>
                <a:cxn ang="0">
                  <a:pos x="T2" y="T3"/>
                </a:cxn>
                <a:cxn ang="0">
                  <a:pos x="T4" y="T5"/>
                </a:cxn>
                <a:cxn ang="0">
                  <a:pos x="T6" y="T7"/>
                </a:cxn>
                <a:cxn ang="0">
                  <a:pos x="T8" y="T9"/>
                </a:cxn>
              </a:cxnLst>
              <a:rect l="0" t="0" r="r" b="b"/>
              <a:pathLst>
                <a:path w="78" h="101">
                  <a:moveTo>
                    <a:pt x="0" y="100"/>
                  </a:moveTo>
                  <a:lnTo>
                    <a:pt x="77" y="67"/>
                  </a:lnTo>
                  <a:lnTo>
                    <a:pt x="77" y="0"/>
                  </a:lnTo>
                  <a:lnTo>
                    <a:pt x="0" y="31"/>
                  </a:lnTo>
                  <a:lnTo>
                    <a:pt x="0" y="10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54" name="Rectangle 10"/>
            <p:cNvSpPr>
              <a:spLocks noChangeArrowheads="1"/>
            </p:cNvSpPr>
            <p:nvPr/>
          </p:nvSpPr>
          <p:spPr bwMode="auto">
            <a:xfrm>
              <a:off x="841" y="1690"/>
              <a:ext cx="104" cy="317"/>
            </a:xfrm>
            <a:prstGeom prst="rect">
              <a:avLst/>
            </a:pr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55" name="Freeform 11"/>
            <p:cNvSpPr>
              <a:spLocks/>
            </p:cNvSpPr>
            <p:nvPr/>
          </p:nvSpPr>
          <p:spPr bwMode="auto">
            <a:xfrm>
              <a:off x="845" y="1665"/>
              <a:ext cx="172" cy="24"/>
            </a:xfrm>
            <a:custGeom>
              <a:avLst/>
              <a:gdLst>
                <a:gd name="T0" fmla="*/ 0 w 172"/>
                <a:gd name="T1" fmla="*/ 21 h 24"/>
                <a:gd name="T2" fmla="*/ 81 w 172"/>
                <a:gd name="T3" fmla="*/ 0 h 24"/>
                <a:gd name="T4" fmla="*/ 171 w 172"/>
                <a:gd name="T5" fmla="*/ 0 h 24"/>
                <a:gd name="T6" fmla="*/ 94 w 172"/>
                <a:gd name="T7" fmla="*/ 23 h 24"/>
                <a:gd name="T8" fmla="*/ 0 w 172"/>
                <a:gd name="T9" fmla="*/ 21 h 24"/>
              </a:gdLst>
              <a:ahLst/>
              <a:cxnLst>
                <a:cxn ang="0">
                  <a:pos x="T0" y="T1"/>
                </a:cxn>
                <a:cxn ang="0">
                  <a:pos x="T2" y="T3"/>
                </a:cxn>
                <a:cxn ang="0">
                  <a:pos x="T4" y="T5"/>
                </a:cxn>
                <a:cxn ang="0">
                  <a:pos x="T6" y="T7"/>
                </a:cxn>
                <a:cxn ang="0">
                  <a:pos x="T8" y="T9"/>
                </a:cxn>
              </a:cxnLst>
              <a:rect l="0" t="0" r="r" b="b"/>
              <a:pathLst>
                <a:path w="172" h="24">
                  <a:moveTo>
                    <a:pt x="0" y="21"/>
                  </a:moveTo>
                  <a:lnTo>
                    <a:pt x="81" y="0"/>
                  </a:lnTo>
                  <a:lnTo>
                    <a:pt x="171" y="0"/>
                  </a:lnTo>
                  <a:lnTo>
                    <a:pt x="94" y="23"/>
                  </a:lnTo>
                  <a:lnTo>
                    <a:pt x="0" y="21"/>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56" name="Freeform 12"/>
            <p:cNvSpPr>
              <a:spLocks/>
            </p:cNvSpPr>
            <p:nvPr/>
          </p:nvSpPr>
          <p:spPr bwMode="auto">
            <a:xfrm>
              <a:off x="943" y="1665"/>
              <a:ext cx="74" cy="101"/>
            </a:xfrm>
            <a:custGeom>
              <a:avLst/>
              <a:gdLst>
                <a:gd name="T0" fmla="*/ 0 w 74"/>
                <a:gd name="T1" fmla="*/ 100 h 101"/>
                <a:gd name="T2" fmla="*/ 73 w 74"/>
                <a:gd name="T3" fmla="*/ 67 h 101"/>
                <a:gd name="T4" fmla="*/ 73 w 74"/>
                <a:gd name="T5" fmla="*/ 0 h 101"/>
                <a:gd name="T6" fmla="*/ 0 w 74"/>
                <a:gd name="T7" fmla="*/ 26 h 101"/>
                <a:gd name="T8" fmla="*/ 0 w 74"/>
                <a:gd name="T9" fmla="*/ 100 h 101"/>
              </a:gdLst>
              <a:ahLst/>
              <a:cxnLst>
                <a:cxn ang="0">
                  <a:pos x="T0" y="T1"/>
                </a:cxn>
                <a:cxn ang="0">
                  <a:pos x="T2" y="T3"/>
                </a:cxn>
                <a:cxn ang="0">
                  <a:pos x="T4" y="T5"/>
                </a:cxn>
                <a:cxn ang="0">
                  <a:pos x="T6" y="T7"/>
                </a:cxn>
                <a:cxn ang="0">
                  <a:pos x="T8" y="T9"/>
                </a:cxn>
              </a:cxnLst>
              <a:rect l="0" t="0" r="r" b="b"/>
              <a:pathLst>
                <a:path w="74" h="101">
                  <a:moveTo>
                    <a:pt x="0" y="100"/>
                  </a:moveTo>
                  <a:lnTo>
                    <a:pt x="73" y="67"/>
                  </a:lnTo>
                  <a:lnTo>
                    <a:pt x="73" y="0"/>
                  </a:lnTo>
                  <a:lnTo>
                    <a:pt x="0" y="26"/>
                  </a:lnTo>
                  <a:lnTo>
                    <a:pt x="0" y="10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grpSp>
        <p:nvGrpSpPr>
          <p:cNvPr id="671757" name="Group 13"/>
          <p:cNvGrpSpPr>
            <a:grpSpLocks/>
          </p:cNvGrpSpPr>
          <p:nvPr/>
        </p:nvGrpSpPr>
        <p:grpSpPr bwMode="auto">
          <a:xfrm>
            <a:off x="3344863" y="4029075"/>
            <a:ext cx="280987" cy="625475"/>
            <a:chOff x="2698" y="1665"/>
            <a:chExt cx="177" cy="342"/>
          </a:xfrm>
        </p:grpSpPr>
        <p:sp>
          <p:nvSpPr>
            <p:cNvPr id="671758" name="Freeform 14"/>
            <p:cNvSpPr>
              <a:spLocks/>
            </p:cNvSpPr>
            <p:nvPr/>
          </p:nvSpPr>
          <p:spPr bwMode="auto">
            <a:xfrm>
              <a:off x="2796" y="1905"/>
              <a:ext cx="79" cy="101"/>
            </a:xfrm>
            <a:custGeom>
              <a:avLst/>
              <a:gdLst>
                <a:gd name="T0" fmla="*/ 0 w 79"/>
                <a:gd name="T1" fmla="*/ 100 h 101"/>
                <a:gd name="T2" fmla="*/ 78 w 79"/>
                <a:gd name="T3" fmla="*/ 67 h 101"/>
                <a:gd name="T4" fmla="*/ 78 w 79"/>
                <a:gd name="T5" fmla="*/ 0 h 101"/>
                <a:gd name="T6" fmla="*/ 0 w 79"/>
                <a:gd name="T7" fmla="*/ 31 h 101"/>
                <a:gd name="T8" fmla="*/ 0 w 79"/>
                <a:gd name="T9" fmla="*/ 100 h 101"/>
              </a:gdLst>
              <a:ahLst/>
              <a:cxnLst>
                <a:cxn ang="0">
                  <a:pos x="T0" y="T1"/>
                </a:cxn>
                <a:cxn ang="0">
                  <a:pos x="T2" y="T3"/>
                </a:cxn>
                <a:cxn ang="0">
                  <a:pos x="T4" y="T5"/>
                </a:cxn>
                <a:cxn ang="0">
                  <a:pos x="T6" y="T7"/>
                </a:cxn>
                <a:cxn ang="0">
                  <a:pos x="T8" y="T9"/>
                </a:cxn>
              </a:cxnLst>
              <a:rect l="0" t="0" r="r" b="b"/>
              <a:pathLst>
                <a:path w="79" h="101">
                  <a:moveTo>
                    <a:pt x="0" y="100"/>
                  </a:moveTo>
                  <a:lnTo>
                    <a:pt x="78" y="67"/>
                  </a:lnTo>
                  <a:lnTo>
                    <a:pt x="78" y="0"/>
                  </a:lnTo>
                  <a:lnTo>
                    <a:pt x="0" y="31"/>
                  </a:lnTo>
                  <a:lnTo>
                    <a:pt x="0" y="10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59" name="Rectangle 15"/>
            <p:cNvSpPr>
              <a:spLocks noChangeArrowheads="1"/>
            </p:cNvSpPr>
            <p:nvPr/>
          </p:nvSpPr>
          <p:spPr bwMode="auto">
            <a:xfrm>
              <a:off x="2698" y="1690"/>
              <a:ext cx="104" cy="317"/>
            </a:xfrm>
            <a:prstGeom prst="rect">
              <a:avLst/>
            </a:pr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60" name="Freeform 16"/>
            <p:cNvSpPr>
              <a:spLocks/>
            </p:cNvSpPr>
            <p:nvPr/>
          </p:nvSpPr>
          <p:spPr bwMode="auto">
            <a:xfrm>
              <a:off x="2702" y="1665"/>
              <a:ext cx="173" cy="24"/>
            </a:xfrm>
            <a:custGeom>
              <a:avLst/>
              <a:gdLst>
                <a:gd name="T0" fmla="*/ 0 w 173"/>
                <a:gd name="T1" fmla="*/ 21 h 24"/>
                <a:gd name="T2" fmla="*/ 81 w 173"/>
                <a:gd name="T3" fmla="*/ 0 h 24"/>
                <a:gd name="T4" fmla="*/ 172 w 173"/>
                <a:gd name="T5" fmla="*/ 0 h 24"/>
                <a:gd name="T6" fmla="*/ 94 w 173"/>
                <a:gd name="T7" fmla="*/ 23 h 24"/>
                <a:gd name="T8" fmla="*/ 0 w 173"/>
                <a:gd name="T9" fmla="*/ 21 h 24"/>
              </a:gdLst>
              <a:ahLst/>
              <a:cxnLst>
                <a:cxn ang="0">
                  <a:pos x="T0" y="T1"/>
                </a:cxn>
                <a:cxn ang="0">
                  <a:pos x="T2" y="T3"/>
                </a:cxn>
                <a:cxn ang="0">
                  <a:pos x="T4" y="T5"/>
                </a:cxn>
                <a:cxn ang="0">
                  <a:pos x="T6" y="T7"/>
                </a:cxn>
                <a:cxn ang="0">
                  <a:pos x="T8" y="T9"/>
                </a:cxn>
              </a:cxnLst>
              <a:rect l="0" t="0" r="r" b="b"/>
              <a:pathLst>
                <a:path w="173" h="24">
                  <a:moveTo>
                    <a:pt x="0" y="21"/>
                  </a:moveTo>
                  <a:lnTo>
                    <a:pt x="81" y="0"/>
                  </a:lnTo>
                  <a:lnTo>
                    <a:pt x="172" y="0"/>
                  </a:lnTo>
                  <a:lnTo>
                    <a:pt x="94" y="23"/>
                  </a:lnTo>
                  <a:lnTo>
                    <a:pt x="0" y="21"/>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61" name="Freeform 17"/>
            <p:cNvSpPr>
              <a:spLocks/>
            </p:cNvSpPr>
            <p:nvPr/>
          </p:nvSpPr>
          <p:spPr bwMode="auto">
            <a:xfrm>
              <a:off x="2801" y="1665"/>
              <a:ext cx="74" cy="101"/>
            </a:xfrm>
            <a:custGeom>
              <a:avLst/>
              <a:gdLst>
                <a:gd name="T0" fmla="*/ 0 w 74"/>
                <a:gd name="T1" fmla="*/ 100 h 101"/>
                <a:gd name="T2" fmla="*/ 73 w 74"/>
                <a:gd name="T3" fmla="*/ 67 h 101"/>
                <a:gd name="T4" fmla="*/ 73 w 74"/>
                <a:gd name="T5" fmla="*/ 0 h 101"/>
                <a:gd name="T6" fmla="*/ 0 w 74"/>
                <a:gd name="T7" fmla="*/ 26 h 101"/>
                <a:gd name="T8" fmla="*/ 0 w 74"/>
                <a:gd name="T9" fmla="*/ 100 h 101"/>
              </a:gdLst>
              <a:ahLst/>
              <a:cxnLst>
                <a:cxn ang="0">
                  <a:pos x="T0" y="T1"/>
                </a:cxn>
                <a:cxn ang="0">
                  <a:pos x="T2" y="T3"/>
                </a:cxn>
                <a:cxn ang="0">
                  <a:pos x="T4" y="T5"/>
                </a:cxn>
                <a:cxn ang="0">
                  <a:pos x="T6" y="T7"/>
                </a:cxn>
                <a:cxn ang="0">
                  <a:pos x="T8" y="T9"/>
                </a:cxn>
              </a:cxnLst>
              <a:rect l="0" t="0" r="r" b="b"/>
              <a:pathLst>
                <a:path w="74" h="101">
                  <a:moveTo>
                    <a:pt x="0" y="100"/>
                  </a:moveTo>
                  <a:lnTo>
                    <a:pt x="73" y="67"/>
                  </a:lnTo>
                  <a:lnTo>
                    <a:pt x="73" y="0"/>
                  </a:lnTo>
                  <a:lnTo>
                    <a:pt x="0" y="26"/>
                  </a:lnTo>
                  <a:lnTo>
                    <a:pt x="0" y="10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grpSp>
        <p:nvGrpSpPr>
          <p:cNvPr id="671762" name="Group 18"/>
          <p:cNvGrpSpPr>
            <a:grpSpLocks/>
          </p:cNvGrpSpPr>
          <p:nvPr/>
        </p:nvGrpSpPr>
        <p:grpSpPr bwMode="auto">
          <a:xfrm>
            <a:off x="5783263" y="4029075"/>
            <a:ext cx="280987" cy="625475"/>
            <a:chOff x="4555" y="1665"/>
            <a:chExt cx="177" cy="342"/>
          </a:xfrm>
        </p:grpSpPr>
        <p:sp>
          <p:nvSpPr>
            <p:cNvPr id="671763" name="Freeform 19"/>
            <p:cNvSpPr>
              <a:spLocks/>
            </p:cNvSpPr>
            <p:nvPr/>
          </p:nvSpPr>
          <p:spPr bwMode="auto">
            <a:xfrm>
              <a:off x="4654" y="1905"/>
              <a:ext cx="78" cy="101"/>
            </a:xfrm>
            <a:custGeom>
              <a:avLst/>
              <a:gdLst>
                <a:gd name="T0" fmla="*/ 0 w 78"/>
                <a:gd name="T1" fmla="*/ 100 h 101"/>
                <a:gd name="T2" fmla="*/ 77 w 78"/>
                <a:gd name="T3" fmla="*/ 67 h 101"/>
                <a:gd name="T4" fmla="*/ 77 w 78"/>
                <a:gd name="T5" fmla="*/ 0 h 101"/>
                <a:gd name="T6" fmla="*/ 0 w 78"/>
                <a:gd name="T7" fmla="*/ 31 h 101"/>
                <a:gd name="T8" fmla="*/ 0 w 78"/>
                <a:gd name="T9" fmla="*/ 100 h 101"/>
              </a:gdLst>
              <a:ahLst/>
              <a:cxnLst>
                <a:cxn ang="0">
                  <a:pos x="T0" y="T1"/>
                </a:cxn>
                <a:cxn ang="0">
                  <a:pos x="T2" y="T3"/>
                </a:cxn>
                <a:cxn ang="0">
                  <a:pos x="T4" y="T5"/>
                </a:cxn>
                <a:cxn ang="0">
                  <a:pos x="T6" y="T7"/>
                </a:cxn>
                <a:cxn ang="0">
                  <a:pos x="T8" y="T9"/>
                </a:cxn>
              </a:cxnLst>
              <a:rect l="0" t="0" r="r" b="b"/>
              <a:pathLst>
                <a:path w="78" h="101">
                  <a:moveTo>
                    <a:pt x="0" y="100"/>
                  </a:moveTo>
                  <a:lnTo>
                    <a:pt x="77" y="67"/>
                  </a:lnTo>
                  <a:lnTo>
                    <a:pt x="77" y="0"/>
                  </a:lnTo>
                  <a:lnTo>
                    <a:pt x="0" y="31"/>
                  </a:lnTo>
                  <a:lnTo>
                    <a:pt x="0" y="10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64" name="Rectangle 20"/>
            <p:cNvSpPr>
              <a:spLocks noChangeArrowheads="1"/>
            </p:cNvSpPr>
            <p:nvPr/>
          </p:nvSpPr>
          <p:spPr bwMode="auto">
            <a:xfrm>
              <a:off x="4555" y="1690"/>
              <a:ext cx="104" cy="317"/>
            </a:xfrm>
            <a:prstGeom prst="rect">
              <a:avLst/>
            </a:pr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65" name="Freeform 21"/>
            <p:cNvSpPr>
              <a:spLocks/>
            </p:cNvSpPr>
            <p:nvPr/>
          </p:nvSpPr>
          <p:spPr bwMode="auto">
            <a:xfrm>
              <a:off x="4560" y="1665"/>
              <a:ext cx="172" cy="24"/>
            </a:xfrm>
            <a:custGeom>
              <a:avLst/>
              <a:gdLst>
                <a:gd name="T0" fmla="*/ 0 w 172"/>
                <a:gd name="T1" fmla="*/ 21 h 24"/>
                <a:gd name="T2" fmla="*/ 81 w 172"/>
                <a:gd name="T3" fmla="*/ 0 h 24"/>
                <a:gd name="T4" fmla="*/ 171 w 172"/>
                <a:gd name="T5" fmla="*/ 0 h 24"/>
                <a:gd name="T6" fmla="*/ 94 w 172"/>
                <a:gd name="T7" fmla="*/ 23 h 24"/>
                <a:gd name="T8" fmla="*/ 0 w 172"/>
                <a:gd name="T9" fmla="*/ 21 h 24"/>
              </a:gdLst>
              <a:ahLst/>
              <a:cxnLst>
                <a:cxn ang="0">
                  <a:pos x="T0" y="T1"/>
                </a:cxn>
                <a:cxn ang="0">
                  <a:pos x="T2" y="T3"/>
                </a:cxn>
                <a:cxn ang="0">
                  <a:pos x="T4" y="T5"/>
                </a:cxn>
                <a:cxn ang="0">
                  <a:pos x="T6" y="T7"/>
                </a:cxn>
                <a:cxn ang="0">
                  <a:pos x="T8" y="T9"/>
                </a:cxn>
              </a:cxnLst>
              <a:rect l="0" t="0" r="r" b="b"/>
              <a:pathLst>
                <a:path w="172" h="24">
                  <a:moveTo>
                    <a:pt x="0" y="21"/>
                  </a:moveTo>
                  <a:lnTo>
                    <a:pt x="81" y="0"/>
                  </a:lnTo>
                  <a:lnTo>
                    <a:pt x="171" y="0"/>
                  </a:lnTo>
                  <a:lnTo>
                    <a:pt x="94" y="23"/>
                  </a:lnTo>
                  <a:lnTo>
                    <a:pt x="0" y="21"/>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66" name="Freeform 22"/>
            <p:cNvSpPr>
              <a:spLocks/>
            </p:cNvSpPr>
            <p:nvPr/>
          </p:nvSpPr>
          <p:spPr bwMode="auto">
            <a:xfrm>
              <a:off x="4658" y="1665"/>
              <a:ext cx="74" cy="101"/>
            </a:xfrm>
            <a:custGeom>
              <a:avLst/>
              <a:gdLst>
                <a:gd name="T0" fmla="*/ 0 w 74"/>
                <a:gd name="T1" fmla="*/ 100 h 101"/>
                <a:gd name="T2" fmla="*/ 73 w 74"/>
                <a:gd name="T3" fmla="*/ 67 h 101"/>
                <a:gd name="T4" fmla="*/ 73 w 74"/>
                <a:gd name="T5" fmla="*/ 0 h 101"/>
                <a:gd name="T6" fmla="*/ 0 w 74"/>
                <a:gd name="T7" fmla="*/ 26 h 101"/>
                <a:gd name="T8" fmla="*/ 0 w 74"/>
                <a:gd name="T9" fmla="*/ 100 h 101"/>
              </a:gdLst>
              <a:ahLst/>
              <a:cxnLst>
                <a:cxn ang="0">
                  <a:pos x="T0" y="T1"/>
                </a:cxn>
                <a:cxn ang="0">
                  <a:pos x="T2" y="T3"/>
                </a:cxn>
                <a:cxn ang="0">
                  <a:pos x="T4" y="T5"/>
                </a:cxn>
                <a:cxn ang="0">
                  <a:pos x="T6" y="T7"/>
                </a:cxn>
                <a:cxn ang="0">
                  <a:pos x="T8" y="T9"/>
                </a:cxn>
              </a:cxnLst>
              <a:rect l="0" t="0" r="r" b="b"/>
              <a:pathLst>
                <a:path w="74" h="101">
                  <a:moveTo>
                    <a:pt x="0" y="100"/>
                  </a:moveTo>
                  <a:lnTo>
                    <a:pt x="73" y="67"/>
                  </a:lnTo>
                  <a:lnTo>
                    <a:pt x="73" y="0"/>
                  </a:lnTo>
                  <a:lnTo>
                    <a:pt x="0" y="26"/>
                  </a:lnTo>
                  <a:lnTo>
                    <a:pt x="0" y="10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sp>
        <p:nvSpPr>
          <p:cNvPr id="671767" name="Rectangle 23"/>
          <p:cNvSpPr>
            <a:spLocks noChangeArrowheads="1"/>
          </p:cNvSpPr>
          <p:nvPr/>
        </p:nvSpPr>
        <p:spPr bwMode="auto">
          <a:xfrm>
            <a:off x="7862888" y="4830763"/>
            <a:ext cx="128905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nSpc>
                <a:spcPct val="90000"/>
              </a:lnSpc>
              <a:buClrTx/>
              <a:buSzPct val="100000"/>
              <a:buFontTx/>
              <a:buNone/>
            </a:pPr>
            <a:r>
              <a:rPr lang="fr-FR" altLang="fr-FR" sz="2800" b="1">
                <a:solidFill>
                  <a:srgbClr val="04357B"/>
                </a:solidFill>
                <a:sym typeface="Times New Roman" panose="02020603050405020304" pitchFamily="18" charset="0"/>
              </a:rPr>
              <a:t>Statut </a:t>
            </a:r>
          </a:p>
          <a:p>
            <a:pPr>
              <a:lnSpc>
                <a:spcPct val="90000"/>
              </a:lnSpc>
              <a:buClrTx/>
              <a:buSzPct val="100000"/>
              <a:buFontTx/>
              <a:buNone/>
            </a:pPr>
            <a:r>
              <a:rPr lang="fr-FR" altLang="fr-FR" sz="2800" b="1">
                <a:solidFill>
                  <a:srgbClr val="04357B"/>
                </a:solidFill>
                <a:sym typeface="Times New Roman" panose="02020603050405020304" pitchFamily="18" charset="0"/>
              </a:rPr>
              <a:t>ordre</a:t>
            </a:r>
          </a:p>
        </p:txBody>
      </p:sp>
      <p:sp>
        <p:nvSpPr>
          <p:cNvPr id="671768" name="Text Box 24"/>
          <p:cNvSpPr txBox="1">
            <a:spLocks noChangeArrowheads="1"/>
          </p:cNvSpPr>
          <p:nvPr/>
        </p:nvSpPr>
        <p:spPr bwMode="auto">
          <a:xfrm>
            <a:off x="296863" y="6076950"/>
            <a:ext cx="18081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400" b="1">
                <a:solidFill>
                  <a:srgbClr val="000000"/>
                </a:solidFill>
                <a:latin typeface="Arial" panose="020B0604020202020204" pitchFamily="34" charset="0"/>
                <a:sym typeface="Times New Roman" panose="02020603050405020304" pitchFamily="18" charset="0"/>
              </a:rPr>
              <a:t>Pré-lancé ou Lancé</a:t>
            </a:r>
          </a:p>
        </p:txBody>
      </p:sp>
      <p:sp>
        <p:nvSpPr>
          <p:cNvPr id="671769" name="Rectangle 25"/>
          <p:cNvSpPr>
            <a:spLocks noChangeArrowheads="1"/>
          </p:cNvSpPr>
          <p:nvPr/>
        </p:nvSpPr>
        <p:spPr bwMode="auto">
          <a:xfrm>
            <a:off x="6315075" y="3357563"/>
            <a:ext cx="1431925" cy="509587"/>
          </a:xfrm>
          <a:prstGeom prst="rect">
            <a:avLst/>
          </a:prstGeom>
          <a:gradFill rotWithShape="0">
            <a:gsLst>
              <a:gs pos="0">
                <a:srgbClr val="FFEAAF"/>
              </a:gs>
              <a:gs pos="100000">
                <a:srgbClr val="FFEAAF">
                  <a:gamma/>
                  <a:shade val="7568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70" name="Text Box 26"/>
          <p:cNvSpPr txBox="1">
            <a:spLocks noChangeArrowheads="1"/>
          </p:cNvSpPr>
          <p:nvPr/>
        </p:nvSpPr>
        <p:spPr bwMode="auto">
          <a:xfrm>
            <a:off x="2963863" y="6076950"/>
            <a:ext cx="17129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400" b="1">
                <a:solidFill>
                  <a:srgbClr val="000000"/>
                </a:solidFill>
                <a:latin typeface="Arial" panose="020B0604020202020204" pitchFamily="34" charset="0"/>
                <a:sym typeface="Times New Roman" panose="02020603050405020304" pitchFamily="18" charset="0"/>
              </a:rPr>
              <a:t>Partiellement livré</a:t>
            </a:r>
          </a:p>
        </p:txBody>
      </p:sp>
      <p:sp>
        <p:nvSpPr>
          <p:cNvPr id="671771" name="Text Box 27"/>
          <p:cNvSpPr txBox="1">
            <a:spLocks noChangeArrowheads="1"/>
          </p:cNvSpPr>
          <p:nvPr/>
        </p:nvSpPr>
        <p:spPr bwMode="auto">
          <a:xfrm>
            <a:off x="4754563" y="6067425"/>
            <a:ext cx="42275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400" b="1">
                <a:solidFill>
                  <a:srgbClr val="000000"/>
                </a:solidFill>
                <a:latin typeface="Arial" panose="020B0604020202020204" pitchFamily="34" charset="0"/>
                <a:sym typeface="Times New Roman" panose="02020603050405020304" pitchFamily="18" charset="0"/>
              </a:rPr>
              <a:t>Totalement livré ou Clôturé au niveau technique</a:t>
            </a:r>
          </a:p>
        </p:txBody>
      </p:sp>
      <p:sp>
        <p:nvSpPr>
          <p:cNvPr id="671772" name="Rectangle 28"/>
          <p:cNvSpPr>
            <a:spLocks noChangeArrowheads="1"/>
          </p:cNvSpPr>
          <p:nvPr/>
        </p:nvSpPr>
        <p:spPr bwMode="auto">
          <a:xfrm>
            <a:off x="6605588" y="3422650"/>
            <a:ext cx="857250"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buClrTx/>
              <a:buSzPct val="100000"/>
              <a:buFontTx/>
              <a:buNone/>
            </a:pPr>
            <a:r>
              <a:rPr lang="fr-FR" altLang="fr-FR" sz="1400" b="1">
                <a:solidFill>
                  <a:srgbClr val="000000"/>
                </a:solidFill>
                <a:sym typeface="Times New Roman" panose="02020603050405020304" pitchFamily="18" charset="0"/>
              </a:rPr>
              <a:t>Écarts</a:t>
            </a:r>
          </a:p>
        </p:txBody>
      </p:sp>
      <p:sp>
        <p:nvSpPr>
          <p:cNvPr id="671773" name="Rectangle 29"/>
          <p:cNvSpPr>
            <a:spLocks noChangeArrowheads="1"/>
          </p:cNvSpPr>
          <p:nvPr/>
        </p:nvSpPr>
        <p:spPr bwMode="auto">
          <a:xfrm>
            <a:off x="3981450" y="2347913"/>
            <a:ext cx="1408113" cy="509587"/>
          </a:xfrm>
          <a:prstGeom prst="rect">
            <a:avLst/>
          </a:prstGeom>
          <a:gradFill rotWithShape="0">
            <a:gsLst>
              <a:gs pos="0">
                <a:srgbClr val="C8E3FF"/>
              </a:gs>
              <a:gs pos="100000">
                <a:srgbClr val="C8E3FF">
                  <a:gamma/>
                  <a:shade val="78824"/>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74" name="Rectangle 30"/>
          <p:cNvSpPr>
            <a:spLocks noChangeArrowheads="1"/>
          </p:cNvSpPr>
          <p:nvPr/>
        </p:nvSpPr>
        <p:spPr bwMode="auto">
          <a:xfrm>
            <a:off x="1555750" y="2159000"/>
            <a:ext cx="1403350" cy="368300"/>
          </a:xfrm>
          <a:prstGeom prst="rect">
            <a:avLst/>
          </a:prstGeom>
          <a:solidFill>
            <a:srgbClr val="3366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eaLnBrk="0" hangingPunct="0">
              <a:buClrTx/>
              <a:buSzTx/>
              <a:buFontTx/>
              <a:buNone/>
            </a:pPr>
            <a:endParaRPr lang="fr-FR" altLang="fr-FR" sz="1600" b="1">
              <a:solidFill>
                <a:schemeClr val="bg1"/>
              </a:solidFill>
              <a:latin typeface="Arial" panose="020B0604020202020204" pitchFamily="34" charset="0"/>
            </a:endParaRPr>
          </a:p>
        </p:txBody>
      </p:sp>
      <p:sp>
        <p:nvSpPr>
          <p:cNvPr id="671775" name="Rectangle 31"/>
          <p:cNvSpPr>
            <a:spLocks noChangeArrowheads="1"/>
          </p:cNvSpPr>
          <p:nvPr/>
        </p:nvSpPr>
        <p:spPr bwMode="auto">
          <a:xfrm>
            <a:off x="4237038" y="2432050"/>
            <a:ext cx="862012"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buClrTx/>
              <a:buSzPct val="100000"/>
              <a:buFontTx/>
              <a:buNone/>
            </a:pPr>
            <a:r>
              <a:rPr lang="fr-FR" altLang="fr-FR" sz="1400" b="1">
                <a:solidFill>
                  <a:srgbClr val="000000"/>
                </a:solidFill>
                <a:sym typeface="Times New Roman" panose="02020603050405020304" pitchFamily="18" charset="0"/>
              </a:rPr>
              <a:t>Valeur</a:t>
            </a:r>
          </a:p>
          <a:p>
            <a:pPr>
              <a:buClrTx/>
              <a:buSzPct val="100000"/>
              <a:buFontTx/>
              <a:buNone/>
            </a:pPr>
            <a:r>
              <a:rPr lang="fr-FR" altLang="fr-FR" sz="1400" b="1">
                <a:solidFill>
                  <a:srgbClr val="000000"/>
                </a:solidFill>
                <a:sym typeface="Times New Roman" panose="02020603050405020304" pitchFamily="18" charset="0"/>
              </a:rPr>
              <a:t>livraison</a:t>
            </a:r>
          </a:p>
        </p:txBody>
      </p:sp>
      <p:sp>
        <p:nvSpPr>
          <p:cNvPr id="671776" name="Rectangle 32"/>
          <p:cNvSpPr>
            <a:spLocks noChangeArrowheads="1"/>
          </p:cNvSpPr>
          <p:nvPr/>
        </p:nvSpPr>
        <p:spPr bwMode="auto">
          <a:xfrm>
            <a:off x="1555750" y="3341688"/>
            <a:ext cx="1408113" cy="509587"/>
          </a:xfrm>
          <a:prstGeom prst="rect">
            <a:avLst/>
          </a:pr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77" name="Rectangle 33"/>
          <p:cNvSpPr>
            <a:spLocks noChangeArrowheads="1"/>
          </p:cNvSpPr>
          <p:nvPr/>
        </p:nvSpPr>
        <p:spPr bwMode="auto">
          <a:xfrm>
            <a:off x="1720850" y="2203450"/>
            <a:ext cx="1025525"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lstStyle/>
          <a:p>
            <a:pPr>
              <a:buClrTx/>
              <a:buSzPct val="100000"/>
              <a:buFontTx/>
              <a:buNone/>
            </a:pPr>
            <a:r>
              <a:rPr lang="fr-FR" altLang="fr-FR" sz="1400" b="1">
                <a:solidFill>
                  <a:srgbClr val="FFFFFF"/>
                </a:solidFill>
                <a:sym typeface="Times New Roman" panose="02020603050405020304" pitchFamily="18" charset="0"/>
              </a:rPr>
              <a:t>Coûts réels</a:t>
            </a:r>
          </a:p>
        </p:txBody>
      </p:sp>
      <p:sp>
        <p:nvSpPr>
          <p:cNvPr id="671778" name="Rectangle 34"/>
          <p:cNvSpPr>
            <a:spLocks noChangeArrowheads="1"/>
          </p:cNvSpPr>
          <p:nvPr/>
        </p:nvSpPr>
        <p:spPr bwMode="auto">
          <a:xfrm>
            <a:off x="1720850" y="3422650"/>
            <a:ext cx="1025525"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buClrTx/>
              <a:buSzPct val="100000"/>
              <a:buFontTx/>
              <a:buNone/>
            </a:pPr>
            <a:r>
              <a:rPr lang="fr-FR" altLang="fr-FR" sz="1400" b="1">
                <a:solidFill>
                  <a:srgbClr val="000000"/>
                </a:solidFill>
                <a:sym typeface="Times New Roman" panose="02020603050405020304" pitchFamily="18" charset="0"/>
              </a:rPr>
              <a:t>ECF aux</a:t>
            </a:r>
          </a:p>
          <a:p>
            <a:pPr>
              <a:buClrTx/>
              <a:buSzPct val="100000"/>
              <a:buFontTx/>
              <a:buNone/>
            </a:pPr>
            <a:r>
              <a:rPr lang="fr-FR" altLang="fr-FR" sz="1400" b="1">
                <a:solidFill>
                  <a:srgbClr val="FF0000"/>
                </a:solidFill>
                <a:sym typeface="Times New Roman" panose="02020603050405020304" pitchFamily="18" charset="0"/>
              </a:rPr>
              <a:t>coûts réels</a:t>
            </a:r>
          </a:p>
        </p:txBody>
      </p:sp>
      <p:sp>
        <p:nvSpPr>
          <p:cNvPr id="671779" name="Rectangle 35"/>
          <p:cNvSpPr>
            <a:spLocks noChangeArrowheads="1"/>
          </p:cNvSpPr>
          <p:nvPr/>
        </p:nvSpPr>
        <p:spPr bwMode="auto">
          <a:xfrm>
            <a:off x="3981450" y="3357563"/>
            <a:ext cx="1408113" cy="509587"/>
          </a:xfrm>
          <a:prstGeom prst="rect">
            <a:avLst/>
          </a:pr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80" name="Oval 36"/>
          <p:cNvSpPr>
            <a:spLocks noChangeArrowheads="1"/>
          </p:cNvSpPr>
          <p:nvPr/>
        </p:nvSpPr>
        <p:spPr bwMode="auto">
          <a:xfrm>
            <a:off x="2087563" y="2886075"/>
            <a:ext cx="304800" cy="30480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a:t>
            </a:r>
          </a:p>
        </p:txBody>
      </p:sp>
      <p:sp>
        <p:nvSpPr>
          <p:cNvPr id="671781" name="Rectangle 37"/>
          <p:cNvSpPr>
            <a:spLocks noChangeArrowheads="1"/>
          </p:cNvSpPr>
          <p:nvPr/>
        </p:nvSpPr>
        <p:spPr bwMode="auto">
          <a:xfrm>
            <a:off x="4156075" y="3422650"/>
            <a:ext cx="1025525"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buClrTx/>
              <a:buSzPct val="100000"/>
              <a:buFontTx/>
              <a:buNone/>
            </a:pPr>
            <a:r>
              <a:rPr lang="fr-FR" altLang="fr-FR" sz="1400" b="1">
                <a:solidFill>
                  <a:srgbClr val="000000"/>
                </a:solidFill>
                <a:sym typeface="Times New Roman" panose="02020603050405020304" pitchFamily="18" charset="0"/>
              </a:rPr>
              <a:t>ECF aux</a:t>
            </a:r>
          </a:p>
          <a:p>
            <a:pPr>
              <a:buClrTx/>
              <a:buSzPct val="100000"/>
              <a:buFontTx/>
              <a:buNone/>
            </a:pPr>
            <a:r>
              <a:rPr lang="fr-FR" altLang="fr-FR" sz="1400" b="1">
                <a:solidFill>
                  <a:srgbClr val="FF0000"/>
                </a:solidFill>
                <a:sym typeface="Times New Roman" panose="02020603050405020304" pitchFamily="18" charset="0"/>
              </a:rPr>
              <a:t>coûts réels</a:t>
            </a:r>
          </a:p>
        </p:txBody>
      </p:sp>
      <p:sp>
        <p:nvSpPr>
          <p:cNvPr id="671782" name="Rectangle 38"/>
          <p:cNvSpPr>
            <a:spLocks noChangeArrowheads="1"/>
          </p:cNvSpPr>
          <p:nvPr/>
        </p:nvSpPr>
        <p:spPr bwMode="auto">
          <a:xfrm>
            <a:off x="6346825" y="2347913"/>
            <a:ext cx="1408113" cy="509587"/>
          </a:xfrm>
          <a:prstGeom prst="rect">
            <a:avLst/>
          </a:prstGeom>
          <a:gradFill rotWithShape="0">
            <a:gsLst>
              <a:gs pos="0">
                <a:srgbClr val="C8E3FF"/>
              </a:gs>
              <a:gs pos="100000">
                <a:srgbClr val="C8E3FF">
                  <a:gamma/>
                  <a:shade val="78824"/>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1783" name="Oval 39"/>
          <p:cNvSpPr>
            <a:spLocks noChangeArrowheads="1"/>
          </p:cNvSpPr>
          <p:nvPr/>
        </p:nvSpPr>
        <p:spPr bwMode="auto">
          <a:xfrm>
            <a:off x="4522788" y="2962275"/>
            <a:ext cx="304800" cy="30480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a:t>
            </a:r>
          </a:p>
        </p:txBody>
      </p:sp>
      <p:sp>
        <p:nvSpPr>
          <p:cNvPr id="671784" name="Oval 40"/>
          <p:cNvSpPr>
            <a:spLocks noChangeArrowheads="1"/>
          </p:cNvSpPr>
          <p:nvPr/>
        </p:nvSpPr>
        <p:spPr bwMode="auto">
          <a:xfrm>
            <a:off x="4522788" y="1971675"/>
            <a:ext cx="304800" cy="30480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a:t>
            </a:r>
          </a:p>
        </p:txBody>
      </p:sp>
      <p:sp>
        <p:nvSpPr>
          <p:cNvPr id="671785" name="Rectangle 41"/>
          <p:cNvSpPr>
            <a:spLocks noChangeArrowheads="1"/>
          </p:cNvSpPr>
          <p:nvPr/>
        </p:nvSpPr>
        <p:spPr bwMode="auto">
          <a:xfrm>
            <a:off x="6604000" y="2432050"/>
            <a:ext cx="862013"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buClrTx/>
              <a:buSzPct val="100000"/>
              <a:buFontTx/>
              <a:buNone/>
            </a:pPr>
            <a:r>
              <a:rPr lang="fr-FR" altLang="fr-FR" sz="1400" b="1">
                <a:solidFill>
                  <a:srgbClr val="000000"/>
                </a:solidFill>
                <a:sym typeface="Times New Roman" panose="02020603050405020304" pitchFamily="18" charset="0"/>
              </a:rPr>
              <a:t>Valeur</a:t>
            </a:r>
          </a:p>
          <a:p>
            <a:pPr>
              <a:buClrTx/>
              <a:buSzPct val="100000"/>
              <a:buFontTx/>
              <a:buNone/>
            </a:pPr>
            <a:r>
              <a:rPr lang="fr-FR" altLang="fr-FR" sz="1400" b="1">
                <a:solidFill>
                  <a:srgbClr val="000000"/>
                </a:solidFill>
                <a:sym typeface="Times New Roman" panose="02020603050405020304" pitchFamily="18" charset="0"/>
              </a:rPr>
              <a:t>livraison</a:t>
            </a:r>
          </a:p>
        </p:txBody>
      </p:sp>
      <p:sp>
        <p:nvSpPr>
          <p:cNvPr id="671786" name="Oval 42"/>
          <p:cNvSpPr>
            <a:spLocks noChangeArrowheads="1"/>
          </p:cNvSpPr>
          <p:nvPr/>
        </p:nvSpPr>
        <p:spPr bwMode="auto">
          <a:xfrm>
            <a:off x="6888163" y="2962275"/>
            <a:ext cx="304800" cy="30480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a:t>
            </a:r>
          </a:p>
        </p:txBody>
      </p:sp>
      <p:sp>
        <p:nvSpPr>
          <p:cNvPr id="671787" name="Oval 43"/>
          <p:cNvSpPr>
            <a:spLocks noChangeArrowheads="1"/>
          </p:cNvSpPr>
          <p:nvPr/>
        </p:nvSpPr>
        <p:spPr bwMode="auto">
          <a:xfrm>
            <a:off x="6888163" y="1971675"/>
            <a:ext cx="304800" cy="30480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a:t>
            </a:r>
          </a:p>
        </p:txBody>
      </p:sp>
      <p:pic>
        <p:nvPicPr>
          <p:cNvPr id="671788" name="Picture 44" descr="sta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563" y="4629150"/>
            <a:ext cx="919162" cy="1223963"/>
          </a:xfrm>
          <a:prstGeom prst="rect">
            <a:avLst/>
          </a:prstGeom>
          <a:noFill/>
          <a:extLst>
            <a:ext uri="{909E8E84-426E-40DD-AFC4-6F175D3DCCD1}">
              <a14:hiddenFill xmlns:a14="http://schemas.microsoft.com/office/drawing/2010/main">
                <a:solidFill>
                  <a:srgbClr val="FFFFFF"/>
                </a:solidFill>
              </a14:hiddenFill>
            </a:ext>
          </a:extLst>
        </p:spPr>
      </p:pic>
      <p:sp>
        <p:nvSpPr>
          <p:cNvPr id="671789" name="Text Box 45"/>
          <p:cNvSpPr txBox="1">
            <a:spLocks noChangeArrowheads="1"/>
          </p:cNvSpPr>
          <p:nvPr/>
        </p:nvSpPr>
        <p:spPr bwMode="auto">
          <a:xfrm rot="-2414656">
            <a:off x="969963" y="5314950"/>
            <a:ext cx="10318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LNCP</a:t>
            </a:r>
          </a:p>
          <a:p>
            <a:pPr algn="ct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LANC</a:t>
            </a:r>
          </a:p>
        </p:txBody>
      </p:sp>
      <p:pic>
        <p:nvPicPr>
          <p:cNvPr id="671790" name="Picture 46" descr="sta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9263" y="4638675"/>
            <a:ext cx="919162" cy="1223963"/>
          </a:xfrm>
          <a:prstGeom prst="rect">
            <a:avLst/>
          </a:prstGeom>
          <a:noFill/>
          <a:extLst>
            <a:ext uri="{909E8E84-426E-40DD-AFC4-6F175D3DCCD1}">
              <a14:hiddenFill xmlns:a14="http://schemas.microsoft.com/office/drawing/2010/main">
                <a:solidFill>
                  <a:srgbClr val="FFFFFF"/>
                </a:solidFill>
              </a14:hiddenFill>
            </a:ext>
          </a:extLst>
        </p:spPr>
      </p:pic>
      <p:sp>
        <p:nvSpPr>
          <p:cNvPr id="671791" name="Text Box 47"/>
          <p:cNvSpPr txBox="1">
            <a:spLocks noChangeArrowheads="1"/>
          </p:cNvSpPr>
          <p:nvPr/>
        </p:nvSpPr>
        <p:spPr bwMode="auto">
          <a:xfrm rot="-2414656">
            <a:off x="3303588" y="5473700"/>
            <a:ext cx="860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LIVP</a:t>
            </a:r>
          </a:p>
        </p:txBody>
      </p:sp>
      <p:pic>
        <p:nvPicPr>
          <p:cNvPr id="671792" name="Picture 48" descr="sta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7663" y="4651375"/>
            <a:ext cx="919162" cy="1223963"/>
          </a:xfrm>
          <a:prstGeom prst="rect">
            <a:avLst/>
          </a:prstGeom>
          <a:noFill/>
          <a:extLst>
            <a:ext uri="{909E8E84-426E-40DD-AFC4-6F175D3DCCD1}">
              <a14:hiddenFill xmlns:a14="http://schemas.microsoft.com/office/drawing/2010/main">
                <a:solidFill>
                  <a:srgbClr val="FFFFFF"/>
                </a:solidFill>
              </a14:hiddenFill>
            </a:ext>
          </a:extLst>
        </p:spPr>
      </p:pic>
      <p:sp>
        <p:nvSpPr>
          <p:cNvPr id="671793" name="Text Box 49"/>
          <p:cNvSpPr txBox="1">
            <a:spLocks noChangeArrowheads="1"/>
          </p:cNvSpPr>
          <p:nvPr/>
        </p:nvSpPr>
        <p:spPr bwMode="auto">
          <a:xfrm rot="-2414656">
            <a:off x="5997575" y="5214938"/>
            <a:ext cx="10128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LIV</a:t>
            </a:r>
          </a:p>
          <a:p>
            <a:pPr algn="ctr">
              <a:buClrTx/>
              <a:buSzPct val="100000"/>
              <a:buFontTx/>
              <a:buNone/>
            </a:pPr>
            <a:r>
              <a:rPr lang="fr-FR" altLang="fr-FR" b="1">
                <a:solidFill>
                  <a:srgbClr val="04357B"/>
                </a:solidFill>
                <a:latin typeface="Arial" panose="020B0604020202020204" pitchFamily="34" charset="0"/>
                <a:sym typeface="Times New Roman" panose="02020603050405020304" pitchFamily="18" charset="0"/>
              </a:rPr>
              <a:t>TCLO</a:t>
            </a:r>
          </a:p>
        </p:txBody>
      </p:sp>
      <p:sp>
        <p:nvSpPr>
          <p:cNvPr id="671794" name="Rectangle 50"/>
          <p:cNvSpPr>
            <a:spLocks noGrp="1" noChangeArrowheads="1"/>
          </p:cNvSpPr>
          <p:nvPr>
            <p:ph type="title"/>
          </p:nvPr>
        </p:nvSpPr>
        <p:spPr/>
        <p:txBody>
          <a:bodyPr/>
          <a:lstStyle/>
          <a:p>
            <a:r>
              <a:rPr lang="fr-FR" altLang="fr-FR" sz="2000">
                <a:solidFill>
                  <a:srgbClr val="44697D"/>
                </a:solidFill>
                <a:sym typeface="Times New Roman" panose="02020603050405020304" pitchFamily="18" charset="0"/>
              </a:rPr>
              <a:t>ECF et détermination des écarts dans le calcul analytique des supports de coûts basé sur les lots</a:t>
            </a:r>
          </a:p>
        </p:txBody>
      </p:sp>
      <p:sp>
        <p:nvSpPr>
          <p:cNvPr id="671795" name="Rectangle 51"/>
          <p:cNvSpPr>
            <a:spLocks noChangeArrowheads="1"/>
          </p:cNvSpPr>
          <p:nvPr/>
        </p:nvSpPr>
        <p:spPr bwMode="auto">
          <a:xfrm>
            <a:off x="3981450" y="1409700"/>
            <a:ext cx="1408113" cy="368300"/>
          </a:xfrm>
          <a:prstGeom prst="rect">
            <a:avLst/>
          </a:prstGeom>
          <a:gradFill rotWithShape="0">
            <a:gsLst>
              <a:gs pos="0">
                <a:srgbClr val="3366FF"/>
              </a:gs>
              <a:gs pos="100000">
                <a:srgbClr val="3366FF">
                  <a:gamma/>
                  <a:shade val="81961"/>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eaLnBrk="0" hangingPunct="0">
              <a:buClrTx/>
              <a:buSzTx/>
              <a:buFontTx/>
              <a:buNone/>
            </a:pPr>
            <a:endParaRPr lang="fr-FR" altLang="fr-FR" sz="1600" b="1">
              <a:solidFill>
                <a:schemeClr val="bg1"/>
              </a:solidFill>
              <a:latin typeface="Arial" panose="020B0604020202020204" pitchFamily="34" charset="0"/>
            </a:endParaRPr>
          </a:p>
        </p:txBody>
      </p:sp>
      <p:sp>
        <p:nvSpPr>
          <p:cNvPr id="671796" name="Rectangle 52"/>
          <p:cNvSpPr>
            <a:spLocks noChangeArrowheads="1"/>
          </p:cNvSpPr>
          <p:nvPr/>
        </p:nvSpPr>
        <p:spPr bwMode="auto">
          <a:xfrm>
            <a:off x="4237038" y="1409700"/>
            <a:ext cx="1025525"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lstStyle/>
          <a:p>
            <a:pPr>
              <a:buClrTx/>
              <a:buSzPct val="100000"/>
              <a:buFontTx/>
              <a:buNone/>
            </a:pPr>
            <a:r>
              <a:rPr lang="fr-FR" altLang="fr-FR" sz="1400" b="1">
                <a:solidFill>
                  <a:srgbClr val="FFFFFF"/>
                </a:solidFill>
                <a:sym typeface="Times New Roman" panose="02020603050405020304" pitchFamily="18" charset="0"/>
              </a:rPr>
              <a:t>Coûts réels</a:t>
            </a:r>
          </a:p>
        </p:txBody>
      </p:sp>
      <p:sp>
        <p:nvSpPr>
          <p:cNvPr id="671797" name="Rectangle 53"/>
          <p:cNvSpPr>
            <a:spLocks noChangeArrowheads="1"/>
          </p:cNvSpPr>
          <p:nvPr/>
        </p:nvSpPr>
        <p:spPr bwMode="auto">
          <a:xfrm>
            <a:off x="6311900" y="1409700"/>
            <a:ext cx="1435100" cy="368300"/>
          </a:xfrm>
          <a:prstGeom prst="rect">
            <a:avLst/>
          </a:prstGeom>
          <a:solidFill>
            <a:srgbClr val="3366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eaLnBrk="0" hangingPunct="0">
              <a:buClrTx/>
              <a:buSzTx/>
              <a:buFontTx/>
              <a:buNone/>
            </a:pPr>
            <a:endParaRPr lang="fr-FR" altLang="fr-FR" sz="1600" b="1">
              <a:solidFill>
                <a:schemeClr val="bg1"/>
              </a:solidFill>
              <a:latin typeface="Arial" panose="020B0604020202020204" pitchFamily="34" charset="0"/>
            </a:endParaRPr>
          </a:p>
        </p:txBody>
      </p:sp>
      <p:sp>
        <p:nvSpPr>
          <p:cNvPr id="671798" name="Rectangle 54"/>
          <p:cNvSpPr>
            <a:spLocks noChangeArrowheads="1"/>
          </p:cNvSpPr>
          <p:nvPr/>
        </p:nvSpPr>
        <p:spPr bwMode="auto">
          <a:xfrm>
            <a:off x="6511925" y="1409700"/>
            <a:ext cx="1025525"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lstStyle/>
          <a:p>
            <a:pPr>
              <a:buClrTx/>
              <a:buSzPct val="100000"/>
              <a:buFontTx/>
              <a:buNone/>
            </a:pPr>
            <a:r>
              <a:rPr lang="fr-FR" altLang="fr-FR" sz="1400" b="1">
                <a:solidFill>
                  <a:srgbClr val="FFFFFF"/>
                </a:solidFill>
                <a:sym typeface="Times New Roman" panose="02020603050405020304" pitchFamily="18" charset="0"/>
              </a:rPr>
              <a:t>Coûts réels</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302" name="Picture 14" descr="Hände"/>
          <p:cNvPicPr>
            <a:picLocks noChangeAspect="1" noChangeArrowheads="1"/>
          </p:cNvPicPr>
          <p:nvPr/>
        </p:nvPicPr>
        <p:blipFill>
          <a:blip r:embed="rId3">
            <a:lum bright="6000"/>
            <a:extLst>
              <a:ext uri="{28A0092B-C50C-407E-A947-70E740481C1C}">
                <a14:useLocalDpi xmlns:a14="http://schemas.microsoft.com/office/drawing/2010/main" val="0"/>
              </a:ext>
            </a:extLst>
          </a:blip>
          <a:srcRect r="46361"/>
          <a:stretch>
            <a:fillRect/>
          </a:stretch>
        </p:blipFill>
        <p:spPr bwMode="auto">
          <a:xfrm>
            <a:off x="142875" y="1009650"/>
            <a:ext cx="2047875" cy="5622925"/>
          </a:xfrm>
          <a:prstGeom prst="rect">
            <a:avLst/>
          </a:prstGeom>
          <a:noFill/>
          <a:extLst>
            <a:ext uri="{909E8E84-426E-40DD-AFC4-6F175D3DCCD1}">
              <a14:hiddenFill xmlns:a14="http://schemas.microsoft.com/office/drawing/2010/main">
                <a:solidFill>
                  <a:srgbClr val="FFFFFF"/>
                </a:solidFill>
              </a14:hiddenFill>
            </a:ext>
          </a:extLst>
        </p:spPr>
      </p:pic>
      <p:sp>
        <p:nvSpPr>
          <p:cNvPr id="524292" name="Rectangle 4"/>
          <p:cNvSpPr>
            <a:spLocks noGrp="1" noChangeArrowheads="1"/>
          </p:cNvSpPr>
          <p:nvPr>
            <p:ph type="title"/>
          </p:nvPr>
        </p:nvSpPr>
        <p:spPr>
          <a:xfrm>
            <a:off x="684213" y="276225"/>
            <a:ext cx="8345487" cy="381000"/>
          </a:xfrm>
        </p:spPr>
        <p:txBody>
          <a:bodyPr/>
          <a:lstStyle/>
          <a:p>
            <a:r>
              <a:rPr lang="fr-FR" altLang="fr-FR" sz="2400">
                <a:solidFill>
                  <a:srgbClr val="44697D"/>
                </a:solidFill>
                <a:sym typeface="Times New Roman" panose="02020603050405020304" pitchFamily="18" charset="0"/>
              </a:rPr>
              <a:t>Présentation du scénario - 1</a:t>
            </a:r>
          </a:p>
        </p:txBody>
      </p:sp>
      <p:sp>
        <p:nvSpPr>
          <p:cNvPr id="524293" name="Rectangle 5"/>
          <p:cNvSpPr>
            <a:spLocks noGrp="1" noChangeArrowheads="1"/>
          </p:cNvSpPr>
          <p:nvPr>
            <p:ph type="body" sz="half" idx="4294967295"/>
          </p:nvPr>
        </p:nvSpPr>
        <p:spPr>
          <a:xfrm>
            <a:off x="1666875" y="1719263"/>
            <a:ext cx="7026275" cy="4368800"/>
          </a:xfrm>
        </p:spPr>
        <p:txBody>
          <a:bodyPr/>
          <a:lstStyle/>
          <a:p>
            <a:pPr marL="457200" indent="-342900">
              <a:lnSpc>
                <a:spcPct val="90000"/>
              </a:lnSpc>
              <a:buClrTx/>
              <a:buFont typeface="Times New Roman" panose="02020603050405020304" pitchFamily="18" charset="0"/>
              <a:buNone/>
            </a:pPr>
            <a:r>
              <a:rPr lang="fr-FR" altLang="fr-FR" sz="1400">
                <a:solidFill>
                  <a:srgbClr val="666666"/>
                </a:solidFill>
                <a:latin typeface="Arial Black" panose="020B0A04020102020204" pitchFamily="34" charset="0"/>
                <a:sym typeface="Times New Roman" panose="02020603050405020304" pitchFamily="18" charset="0"/>
              </a:rPr>
              <a:t>Objectifs</a:t>
            </a:r>
            <a:r>
              <a:rPr lang="fr-FR" altLang="fr-FR" sz="1400" u="sng">
                <a:solidFill>
                  <a:srgbClr val="F0AB00"/>
                </a:solidFill>
                <a:sym typeface="Times New Roman" panose="02020603050405020304" pitchFamily="18" charset="0"/>
              </a:rPr>
              <a:t>  </a:t>
            </a:r>
          </a:p>
          <a:p>
            <a:pPr marL="685800" lvl="1" indent="-304800">
              <a:lnSpc>
                <a:spcPct val="90000"/>
              </a:lnSpc>
            </a:pPr>
            <a:r>
              <a:rPr lang="fr-FR" altLang="fr-FR" sz="1200">
                <a:solidFill>
                  <a:srgbClr val="000000"/>
                </a:solidFill>
                <a:sym typeface="Times New Roman" panose="02020603050405020304" pitchFamily="18" charset="0"/>
              </a:rPr>
              <a:t>Ce scénario décrit un processus de gestion caractéristique des entreprises dont la production est basée sur la taille des lots. </a:t>
            </a:r>
          </a:p>
          <a:p>
            <a:pPr marL="685800" lvl="1" indent="-304800">
              <a:lnSpc>
                <a:spcPct val="90000"/>
              </a:lnSpc>
            </a:pPr>
            <a:r>
              <a:rPr lang="fr-FR" altLang="fr-FR" sz="1200">
                <a:solidFill>
                  <a:srgbClr val="000000"/>
                </a:solidFill>
                <a:sym typeface="Times New Roman" panose="02020603050405020304" pitchFamily="18" charset="0"/>
              </a:rPr>
              <a:t>Le scénario de production fabrique un produit fini et tous les composants dépendants dans la production sur stock (MTS). </a:t>
            </a:r>
          </a:p>
          <a:p>
            <a:pPr marL="685800" lvl="1" indent="-304800">
              <a:lnSpc>
                <a:spcPct val="90000"/>
              </a:lnSpc>
            </a:pPr>
            <a:r>
              <a:rPr lang="fr-FR" altLang="fr-FR" sz="1200">
                <a:solidFill>
                  <a:srgbClr val="000000"/>
                </a:solidFill>
                <a:sym typeface="Times New Roman" panose="02020603050405020304" pitchFamily="18" charset="0"/>
              </a:rPr>
              <a:t>En outre, le scénario s'appuie sur les fonctions requises du calcul analytique des supports de coûts, comme le calcul du coût de revient prévisionnel et la clôture de période.</a:t>
            </a:r>
          </a:p>
          <a:p>
            <a:pPr marL="457200" indent="-342900">
              <a:lnSpc>
                <a:spcPct val="90000"/>
              </a:lnSpc>
              <a:buClrTx/>
              <a:buFont typeface="Times New Roman" panose="02020603050405020304" pitchFamily="18" charset="0"/>
              <a:buNone/>
            </a:pPr>
            <a:r>
              <a:rPr lang="fr-FR" altLang="fr-FR" sz="1400">
                <a:solidFill>
                  <a:srgbClr val="666666"/>
                </a:solidFill>
                <a:latin typeface="Arial Black" panose="020B0A04020102020204" pitchFamily="34" charset="0"/>
                <a:sym typeface="Times New Roman" panose="02020603050405020304" pitchFamily="18" charset="0"/>
              </a:rPr>
              <a:t>Avantages </a:t>
            </a:r>
          </a:p>
          <a:p>
            <a:pPr marL="685800" lvl="1" indent="-304800">
              <a:lnSpc>
                <a:spcPct val="90000"/>
              </a:lnSpc>
            </a:pPr>
            <a:r>
              <a:rPr lang="fr-FR" altLang="fr-FR" sz="1200">
                <a:solidFill>
                  <a:srgbClr val="000000"/>
                </a:solidFill>
                <a:sym typeface="Times New Roman" panose="02020603050405020304" pitchFamily="18" charset="0"/>
              </a:rPr>
              <a:t>Production déclenchée par un plan de production</a:t>
            </a:r>
          </a:p>
          <a:p>
            <a:pPr marL="685800" lvl="1" indent="-304800">
              <a:lnSpc>
                <a:spcPct val="90000"/>
              </a:lnSpc>
            </a:pPr>
            <a:r>
              <a:rPr lang="fr-FR" altLang="fr-FR" sz="1200">
                <a:solidFill>
                  <a:srgbClr val="000000"/>
                </a:solidFill>
                <a:sym typeface="Times New Roman" panose="02020603050405020304" pitchFamily="18" charset="0"/>
              </a:rPr>
              <a:t>Gestion des lots et des numéros de série incluse</a:t>
            </a:r>
          </a:p>
          <a:p>
            <a:pPr marL="685800" lvl="1" indent="-304800">
              <a:lnSpc>
                <a:spcPct val="90000"/>
              </a:lnSpc>
            </a:pPr>
            <a:r>
              <a:rPr lang="fr-FR" altLang="fr-FR" sz="1200">
                <a:solidFill>
                  <a:srgbClr val="000000"/>
                </a:solidFill>
                <a:sym typeface="Times New Roman" panose="02020603050405020304" pitchFamily="18" charset="0"/>
              </a:rPr>
              <a:t>Facultatif : management de la qualité, sous-traitance</a:t>
            </a:r>
          </a:p>
          <a:p>
            <a:pPr marL="457200" indent="-342900">
              <a:lnSpc>
                <a:spcPct val="90000"/>
              </a:lnSpc>
              <a:buClrTx/>
              <a:buFont typeface="Times New Roman" panose="02020603050405020304" pitchFamily="18" charset="0"/>
              <a:buNone/>
            </a:pPr>
            <a:r>
              <a:rPr lang="fr-FR" altLang="fr-FR" sz="1400">
                <a:solidFill>
                  <a:srgbClr val="666666"/>
                </a:solidFill>
                <a:latin typeface="Arial Black" panose="020B0A04020102020204" pitchFamily="34" charset="0"/>
                <a:sym typeface="Times New Roman" panose="02020603050405020304" pitchFamily="18" charset="0"/>
              </a:rPr>
              <a:t>Principaux flux de processus pris en charge</a:t>
            </a:r>
          </a:p>
          <a:p>
            <a:pPr marL="685800" lvl="1" indent="-304800">
              <a:lnSpc>
                <a:spcPct val="90000"/>
              </a:lnSpc>
            </a:pPr>
            <a:r>
              <a:rPr lang="fr-FR" altLang="fr-FR" sz="1200">
                <a:solidFill>
                  <a:srgbClr val="000000"/>
                </a:solidFill>
                <a:sym typeface="Times New Roman" panose="02020603050405020304" pitchFamily="18" charset="0"/>
              </a:rPr>
              <a:t>Création de besoins indépendants prévisionnels</a:t>
            </a:r>
          </a:p>
          <a:p>
            <a:pPr marL="685800" lvl="1" indent="-304800">
              <a:lnSpc>
                <a:spcPct val="90000"/>
              </a:lnSpc>
            </a:pPr>
            <a:r>
              <a:rPr lang="fr-FR" altLang="fr-FR" sz="1200">
                <a:solidFill>
                  <a:srgbClr val="000000"/>
                </a:solidFill>
                <a:sym typeface="Times New Roman" panose="02020603050405020304" pitchFamily="18" charset="0"/>
              </a:rPr>
              <a:t>Planification des besoins en composants au niveau de la division</a:t>
            </a:r>
          </a:p>
          <a:p>
            <a:pPr marL="685800" lvl="1" indent="-304800">
              <a:lnSpc>
                <a:spcPct val="90000"/>
              </a:lnSpc>
            </a:pPr>
            <a:r>
              <a:rPr lang="fr-FR" altLang="fr-FR" sz="1200">
                <a:solidFill>
                  <a:srgbClr val="000000"/>
                </a:solidFill>
                <a:sym typeface="Times New Roman" panose="02020603050405020304" pitchFamily="18" charset="0"/>
              </a:rPr>
              <a:t>Nivellement des charges pour la fabrication</a:t>
            </a:r>
          </a:p>
          <a:p>
            <a:pPr marL="685800" lvl="1" indent="-304800">
              <a:lnSpc>
                <a:spcPct val="90000"/>
              </a:lnSpc>
            </a:pPr>
            <a:r>
              <a:rPr lang="fr-FR" altLang="fr-FR" sz="1200">
                <a:solidFill>
                  <a:srgbClr val="000000"/>
                </a:solidFill>
                <a:sym typeface="Times New Roman" panose="02020603050405020304" pitchFamily="18" charset="0"/>
              </a:rPr>
              <a:t>Fabrication interne</a:t>
            </a:r>
          </a:p>
          <a:p>
            <a:pPr marL="685800" lvl="1" indent="-304800">
              <a:lnSpc>
                <a:spcPct val="90000"/>
              </a:lnSpc>
            </a:pPr>
            <a:r>
              <a:rPr lang="fr-FR" altLang="fr-FR" sz="1200">
                <a:solidFill>
                  <a:srgbClr val="000000"/>
                </a:solidFill>
                <a:sym typeface="Times New Roman" panose="02020603050405020304" pitchFamily="18" charset="0"/>
              </a:rPr>
              <a:t>Confirmation des activités d’assemblage</a:t>
            </a:r>
          </a:p>
        </p:txBody>
      </p:sp>
      <p:sp>
        <p:nvSpPr>
          <p:cNvPr id="524297" name="Rectangle 9"/>
          <p:cNvSpPr>
            <a:spLocks noChangeArrowheads="1"/>
          </p:cNvSpPr>
          <p:nvPr/>
        </p:nvSpPr>
        <p:spPr bwMode="gray">
          <a:xfrm>
            <a:off x="1471613" y="1125538"/>
            <a:ext cx="7456487" cy="338137"/>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buClrTx/>
              <a:buSzPct val="100000"/>
              <a:buFontTx/>
              <a:buNone/>
            </a:pPr>
            <a:r>
              <a:rPr lang="fr-FR" altLang="fr-FR" sz="1900">
                <a:solidFill>
                  <a:srgbClr val="FFFFFF"/>
                </a:solidFill>
                <a:latin typeface="Arial Black" panose="020B0A04020102020204" pitchFamily="34" charset="0"/>
                <a:sym typeface="Times New Roman" panose="02020603050405020304" pitchFamily="18" charset="0"/>
              </a:rPr>
              <a:t>Objectifs et avantages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524297"/>
                                        </p:tgtEl>
                                        <p:attrNameLst>
                                          <p:attrName>style.visibility</p:attrName>
                                        </p:attrNameLst>
                                      </p:cBhvr>
                                      <p:to>
                                        <p:strVal val="visible"/>
                                      </p:to>
                                    </p:set>
                                    <p:anim calcmode="lin" valueType="num">
                                      <p:cBhvr additive="base">
                                        <p:cTn id="7" dur="500" fill="hold"/>
                                        <p:tgtEl>
                                          <p:spTgt spid="524297"/>
                                        </p:tgtEl>
                                        <p:attrNameLst>
                                          <p:attrName>ppt_x</p:attrName>
                                        </p:attrNameLst>
                                      </p:cBhvr>
                                      <p:tavLst>
                                        <p:tav tm="0">
                                          <p:val>
                                            <p:strVal val="1+#ppt_w/2"/>
                                          </p:val>
                                        </p:tav>
                                        <p:tav tm="100000">
                                          <p:val>
                                            <p:strVal val="#ppt_x"/>
                                          </p:val>
                                        </p:tav>
                                      </p:tavLst>
                                    </p:anim>
                                    <p:anim calcmode="lin" valueType="num">
                                      <p:cBhvr additive="base">
                                        <p:cTn id="8" dur="500" fill="hold"/>
                                        <p:tgtEl>
                                          <p:spTgt spid="5242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429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3794" name="Group 2"/>
          <p:cNvGrpSpPr>
            <a:grpSpLocks/>
          </p:cNvGrpSpPr>
          <p:nvPr/>
        </p:nvGrpSpPr>
        <p:grpSpPr bwMode="auto">
          <a:xfrm>
            <a:off x="276225" y="1222375"/>
            <a:ext cx="2667000" cy="2052638"/>
            <a:chOff x="96" y="624"/>
            <a:chExt cx="1680" cy="1293"/>
          </a:xfrm>
        </p:grpSpPr>
        <p:sp>
          <p:nvSpPr>
            <p:cNvPr id="673795" name="Rectangle 3"/>
            <p:cNvSpPr>
              <a:spLocks noChangeArrowheads="1"/>
            </p:cNvSpPr>
            <p:nvPr/>
          </p:nvSpPr>
          <p:spPr bwMode="auto">
            <a:xfrm>
              <a:off x="96" y="624"/>
              <a:ext cx="1680" cy="1293"/>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796" name="Freeform 4"/>
            <p:cNvSpPr>
              <a:spLocks/>
            </p:cNvSpPr>
            <p:nvPr/>
          </p:nvSpPr>
          <p:spPr bwMode="auto">
            <a:xfrm>
              <a:off x="96" y="624"/>
              <a:ext cx="1680" cy="1293"/>
            </a:xfrm>
            <a:custGeom>
              <a:avLst/>
              <a:gdLst>
                <a:gd name="T0" fmla="*/ 1679 w 1680"/>
                <a:gd name="T1" fmla="*/ 0 h 1293"/>
                <a:gd name="T2" fmla="*/ 0 w 1680"/>
                <a:gd name="T3" fmla="*/ 0 h 1293"/>
                <a:gd name="T4" fmla="*/ 0 w 1680"/>
                <a:gd name="T5" fmla="*/ 1292 h 1293"/>
              </a:gdLst>
              <a:ahLst/>
              <a:cxnLst>
                <a:cxn ang="0">
                  <a:pos x="T0" y="T1"/>
                </a:cxn>
                <a:cxn ang="0">
                  <a:pos x="T2" y="T3"/>
                </a:cxn>
                <a:cxn ang="0">
                  <a:pos x="T4" y="T5"/>
                </a:cxn>
              </a:cxnLst>
              <a:rect l="0" t="0" r="r" b="b"/>
              <a:pathLst>
                <a:path w="1680" h="1293">
                  <a:moveTo>
                    <a:pt x="1679" y="0"/>
                  </a:moveTo>
                  <a:lnTo>
                    <a:pt x="0" y="0"/>
                  </a:lnTo>
                  <a:lnTo>
                    <a:pt x="0" y="1292"/>
                  </a:lnTo>
                </a:path>
              </a:pathLst>
            </a:cu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797" name="Freeform 5"/>
            <p:cNvSpPr>
              <a:spLocks/>
            </p:cNvSpPr>
            <p:nvPr/>
          </p:nvSpPr>
          <p:spPr bwMode="auto">
            <a:xfrm>
              <a:off x="96" y="624"/>
              <a:ext cx="1680" cy="1293"/>
            </a:xfrm>
            <a:custGeom>
              <a:avLst/>
              <a:gdLst>
                <a:gd name="T0" fmla="*/ 0 w 1680"/>
                <a:gd name="T1" fmla="*/ 1292 h 1293"/>
                <a:gd name="T2" fmla="*/ 1679 w 1680"/>
                <a:gd name="T3" fmla="*/ 1292 h 1293"/>
                <a:gd name="T4" fmla="*/ 1679 w 1680"/>
                <a:gd name="T5" fmla="*/ 0 h 1293"/>
              </a:gdLst>
              <a:ahLst/>
              <a:cxnLst>
                <a:cxn ang="0">
                  <a:pos x="T0" y="T1"/>
                </a:cxn>
                <a:cxn ang="0">
                  <a:pos x="T2" y="T3"/>
                </a:cxn>
                <a:cxn ang="0">
                  <a:pos x="T4" y="T5"/>
                </a:cxn>
              </a:cxnLst>
              <a:rect l="0" t="0" r="r" b="b"/>
              <a:pathLst>
                <a:path w="1680" h="1293">
                  <a:moveTo>
                    <a:pt x="0" y="1292"/>
                  </a:moveTo>
                  <a:lnTo>
                    <a:pt x="1679" y="1292"/>
                  </a:lnTo>
                  <a:lnTo>
                    <a:pt x="1679" y="0"/>
                  </a:lnTo>
                </a:path>
              </a:pathLst>
            </a:cu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grpSp>
        <p:nvGrpSpPr>
          <p:cNvPr id="673798" name="Group 6"/>
          <p:cNvGrpSpPr>
            <a:grpSpLocks/>
          </p:cNvGrpSpPr>
          <p:nvPr/>
        </p:nvGrpSpPr>
        <p:grpSpPr bwMode="auto">
          <a:xfrm>
            <a:off x="447675" y="1908175"/>
            <a:ext cx="1049338" cy="533400"/>
            <a:chOff x="204" y="1056"/>
            <a:chExt cx="661" cy="336"/>
          </a:xfrm>
        </p:grpSpPr>
        <p:sp>
          <p:nvSpPr>
            <p:cNvPr id="673799" name="Rectangle 7"/>
            <p:cNvSpPr>
              <a:spLocks noChangeArrowheads="1"/>
            </p:cNvSpPr>
            <p:nvPr/>
          </p:nvSpPr>
          <p:spPr bwMode="auto">
            <a:xfrm>
              <a:off x="204" y="1056"/>
              <a:ext cx="660" cy="335"/>
            </a:xfrm>
            <a:prstGeom prst="rect">
              <a:avLst/>
            </a:prstGeom>
            <a:solidFill>
              <a:srgbClr val="B2B2B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00" name="Freeform 8"/>
            <p:cNvSpPr>
              <a:spLocks/>
            </p:cNvSpPr>
            <p:nvPr/>
          </p:nvSpPr>
          <p:spPr bwMode="auto">
            <a:xfrm>
              <a:off x="204" y="1056"/>
              <a:ext cx="661" cy="336"/>
            </a:xfrm>
            <a:custGeom>
              <a:avLst/>
              <a:gdLst>
                <a:gd name="T0" fmla="*/ 660 w 661"/>
                <a:gd name="T1" fmla="*/ 0 h 336"/>
                <a:gd name="T2" fmla="*/ 0 w 661"/>
                <a:gd name="T3" fmla="*/ 0 h 336"/>
                <a:gd name="T4" fmla="*/ 0 w 661"/>
                <a:gd name="T5" fmla="*/ 335 h 336"/>
              </a:gdLst>
              <a:ahLst/>
              <a:cxnLst>
                <a:cxn ang="0">
                  <a:pos x="T0" y="T1"/>
                </a:cxn>
                <a:cxn ang="0">
                  <a:pos x="T2" y="T3"/>
                </a:cxn>
                <a:cxn ang="0">
                  <a:pos x="T4" y="T5"/>
                </a:cxn>
              </a:cxnLst>
              <a:rect l="0" t="0" r="r" b="b"/>
              <a:pathLst>
                <a:path w="661" h="336">
                  <a:moveTo>
                    <a:pt x="660" y="0"/>
                  </a:moveTo>
                  <a:lnTo>
                    <a:pt x="0" y="0"/>
                  </a:lnTo>
                  <a:lnTo>
                    <a:pt x="0" y="335"/>
                  </a:lnTo>
                </a:path>
              </a:pathLst>
            </a:custGeom>
            <a:solidFill>
              <a:srgbClr val="B2B2B2"/>
            </a:solidFill>
            <a:ln w="25400" cap="rnd" cmpd="sng">
              <a:solidFill>
                <a:srgbClr val="DDDDD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01" name="Freeform 9"/>
            <p:cNvSpPr>
              <a:spLocks/>
            </p:cNvSpPr>
            <p:nvPr/>
          </p:nvSpPr>
          <p:spPr bwMode="auto">
            <a:xfrm>
              <a:off x="204" y="1056"/>
              <a:ext cx="661" cy="336"/>
            </a:xfrm>
            <a:custGeom>
              <a:avLst/>
              <a:gdLst>
                <a:gd name="T0" fmla="*/ 0 w 661"/>
                <a:gd name="T1" fmla="*/ 335 h 336"/>
                <a:gd name="T2" fmla="*/ 660 w 661"/>
                <a:gd name="T3" fmla="*/ 335 h 336"/>
                <a:gd name="T4" fmla="*/ 660 w 661"/>
                <a:gd name="T5" fmla="*/ 0 h 336"/>
              </a:gdLst>
              <a:ahLst/>
              <a:cxnLst>
                <a:cxn ang="0">
                  <a:pos x="T0" y="T1"/>
                </a:cxn>
                <a:cxn ang="0">
                  <a:pos x="T2" y="T3"/>
                </a:cxn>
                <a:cxn ang="0">
                  <a:pos x="T4" y="T5"/>
                </a:cxn>
              </a:cxnLst>
              <a:rect l="0" t="0" r="r" b="b"/>
              <a:pathLst>
                <a:path w="661" h="336">
                  <a:moveTo>
                    <a:pt x="0" y="335"/>
                  </a:moveTo>
                  <a:lnTo>
                    <a:pt x="660" y="335"/>
                  </a:lnTo>
                  <a:lnTo>
                    <a:pt x="660" y="0"/>
                  </a:lnTo>
                </a:path>
              </a:pathLst>
            </a:custGeom>
            <a:solidFill>
              <a:srgbClr val="B2B2B2"/>
            </a:solidFill>
            <a:ln w="25400" cap="rnd" cmpd="sng">
              <a:solidFill>
                <a:srgbClr val="8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73802" name="Rectangle 10"/>
          <p:cNvSpPr>
            <a:spLocks noChangeArrowheads="1"/>
          </p:cNvSpPr>
          <p:nvPr/>
        </p:nvSpPr>
        <p:spPr bwMode="auto">
          <a:xfrm>
            <a:off x="523875" y="1908175"/>
            <a:ext cx="8921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lvl1pPr algn="l" defTabSz="739775">
              <a:defRPr sz="2400">
                <a:solidFill>
                  <a:schemeClr val="tx1"/>
                </a:solidFill>
                <a:latin typeface="Times New Roman" panose="02020603050405020304" pitchFamily="18" charset="0"/>
              </a:defRPr>
            </a:lvl1pPr>
            <a:lvl2pPr marL="411163" algn="l" defTabSz="739775">
              <a:defRPr sz="2400">
                <a:solidFill>
                  <a:schemeClr val="tx1"/>
                </a:solidFill>
                <a:latin typeface="Times New Roman" panose="02020603050405020304" pitchFamily="18" charset="0"/>
              </a:defRPr>
            </a:lvl2pPr>
            <a:lvl3pPr marL="822325" algn="l" defTabSz="739775">
              <a:defRPr sz="2400">
                <a:solidFill>
                  <a:schemeClr val="tx1"/>
                </a:solidFill>
                <a:latin typeface="Times New Roman" panose="02020603050405020304" pitchFamily="18" charset="0"/>
              </a:defRPr>
            </a:lvl3pPr>
            <a:lvl4pPr marL="1235075" algn="l" defTabSz="739775">
              <a:defRPr sz="2400">
                <a:solidFill>
                  <a:schemeClr val="tx1"/>
                </a:solidFill>
                <a:latin typeface="Times New Roman" panose="02020603050405020304" pitchFamily="18" charset="0"/>
              </a:defRPr>
            </a:lvl4pPr>
            <a:lvl5pPr marL="1646238" algn="l" defTabSz="739775">
              <a:defRPr sz="2400">
                <a:solidFill>
                  <a:schemeClr val="tx1"/>
                </a:solidFill>
                <a:latin typeface="Times New Roman" panose="02020603050405020304" pitchFamily="18" charset="0"/>
              </a:defRPr>
            </a:lvl5pPr>
            <a:lvl6pPr marL="2103438" defTabSz="739775" fontAlgn="base">
              <a:spcBef>
                <a:spcPct val="0"/>
              </a:spcBef>
              <a:spcAft>
                <a:spcPct val="0"/>
              </a:spcAft>
              <a:defRPr sz="2400">
                <a:solidFill>
                  <a:schemeClr val="tx1"/>
                </a:solidFill>
                <a:latin typeface="Times New Roman" panose="02020603050405020304" pitchFamily="18" charset="0"/>
              </a:defRPr>
            </a:lvl6pPr>
            <a:lvl7pPr marL="2560638" defTabSz="739775" fontAlgn="base">
              <a:spcBef>
                <a:spcPct val="0"/>
              </a:spcBef>
              <a:spcAft>
                <a:spcPct val="0"/>
              </a:spcAft>
              <a:defRPr sz="2400">
                <a:solidFill>
                  <a:schemeClr val="tx1"/>
                </a:solidFill>
                <a:latin typeface="Times New Roman" panose="02020603050405020304" pitchFamily="18" charset="0"/>
              </a:defRPr>
            </a:lvl7pPr>
            <a:lvl8pPr marL="3017838" defTabSz="739775" fontAlgn="base">
              <a:spcBef>
                <a:spcPct val="0"/>
              </a:spcBef>
              <a:spcAft>
                <a:spcPct val="0"/>
              </a:spcAft>
              <a:defRPr sz="2400">
                <a:solidFill>
                  <a:schemeClr val="tx1"/>
                </a:solidFill>
                <a:latin typeface="Times New Roman" panose="02020603050405020304" pitchFamily="18" charset="0"/>
              </a:defRPr>
            </a:lvl8pPr>
            <a:lvl9pPr marL="3475038" defTabSz="739775"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Article</a:t>
            </a:r>
          </a:p>
          <a:p>
            <a:pPr algn="ctr">
              <a:buClrTx/>
              <a:buSzPct val="100000"/>
              <a:buFontTx/>
              <a:buNone/>
            </a:pPr>
            <a:r>
              <a:rPr lang="fr-FR" altLang="fr-FR" sz="1500" b="1">
                <a:solidFill>
                  <a:srgbClr val="FFFFFF"/>
                </a:solidFill>
                <a:latin typeface="Arial" panose="020B0604020202020204" pitchFamily="34" charset="0"/>
                <a:sym typeface="Times New Roman" panose="02020603050405020304" pitchFamily="18" charset="0"/>
              </a:rPr>
              <a:t>600</a:t>
            </a:r>
          </a:p>
        </p:txBody>
      </p:sp>
      <p:sp>
        <p:nvSpPr>
          <p:cNvPr id="673803" name="Rectangle 11"/>
          <p:cNvSpPr>
            <a:spLocks noChangeArrowheads="1"/>
          </p:cNvSpPr>
          <p:nvPr/>
        </p:nvSpPr>
        <p:spPr bwMode="auto">
          <a:xfrm>
            <a:off x="750888" y="1298575"/>
            <a:ext cx="1776412"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CCR par produit</a:t>
            </a:r>
          </a:p>
          <a:p>
            <a:pPr algn="ctr">
              <a:buClrTx/>
              <a:buSzPct val="100000"/>
              <a:buFontTx/>
              <a:buNone/>
            </a:pPr>
            <a:r>
              <a:rPr lang="fr-FR" altLang="fr-FR" sz="1600" b="1">
                <a:solidFill>
                  <a:srgbClr val="FFFFFF"/>
                </a:solidFill>
                <a:latin typeface="Arial" panose="020B0604020202020204" pitchFamily="34" charset="0"/>
                <a:sym typeface="Times New Roman" panose="02020603050405020304" pitchFamily="18" charset="0"/>
              </a:rPr>
              <a:t>Taille du lot 1 pc</a:t>
            </a:r>
          </a:p>
        </p:txBody>
      </p:sp>
      <p:sp>
        <p:nvSpPr>
          <p:cNvPr id="673804" name="AutoShape 12"/>
          <p:cNvSpPr>
            <a:spLocks noChangeArrowheads="1"/>
          </p:cNvSpPr>
          <p:nvPr/>
        </p:nvSpPr>
        <p:spPr bwMode="auto">
          <a:xfrm>
            <a:off x="3654425" y="1765300"/>
            <a:ext cx="504825" cy="544513"/>
          </a:xfrm>
          <a:prstGeom prst="diamond">
            <a:avLst/>
          </a:prstGeom>
          <a:solidFill>
            <a:srgbClr val="EE0D1A"/>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05" name="Freeform 13"/>
          <p:cNvSpPr>
            <a:spLocks/>
          </p:cNvSpPr>
          <p:nvPr/>
        </p:nvSpPr>
        <p:spPr bwMode="auto">
          <a:xfrm>
            <a:off x="3906838" y="2041525"/>
            <a:ext cx="254000" cy="401638"/>
          </a:xfrm>
          <a:custGeom>
            <a:avLst/>
            <a:gdLst>
              <a:gd name="T0" fmla="*/ 159 w 160"/>
              <a:gd name="T1" fmla="*/ 0 h 253"/>
              <a:gd name="T2" fmla="*/ 0 w 160"/>
              <a:gd name="T3" fmla="*/ 170 h 253"/>
              <a:gd name="T4" fmla="*/ 0 w 160"/>
              <a:gd name="T5" fmla="*/ 252 h 253"/>
              <a:gd name="T6" fmla="*/ 159 w 160"/>
              <a:gd name="T7" fmla="*/ 82 h 253"/>
              <a:gd name="T8" fmla="*/ 159 w 160"/>
              <a:gd name="T9" fmla="*/ 0 h 253"/>
            </a:gdLst>
            <a:ahLst/>
            <a:cxnLst>
              <a:cxn ang="0">
                <a:pos x="T0" y="T1"/>
              </a:cxn>
              <a:cxn ang="0">
                <a:pos x="T2" y="T3"/>
              </a:cxn>
              <a:cxn ang="0">
                <a:pos x="T4" y="T5"/>
              </a:cxn>
              <a:cxn ang="0">
                <a:pos x="T6" y="T7"/>
              </a:cxn>
              <a:cxn ang="0">
                <a:pos x="T8" y="T9"/>
              </a:cxn>
            </a:cxnLst>
            <a:rect l="0" t="0" r="r" b="b"/>
            <a:pathLst>
              <a:path w="160" h="253">
                <a:moveTo>
                  <a:pt x="159" y="0"/>
                </a:moveTo>
                <a:lnTo>
                  <a:pt x="0" y="170"/>
                </a:lnTo>
                <a:lnTo>
                  <a:pt x="0" y="252"/>
                </a:lnTo>
                <a:lnTo>
                  <a:pt x="159" y="82"/>
                </a:lnTo>
                <a:lnTo>
                  <a:pt x="159" y="0"/>
                </a:lnTo>
              </a:path>
            </a:pathLst>
          </a:custGeom>
          <a:solidFill>
            <a:srgbClr val="790015"/>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06" name="Rectangle 14"/>
          <p:cNvSpPr>
            <a:spLocks noChangeArrowheads="1"/>
          </p:cNvSpPr>
          <p:nvPr/>
        </p:nvSpPr>
        <p:spPr bwMode="auto">
          <a:xfrm>
            <a:off x="3643313" y="1808163"/>
            <a:ext cx="541337"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50" tIns="53975" rIns="107950" bIns="53975">
            <a:spAutoFit/>
          </a:bodyPr>
          <a:lstStyle>
            <a:lvl1pPr algn="l" defTabSz="1231900">
              <a:defRPr sz="2400">
                <a:solidFill>
                  <a:schemeClr val="tx1"/>
                </a:solidFill>
                <a:latin typeface="Times New Roman" panose="02020603050405020304" pitchFamily="18" charset="0"/>
              </a:defRPr>
            </a:lvl1pPr>
            <a:lvl2pPr marL="531813" algn="l" defTabSz="1231900">
              <a:defRPr sz="2400">
                <a:solidFill>
                  <a:schemeClr val="tx1"/>
                </a:solidFill>
                <a:latin typeface="Times New Roman" panose="02020603050405020304" pitchFamily="18" charset="0"/>
              </a:defRPr>
            </a:lvl2pPr>
            <a:lvl3pPr marL="1062038" algn="l" defTabSz="1231900">
              <a:defRPr sz="2400">
                <a:solidFill>
                  <a:schemeClr val="tx1"/>
                </a:solidFill>
                <a:latin typeface="Times New Roman" panose="02020603050405020304" pitchFamily="18" charset="0"/>
              </a:defRPr>
            </a:lvl3pPr>
            <a:lvl4pPr marL="1593850" algn="l" defTabSz="1231900">
              <a:defRPr sz="2400">
                <a:solidFill>
                  <a:schemeClr val="tx1"/>
                </a:solidFill>
                <a:latin typeface="Times New Roman" panose="02020603050405020304" pitchFamily="18" charset="0"/>
              </a:defRPr>
            </a:lvl4pPr>
            <a:lvl5pPr marL="2124075" algn="l" defTabSz="1231900">
              <a:defRPr sz="2400">
                <a:solidFill>
                  <a:schemeClr val="tx1"/>
                </a:solidFill>
                <a:latin typeface="Times New Roman" panose="02020603050405020304" pitchFamily="18" charset="0"/>
              </a:defRPr>
            </a:lvl5pPr>
            <a:lvl6pPr marL="2581275" defTabSz="1231900" fontAlgn="base">
              <a:spcBef>
                <a:spcPct val="0"/>
              </a:spcBef>
              <a:spcAft>
                <a:spcPct val="0"/>
              </a:spcAft>
              <a:defRPr sz="2400">
                <a:solidFill>
                  <a:schemeClr val="tx1"/>
                </a:solidFill>
                <a:latin typeface="Times New Roman" panose="02020603050405020304" pitchFamily="18" charset="0"/>
              </a:defRPr>
            </a:lvl6pPr>
            <a:lvl7pPr marL="3038475" defTabSz="1231900" fontAlgn="base">
              <a:spcBef>
                <a:spcPct val="0"/>
              </a:spcBef>
              <a:spcAft>
                <a:spcPct val="0"/>
              </a:spcAft>
              <a:defRPr sz="2400">
                <a:solidFill>
                  <a:schemeClr val="tx1"/>
                </a:solidFill>
                <a:latin typeface="Times New Roman" panose="02020603050405020304" pitchFamily="18" charset="0"/>
              </a:defRPr>
            </a:lvl7pPr>
            <a:lvl8pPr marL="3495675" defTabSz="1231900" fontAlgn="base">
              <a:spcBef>
                <a:spcPct val="0"/>
              </a:spcBef>
              <a:spcAft>
                <a:spcPct val="0"/>
              </a:spcAft>
              <a:defRPr sz="2400">
                <a:solidFill>
                  <a:schemeClr val="tx1"/>
                </a:solidFill>
                <a:latin typeface="Times New Roman" panose="02020603050405020304" pitchFamily="18" charset="0"/>
              </a:defRPr>
            </a:lvl8pPr>
            <a:lvl9pPr marL="3952875" defTabSz="1231900" fontAlgn="base">
              <a:spcBef>
                <a:spcPct val="0"/>
              </a:spcBef>
              <a:spcAft>
                <a:spcPct val="0"/>
              </a:spcAft>
              <a:defRPr sz="2400">
                <a:solidFill>
                  <a:schemeClr val="tx1"/>
                </a:solidFill>
                <a:latin typeface="Times New Roman" panose="02020603050405020304" pitchFamily="18" charset="0"/>
              </a:defRPr>
            </a:lvl9pPr>
          </a:lstStyle>
          <a:p>
            <a:pPr algn="ctr">
              <a:lnSpc>
                <a:spcPct val="90000"/>
              </a:lnSpc>
              <a:buClrTx/>
              <a:buSzPct val="100000"/>
              <a:buFontTx/>
              <a:buNone/>
            </a:pPr>
            <a:r>
              <a:rPr lang="fr-FR" altLang="fr-FR" sz="1400" b="1">
                <a:solidFill>
                  <a:srgbClr val="FFFFFF"/>
                </a:solidFill>
                <a:effectLst>
                  <a:outerShdw blurRad="38100" dist="38100" dir="2700000" algn="tl">
                    <a:srgbClr val="C0C0C0"/>
                  </a:outerShdw>
                </a:effectLst>
                <a:latin typeface="Arial" panose="020B0604020202020204" pitchFamily="34" charset="0"/>
                <a:sym typeface="Times New Roman" panose="02020603050405020304" pitchFamily="18" charset="0"/>
              </a:rPr>
              <a:t>CO-</a:t>
            </a:r>
          </a:p>
          <a:p>
            <a:pPr algn="ctr">
              <a:lnSpc>
                <a:spcPct val="90000"/>
              </a:lnSpc>
              <a:buClrTx/>
              <a:buSzPct val="100000"/>
              <a:buFontTx/>
              <a:buNone/>
            </a:pPr>
            <a:r>
              <a:rPr lang="fr-FR" altLang="fr-FR" sz="1400" b="1">
                <a:solidFill>
                  <a:srgbClr val="FFFFFF"/>
                </a:solidFill>
                <a:effectLst>
                  <a:outerShdw blurRad="38100" dist="38100" dir="2700000" algn="tl">
                    <a:srgbClr val="C0C0C0"/>
                  </a:outerShdw>
                </a:effectLst>
                <a:latin typeface="Arial" panose="020B0604020202020204" pitchFamily="34" charset="0"/>
                <a:sym typeface="Times New Roman" panose="02020603050405020304" pitchFamily="18" charset="0"/>
              </a:rPr>
              <a:t>PC</a:t>
            </a:r>
          </a:p>
        </p:txBody>
      </p:sp>
      <p:grpSp>
        <p:nvGrpSpPr>
          <p:cNvPr id="673807" name="Group 15"/>
          <p:cNvGrpSpPr>
            <a:grpSpLocks/>
          </p:cNvGrpSpPr>
          <p:nvPr/>
        </p:nvGrpSpPr>
        <p:grpSpPr bwMode="auto">
          <a:xfrm>
            <a:off x="3095625" y="1222375"/>
            <a:ext cx="3581400" cy="2887663"/>
            <a:chOff x="1872" y="624"/>
            <a:chExt cx="2256" cy="1819"/>
          </a:xfrm>
        </p:grpSpPr>
        <p:sp>
          <p:nvSpPr>
            <p:cNvPr id="673808" name="Rectangle 16"/>
            <p:cNvSpPr>
              <a:spLocks noChangeArrowheads="1"/>
            </p:cNvSpPr>
            <p:nvPr/>
          </p:nvSpPr>
          <p:spPr bwMode="auto">
            <a:xfrm>
              <a:off x="1872" y="624"/>
              <a:ext cx="2256" cy="1819"/>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809" name="Freeform 17"/>
            <p:cNvSpPr>
              <a:spLocks/>
            </p:cNvSpPr>
            <p:nvPr/>
          </p:nvSpPr>
          <p:spPr bwMode="auto">
            <a:xfrm>
              <a:off x="1872" y="624"/>
              <a:ext cx="2256" cy="1819"/>
            </a:xfrm>
            <a:custGeom>
              <a:avLst/>
              <a:gdLst>
                <a:gd name="T0" fmla="*/ 2255 w 2256"/>
                <a:gd name="T1" fmla="*/ 0 h 1819"/>
                <a:gd name="T2" fmla="*/ 0 w 2256"/>
                <a:gd name="T3" fmla="*/ 0 h 1819"/>
                <a:gd name="T4" fmla="*/ 0 w 2256"/>
                <a:gd name="T5" fmla="*/ 1818 h 1819"/>
              </a:gdLst>
              <a:ahLst/>
              <a:cxnLst>
                <a:cxn ang="0">
                  <a:pos x="T0" y="T1"/>
                </a:cxn>
                <a:cxn ang="0">
                  <a:pos x="T2" y="T3"/>
                </a:cxn>
                <a:cxn ang="0">
                  <a:pos x="T4" y="T5"/>
                </a:cxn>
              </a:cxnLst>
              <a:rect l="0" t="0" r="r" b="b"/>
              <a:pathLst>
                <a:path w="2256" h="1819">
                  <a:moveTo>
                    <a:pt x="2255" y="0"/>
                  </a:moveTo>
                  <a:lnTo>
                    <a:pt x="0" y="0"/>
                  </a:lnTo>
                  <a:lnTo>
                    <a:pt x="0" y="1818"/>
                  </a:lnTo>
                </a:path>
              </a:pathLst>
            </a:cu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810" name="Freeform 18"/>
            <p:cNvSpPr>
              <a:spLocks/>
            </p:cNvSpPr>
            <p:nvPr/>
          </p:nvSpPr>
          <p:spPr bwMode="auto">
            <a:xfrm>
              <a:off x="1872" y="624"/>
              <a:ext cx="2256" cy="1819"/>
            </a:xfrm>
            <a:custGeom>
              <a:avLst/>
              <a:gdLst>
                <a:gd name="T0" fmla="*/ 0 w 2256"/>
                <a:gd name="T1" fmla="*/ 1818 h 1819"/>
                <a:gd name="T2" fmla="*/ 2255 w 2256"/>
                <a:gd name="T3" fmla="*/ 1818 h 1819"/>
                <a:gd name="T4" fmla="*/ 2255 w 2256"/>
                <a:gd name="T5" fmla="*/ 0 h 1819"/>
              </a:gdLst>
              <a:ahLst/>
              <a:cxnLst>
                <a:cxn ang="0">
                  <a:pos x="T0" y="T1"/>
                </a:cxn>
                <a:cxn ang="0">
                  <a:pos x="T2" y="T3"/>
                </a:cxn>
                <a:cxn ang="0">
                  <a:pos x="T4" y="T5"/>
                </a:cxn>
              </a:cxnLst>
              <a:rect l="0" t="0" r="r" b="b"/>
              <a:pathLst>
                <a:path w="2256" h="1819">
                  <a:moveTo>
                    <a:pt x="0" y="1818"/>
                  </a:moveTo>
                  <a:lnTo>
                    <a:pt x="2255" y="1818"/>
                  </a:lnTo>
                  <a:lnTo>
                    <a:pt x="2255" y="0"/>
                  </a:lnTo>
                </a:path>
              </a:pathLst>
            </a:cu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sp>
        <p:nvSpPr>
          <p:cNvPr id="673811" name="Rectangle 19"/>
          <p:cNvSpPr>
            <a:spLocks noChangeArrowheads="1"/>
          </p:cNvSpPr>
          <p:nvPr/>
        </p:nvSpPr>
        <p:spPr bwMode="auto">
          <a:xfrm>
            <a:off x="3355975" y="1235075"/>
            <a:ext cx="2660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312" tIns="44450" rIns="87312" bIns="44450" anchor="ctr"/>
          <a:lstStyle>
            <a:lvl1pPr algn="l" defTabSz="825500">
              <a:defRPr sz="2400">
                <a:solidFill>
                  <a:schemeClr val="tx1"/>
                </a:solidFill>
                <a:latin typeface="Times New Roman" panose="02020603050405020304" pitchFamily="18" charset="0"/>
              </a:defRPr>
            </a:lvl1pPr>
            <a:lvl2pPr marL="434975" algn="l" defTabSz="825500">
              <a:defRPr sz="2400">
                <a:solidFill>
                  <a:schemeClr val="tx1"/>
                </a:solidFill>
                <a:latin typeface="Times New Roman" panose="02020603050405020304" pitchFamily="18" charset="0"/>
              </a:defRPr>
            </a:lvl2pPr>
            <a:lvl3pPr marL="868363" algn="l" defTabSz="825500">
              <a:defRPr sz="2400">
                <a:solidFill>
                  <a:schemeClr val="tx1"/>
                </a:solidFill>
                <a:latin typeface="Times New Roman" panose="02020603050405020304" pitchFamily="18" charset="0"/>
              </a:defRPr>
            </a:lvl3pPr>
            <a:lvl4pPr marL="1303338" algn="l" defTabSz="825500">
              <a:defRPr sz="2400">
                <a:solidFill>
                  <a:schemeClr val="tx1"/>
                </a:solidFill>
                <a:latin typeface="Times New Roman" panose="02020603050405020304" pitchFamily="18" charset="0"/>
              </a:defRPr>
            </a:lvl4pPr>
            <a:lvl5pPr marL="1736725" algn="l" defTabSz="825500">
              <a:defRPr sz="2400">
                <a:solidFill>
                  <a:schemeClr val="tx1"/>
                </a:solidFill>
                <a:latin typeface="Times New Roman" panose="02020603050405020304" pitchFamily="18" charset="0"/>
              </a:defRPr>
            </a:lvl5pPr>
            <a:lvl6pPr marL="2193925" defTabSz="825500" fontAlgn="base">
              <a:spcBef>
                <a:spcPct val="0"/>
              </a:spcBef>
              <a:spcAft>
                <a:spcPct val="0"/>
              </a:spcAft>
              <a:defRPr sz="2400">
                <a:solidFill>
                  <a:schemeClr val="tx1"/>
                </a:solidFill>
                <a:latin typeface="Times New Roman" panose="02020603050405020304" pitchFamily="18" charset="0"/>
              </a:defRPr>
            </a:lvl6pPr>
            <a:lvl7pPr marL="2651125" defTabSz="825500" fontAlgn="base">
              <a:spcBef>
                <a:spcPct val="0"/>
              </a:spcBef>
              <a:spcAft>
                <a:spcPct val="0"/>
              </a:spcAft>
              <a:defRPr sz="2400">
                <a:solidFill>
                  <a:schemeClr val="tx1"/>
                </a:solidFill>
                <a:latin typeface="Times New Roman" panose="02020603050405020304" pitchFamily="18" charset="0"/>
              </a:defRPr>
            </a:lvl7pPr>
            <a:lvl8pPr marL="3108325" defTabSz="825500" fontAlgn="base">
              <a:spcBef>
                <a:spcPct val="0"/>
              </a:spcBef>
              <a:spcAft>
                <a:spcPct val="0"/>
              </a:spcAft>
              <a:defRPr sz="2400">
                <a:solidFill>
                  <a:schemeClr val="tx1"/>
                </a:solidFill>
                <a:latin typeface="Times New Roman" panose="02020603050405020304" pitchFamily="18" charset="0"/>
              </a:defRPr>
            </a:lvl8pPr>
            <a:lvl9pPr marL="3565525" defTabSz="825500" fontAlgn="base">
              <a:spcBef>
                <a:spcPct val="0"/>
              </a:spcBef>
              <a:spcAft>
                <a:spcPct val="0"/>
              </a:spcAft>
              <a:defRPr sz="2400">
                <a:solidFill>
                  <a:schemeClr val="tx1"/>
                </a:solidFill>
                <a:latin typeface="Times New Roman" panose="02020603050405020304" pitchFamily="18" charset="0"/>
              </a:defRPr>
            </a:lvl9pPr>
          </a:lstStyle>
          <a:p>
            <a:pPr>
              <a:lnSpc>
                <a:spcPct val="90000"/>
              </a:lnSpc>
              <a:buClrTx/>
              <a:buSzPct val="100000"/>
              <a:buFontTx/>
              <a:buNone/>
            </a:pPr>
            <a:r>
              <a:rPr lang="fr-FR" altLang="fr-FR" sz="1800" b="1">
                <a:solidFill>
                  <a:srgbClr val="F0AB00"/>
                </a:solidFill>
                <a:latin typeface="Arial" panose="020B0604020202020204" pitchFamily="34" charset="0"/>
                <a:sym typeface="Times New Roman" panose="02020603050405020304" pitchFamily="18" charset="0"/>
              </a:rPr>
              <a:t>Ordre fabrication         Art. F126</a:t>
            </a:r>
          </a:p>
        </p:txBody>
      </p:sp>
      <p:sp>
        <p:nvSpPr>
          <p:cNvPr id="673812" name="Rectangle 20"/>
          <p:cNvSpPr>
            <a:spLocks noChangeArrowheads="1"/>
          </p:cNvSpPr>
          <p:nvPr/>
        </p:nvSpPr>
        <p:spPr bwMode="auto">
          <a:xfrm>
            <a:off x="5243513" y="1730375"/>
            <a:ext cx="823912" cy="2389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nchor="ctr"/>
          <a:lstStyle>
            <a:lvl1pPr algn="l" defTabSz="998538">
              <a:defRPr sz="2400">
                <a:solidFill>
                  <a:schemeClr val="tx1"/>
                </a:solidFill>
                <a:latin typeface="Times New Roman" panose="02020603050405020304" pitchFamily="18" charset="0"/>
              </a:defRPr>
            </a:lvl1pPr>
            <a:lvl2pPr marL="477838" algn="l" defTabSz="998538">
              <a:defRPr sz="2400">
                <a:solidFill>
                  <a:schemeClr val="tx1"/>
                </a:solidFill>
                <a:latin typeface="Times New Roman" panose="02020603050405020304" pitchFamily="18" charset="0"/>
              </a:defRPr>
            </a:lvl2pPr>
            <a:lvl3pPr marL="955675" algn="l" defTabSz="998538">
              <a:defRPr sz="2400">
                <a:solidFill>
                  <a:schemeClr val="tx1"/>
                </a:solidFill>
                <a:latin typeface="Times New Roman" panose="02020603050405020304" pitchFamily="18" charset="0"/>
              </a:defRPr>
            </a:lvl3pPr>
            <a:lvl4pPr marL="1433513" algn="l" defTabSz="998538">
              <a:defRPr sz="2400">
                <a:solidFill>
                  <a:schemeClr val="tx1"/>
                </a:solidFill>
                <a:latin typeface="Times New Roman" panose="02020603050405020304" pitchFamily="18" charset="0"/>
              </a:defRPr>
            </a:lvl4pPr>
            <a:lvl5pPr marL="1909763" algn="l" defTabSz="998538">
              <a:defRPr sz="2400">
                <a:solidFill>
                  <a:schemeClr val="tx1"/>
                </a:solidFill>
                <a:latin typeface="Times New Roman" panose="02020603050405020304" pitchFamily="18" charset="0"/>
              </a:defRPr>
            </a:lvl5pPr>
            <a:lvl6pPr marL="2366963" defTabSz="998538" fontAlgn="base">
              <a:spcBef>
                <a:spcPct val="0"/>
              </a:spcBef>
              <a:spcAft>
                <a:spcPct val="0"/>
              </a:spcAft>
              <a:defRPr sz="2400">
                <a:solidFill>
                  <a:schemeClr val="tx1"/>
                </a:solidFill>
                <a:latin typeface="Times New Roman" panose="02020603050405020304" pitchFamily="18" charset="0"/>
              </a:defRPr>
            </a:lvl6pPr>
            <a:lvl7pPr marL="2824163" defTabSz="998538" fontAlgn="base">
              <a:spcBef>
                <a:spcPct val="0"/>
              </a:spcBef>
              <a:spcAft>
                <a:spcPct val="0"/>
              </a:spcAft>
              <a:defRPr sz="2400">
                <a:solidFill>
                  <a:schemeClr val="tx1"/>
                </a:solidFill>
                <a:latin typeface="Times New Roman" panose="02020603050405020304" pitchFamily="18" charset="0"/>
              </a:defRPr>
            </a:lvl7pPr>
            <a:lvl8pPr marL="3281363" defTabSz="998538" fontAlgn="base">
              <a:spcBef>
                <a:spcPct val="0"/>
              </a:spcBef>
              <a:spcAft>
                <a:spcPct val="0"/>
              </a:spcAft>
              <a:defRPr sz="2400">
                <a:solidFill>
                  <a:schemeClr val="tx1"/>
                </a:solidFill>
                <a:latin typeface="Times New Roman" panose="02020603050405020304" pitchFamily="18" charset="0"/>
              </a:defRPr>
            </a:lvl8pPr>
            <a:lvl9pPr marL="3738563" defTabSz="998538" fontAlgn="base">
              <a:spcBef>
                <a:spcPct val="0"/>
              </a:spcBef>
              <a:spcAft>
                <a:spcPct val="0"/>
              </a:spcAft>
              <a:defRPr sz="2400">
                <a:solidFill>
                  <a:schemeClr val="tx1"/>
                </a:solidFill>
                <a:latin typeface="Times New Roman" panose="02020603050405020304" pitchFamily="18" charset="0"/>
              </a:defRPr>
            </a:lvl9pPr>
          </a:lstStyle>
          <a:p>
            <a:pPr algn="r">
              <a:lnSpc>
                <a:spcPct val="90000"/>
              </a:lnSpc>
              <a:buClrTx/>
              <a:buSzPct val="100000"/>
              <a:buFontTx/>
              <a:buNone/>
            </a:pPr>
            <a:endParaRPr lang="fr-FR" altLang="fr-FR" sz="1700" b="1">
              <a:solidFill>
                <a:srgbClr val="FFFFFF"/>
              </a:solidFill>
              <a:latin typeface="Arial" panose="020B0604020202020204" pitchFamily="34" charset="0"/>
              <a:sym typeface="Times New Roman" panose="02020603050405020304" pitchFamily="18" charset="0"/>
            </a:endParaRPr>
          </a:p>
          <a:p>
            <a:pPr algn="r">
              <a:lnSpc>
                <a:spcPct val="90000"/>
              </a:lnSpc>
              <a:buClrTx/>
              <a:buSzPct val="100000"/>
              <a:buFontTx/>
              <a:buNone/>
            </a:pPr>
            <a:endParaRPr lang="fr-FR" altLang="fr-FR" sz="1700" b="1">
              <a:solidFill>
                <a:srgbClr val="FFFFFF"/>
              </a:solidFill>
              <a:latin typeface="Arial" panose="020B0604020202020204" pitchFamily="34" charset="0"/>
              <a:sym typeface="Times New Roman" panose="02020603050405020304" pitchFamily="18" charset="0"/>
            </a:endParaRPr>
          </a:p>
          <a:p>
            <a:pPr algn="r">
              <a:lnSpc>
                <a:spcPct val="90000"/>
              </a:lnSpc>
              <a:buClrTx/>
              <a:buSzPct val="100000"/>
              <a:buFontTx/>
              <a:buNone/>
            </a:pPr>
            <a:endParaRPr lang="fr-FR" altLang="fr-FR" sz="1700" b="1">
              <a:solidFill>
                <a:srgbClr val="FFFFFF"/>
              </a:solidFill>
              <a:latin typeface="Arial" panose="020B0604020202020204" pitchFamily="34" charset="0"/>
              <a:sym typeface="Times New Roman" panose="02020603050405020304" pitchFamily="18" charset="0"/>
            </a:endParaRPr>
          </a:p>
          <a:p>
            <a:pPr algn="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800</a:t>
            </a:r>
          </a:p>
          <a:p>
            <a:pPr algn="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1.200</a:t>
            </a:r>
          </a:p>
          <a:p>
            <a:pPr algn="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400</a:t>
            </a:r>
          </a:p>
          <a:p>
            <a:pPr algn="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2.400</a:t>
            </a:r>
          </a:p>
          <a:p>
            <a:pPr algn="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-2.000</a:t>
            </a:r>
          </a:p>
          <a:p>
            <a:pPr algn="r">
              <a:lnSpc>
                <a:spcPct val="90000"/>
              </a:lnSpc>
              <a:buClrTx/>
              <a:buSzPct val="100000"/>
              <a:buFontTx/>
              <a:buNone/>
            </a:pPr>
            <a:endParaRPr lang="fr-FR" altLang="fr-FR" sz="1700" b="1">
              <a:solidFill>
                <a:srgbClr val="FFFFFF"/>
              </a:solidFill>
              <a:latin typeface="Arial" panose="020B0604020202020204" pitchFamily="34" charset="0"/>
              <a:sym typeface="Times New Roman" panose="02020603050405020304" pitchFamily="18" charset="0"/>
            </a:endParaRPr>
          </a:p>
          <a:p>
            <a:pPr algn="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400</a:t>
            </a:r>
          </a:p>
          <a:p>
            <a:pPr algn="r">
              <a:lnSpc>
                <a:spcPct val="90000"/>
              </a:lnSpc>
              <a:buClrTx/>
              <a:buSzPct val="100000"/>
              <a:buFontTx/>
              <a:buNone/>
            </a:pPr>
            <a:endParaRPr lang="fr-FR" altLang="fr-FR" sz="1700" b="1">
              <a:solidFill>
                <a:srgbClr val="FFFFFF"/>
              </a:solidFill>
              <a:latin typeface="Arial" panose="020B0604020202020204" pitchFamily="34" charset="0"/>
              <a:sym typeface="Times New Roman" panose="02020603050405020304" pitchFamily="18" charset="0"/>
            </a:endParaRPr>
          </a:p>
        </p:txBody>
      </p:sp>
      <p:sp>
        <p:nvSpPr>
          <p:cNvPr id="673813" name="Line 21"/>
          <p:cNvSpPr>
            <a:spLocks noChangeShapeType="1"/>
          </p:cNvSpPr>
          <p:nvPr/>
        </p:nvSpPr>
        <p:spPr bwMode="auto">
          <a:xfrm flipH="1">
            <a:off x="5370513" y="3508375"/>
            <a:ext cx="6461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14" name="Oval 22"/>
          <p:cNvSpPr>
            <a:spLocks noChangeArrowheads="1"/>
          </p:cNvSpPr>
          <p:nvPr/>
        </p:nvSpPr>
        <p:spPr bwMode="auto">
          <a:xfrm>
            <a:off x="5016500" y="1741488"/>
            <a:ext cx="1614488" cy="536575"/>
          </a:xfrm>
          <a:prstGeom prst="ellipse">
            <a:avLst/>
          </a:prstGeom>
          <a:solidFill>
            <a:srgbClr val="3366FF"/>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lstStyle/>
          <a:p>
            <a:endParaRPr lang="fr-FR"/>
          </a:p>
        </p:txBody>
      </p:sp>
      <p:sp>
        <p:nvSpPr>
          <p:cNvPr id="673815" name="Rectangle 23"/>
          <p:cNvSpPr>
            <a:spLocks noChangeArrowheads="1"/>
          </p:cNvSpPr>
          <p:nvPr/>
        </p:nvSpPr>
        <p:spPr bwMode="auto">
          <a:xfrm>
            <a:off x="3230563" y="2079625"/>
            <a:ext cx="2041525"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nchor="ctr"/>
          <a:lstStyle>
            <a:lvl1pPr algn="l" defTabSz="998538">
              <a:defRPr sz="2400">
                <a:solidFill>
                  <a:schemeClr val="tx1"/>
                </a:solidFill>
                <a:latin typeface="Times New Roman" panose="02020603050405020304" pitchFamily="18" charset="0"/>
              </a:defRPr>
            </a:lvl1pPr>
            <a:lvl2pPr marL="477838" algn="l" defTabSz="998538">
              <a:defRPr sz="2400">
                <a:solidFill>
                  <a:schemeClr val="tx1"/>
                </a:solidFill>
                <a:latin typeface="Times New Roman" panose="02020603050405020304" pitchFamily="18" charset="0"/>
              </a:defRPr>
            </a:lvl2pPr>
            <a:lvl3pPr marL="955675" algn="l" defTabSz="998538">
              <a:defRPr sz="2400">
                <a:solidFill>
                  <a:schemeClr val="tx1"/>
                </a:solidFill>
                <a:latin typeface="Times New Roman" panose="02020603050405020304" pitchFamily="18" charset="0"/>
              </a:defRPr>
            </a:lvl3pPr>
            <a:lvl4pPr marL="1433513" algn="l" defTabSz="998538">
              <a:defRPr sz="2400">
                <a:solidFill>
                  <a:schemeClr val="tx1"/>
                </a:solidFill>
                <a:latin typeface="Times New Roman" panose="02020603050405020304" pitchFamily="18" charset="0"/>
              </a:defRPr>
            </a:lvl4pPr>
            <a:lvl5pPr marL="1909763" algn="l" defTabSz="998538">
              <a:defRPr sz="2400">
                <a:solidFill>
                  <a:schemeClr val="tx1"/>
                </a:solidFill>
                <a:latin typeface="Times New Roman" panose="02020603050405020304" pitchFamily="18" charset="0"/>
              </a:defRPr>
            </a:lvl5pPr>
            <a:lvl6pPr marL="2366963" defTabSz="998538" fontAlgn="base">
              <a:spcBef>
                <a:spcPct val="0"/>
              </a:spcBef>
              <a:spcAft>
                <a:spcPct val="0"/>
              </a:spcAft>
              <a:defRPr sz="2400">
                <a:solidFill>
                  <a:schemeClr val="tx1"/>
                </a:solidFill>
                <a:latin typeface="Times New Roman" panose="02020603050405020304" pitchFamily="18" charset="0"/>
              </a:defRPr>
            </a:lvl6pPr>
            <a:lvl7pPr marL="2824163" defTabSz="998538" fontAlgn="base">
              <a:spcBef>
                <a:spcPct val="0"/>
              </a:spcBef>
              <a:spcAft>
                <a:spcPct val="0"/>
              </a:spcAft>
              <a:defRPr sz="2400">
                <a:solidFill>
                  <a:schemeClr val="tx1"/>
                </a:solidFill>
                <a:latin typeface="Times New Roman" panose="02020603050405020304" pitchFamily="18" charset="0"/>
              </a:defRPr>
            </a:lvl7pPr>
            <a:lvl8pPr marL="3281363" defTabSz="998538" fontAlgn="base">
              <a:spcBef>
                <a:spcPct val="0"/>
              </a:spcBef>
              <a:spcAft>
                <a:spcPct val="0"/>
              </a:spcAft>
              <a:defRPr sz="2400">
                <a:solidFill>
                  <a:schemeClr val="tx1"/>
                </a:solidFill>
                <a:latin typeface="Times New Roman" panose="02020603050405020304" pitchFamily="18" charset="0"/>
              </a:defRPr>
            </a:lvl8pPr>
            <a:lvl9pPr marL="3738563" defTabSz="998538" fontAlgn="base">
              <a:spcBef>
                <a:spcPct val="0"/>
              </a:spcBef>
              <a:spcAft>
                <a:spcPct val="0"/>
              </a:spcAft>
              <a:defRPr sz="2400">
                <a:solidFill>
                  <a:schemeClr val="tx1"/>
                </a:solidFill>
                <a:latin typeface="Times New Roman" panose="02020603050405020304" pitchFamily="18" charset="0"/>
              </a:defRPr>
            </a:lvl9pPr>
          </a:lstStyle>
          <a:p>
            <a:pP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Article</a:t>
            </a:r>
          </a:p>
          <a:p>
            <a:pP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Production</a:t>
            </a:r>
          </a:p>
          <a:p>
            <a:pP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Majoration</a:t>
            </a:r>
          </a:p>
          <a:p>
            <a:pPr>
              <a:lnSpc>
                <a:spcPct val="90000"/>
              </a:lnSpc>
              <a:buClrTx/>
              <a:buSzPct val="100000"/>
              <a:buFontTx/>
              <a:buNone/>
            </a:pPr>
            <a:endParaRPr lang="fr-FR" altLang="fr-FR" sz="1700" b="1">
              <a:solidFill>
                <a:srgbClr val="FFFFFF"/>
              </a:solidFill>
              <a:latin typeface="Arial" panose="020B0604020202020204" pitchFamily="34" charset="0"/>
              <a:sym typeface="Times New Roman" panose="02020603050405020304" pitchFamily="18" charset="0"/>
            </a:endParaRPr>
          </a:p>
          <a:p>
            <a:pP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EM</a:t>
            </a:r>
          </a:p>
          <a:p>
            <a:pPr>
              <a:lnSpc>
                <a:spcPct val="90000"/>
              </a:lnSpc>
              <a:buClrTx/>
              <a:buSzPct val="100000"/>
              <a:buFontTx/>
              <a:buNone/>
            </a:pPr>
            <a:endParaRPr lang="fr-FR" altLang="fr-FR" sz="1700" b="1">
              <a:solidFill>
                <a:srgbClr val="FFFFFF"/>
              </a:solidFill>
              <a:latin typeface="Arial" panose="020B0604020202020204" pitchFamily="34" charset="0"/>
              <a:sym typeface="Times New Roman" panose="02020603050405020304" pitchFamily="18" charset="0"/>
            </a:endParaRPr>
          </a:p>
          <a:p>
            <a:pPr>
              <a:lnSpc>
                <a:spcPct val="90000"/>
              </a:lnSpc>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Écarts</a:t>
            </a:r>
          </a:p>
        </p:txBody>
      </p:sp>
      <p:sp>
        <p:nvSpPr>
          <p:cNvPr id="673816" name="Rectangle 24"/>
          <p:cNvSpPr>
            <a:spLocks noChangeArrowheads="1"/>
          </p:cNvSpPr>
          <p:nvPr/>
        </p:nvSpPr>
        <p:spPr bwMode="auto">
          <a:xfrm>
            <a:off x="5264150" y="1830388"/>
            <a:ext cx="1108075"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5725" tIns="44450" rIns="85725" bIns="44450">
            <a:spAutoFit/>
          </a:bodyPr>
          <a:lstStyle>
            <a:lvl1pPr algn="l" defTabSz="808038">
              <a:defRPr sz="2400">
                <a:solidFill>
                  <a:schemeClr val="tx1"/>
                </a:solidFill>
                <a:latin typeface="Times New Roman" panose="02020603050405020304" pitchFamily="18" charset="0"/>
              </a:defRPr>
            </a:lvl1pPr>
            <a:lvl2pPr marL="430213" algn="l" defTabSz="808038">
              <a:defRPr sz="2400">
                <a:solidFill>
                  <a:schemeClr val="tx1"/>
                </a:solidFill>
                <a:latin typeface="Times New Roman" panose="02020603050405020304" pitchFamily="18" charset="0"/>
              </a:defRPr>
            </a:lvl2pPr>
            <a:lvl3pPr marL="858838" algn="l" defTabSz="808038">
              <a:defRPr sz="2400">
                <a:solidFill>
                  <a:schemeClr val="tx1"/>
                </a:solidFill>
                <a:latin typeface="Times New Roman" panose="02020603050405020304" pitchFamily="18" charset="0"/>
              </a:defRPr>
            </a:lvl3pPr>
            <a:lvl4pPr marL="1290638" algn="l" defTabSz="808038">
              <a:defRPr sz="2400">
                <a:solidFill>
                  <a:schemeClr val="tx1"/>
                </a:solidFill>
                <a:latin typeface="Times New Roman" panose="02020603050405020304" pitchFamily="18" charset="0"/>
              </a:defRPr>
            </a:lvl4pPr>
            <a:lvl5pPr marL="1720850" algn="l" defTabSz="808038">
              <a:defRPr sz="2400">
                <a:solidFill>
                  <a:schemeClr val="tx1"/>
                </a:solidFill>
                <a:latin typeface="Times New Roman" panose="02020603050405020304" pitchFamily="18" charset="0"/>
              </a:defRPr>
            </a:lvl5pPr>
            <a:lvl6pPr marL="2178050" defTabSz="808038" fontAlgn="base">
              <a:spcBef>
                <a:spcPct val="0"/>
              </a:spcBef>
              <a:spcAft>
                <a:spcPct val="0"/>
              </a:spcAft>
              <a:defRPr sz="2400">
                <a:solidFill>
                  <a:schemeClr val="tx1"/>
                </a:solidFill>
                <a:latin typeface="Times New Roman" panose="02020603050405020304" pitchFamily="18" charset="0"/>
              </a:defRPr>
            </a:lvl6pPr>
            <a:lvl7pPr marL="2635250" defTabSz="808038" fontAlgn="base">
              <a:spcBef>
                <a:spcPct val="0"/>
              </a:spcBef>
              <a:spcAft>
                <a:spcPct val="0"/>
              </a:spcAft>
              <a:defRPr sz="2400">
                <a:solidFill>
                  <a:schemeClr val="tx1"/>
                </a:solidFill>
                <a:latin typeface="Times New Roman" panose="02020603050405020304" pitchFamily="18" charset="0"/>
              </a:defRPr>
            </a:lvl7pPr>
            <a:lvl8pPr marL="3092450" defTabSz="808038" fontAlgn="base">
              <a:spcBef>
                <a:spcPct val="0"/>
              </a:spcBef>
              <a:spcAft>
                <a:spcPct val="0"/>
              </a:spcAft>
              <a:defRPr sz="2400">
                <a:solidFill>
                  <a:schemeClr val="tx1"/>
                </a:solidFill>
                <a:latin typeface="Times New Roman" panose="02020603050405020304" pitchFamily="18" charset="0"/>
              </a:defRPr>
            </a:lvl8pPr>
            <a:lvl9pPr marL="3549650" defTabSz="808038"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700" b="1">
                <a:solidFill>
                  <a:srgbClr val="FFFFFF"/>
                </a:solidFill>
                <a:latin typeface="Arial" panose="020B0604020202020204" pitchFamily="34" charset="0"/>
                <a:sym typeface="Times New Roman" panose="02020603050405020304" pitchFamily="18" charset="0"/>
              </a:rPr>
              <a:t>Coût réel</a:t>
            </a:r>
          </a:p>
        </p:txBody>
      </p:sp>
      <p:sp>
        <p:nvSpPr>
          <p:cNvPr id="673817" name="Line 25"/>
          <p:cNvSpPr>
            <a:spLocks noChangeShapeType="1"/>
          </p:cNvSpPr>
          <p:nvPr/>
        </p:nvSpPr>
        <p:spPr bwMode="auto">
          <a:xfrm flipH="1">
            <a:off x="5370513" y="3051175"/>
            <a:ext cx="6461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73818" name="Group 26"/>
          <p:cNvGrpSpPr>
            <a:grpSpLocks/>
          </p:cNvGrpSpPr>
          <p:nvPr/>
        </p:nvGrpSpPr>
        <p:grpSpPr bwMode="auto">
          <a:xfrm>
            <a:off x="6556375" y="1047750"/>
            <a:ext cx="609600" cy="760413"/>
            <a:chOff x="3984" y="432"/>
            <a:chExt cx="384" cy="479"/>
          </a:xfrm>
        </p:grpSpPr>
        <p:grpSp>
          <p:nvGrpSpPr>
            <p:cNvPr id="673819" name="Group 27"/>
            <p:cNvGrpSpPr>
              <a:grpSpLocks/>
            </p:cNvGrpSpPr>
            <p:nvPr/>
          </p:nvGrpSpPr>
          <p:grpSpPr bwMode="auto">
            <a:xfrm>
              <a:off x="3984" y="627"/>
              <a:ext cx="384" cy="284"/>
              <a:chOff x="3984" y="627"/>
              <a:chExt cx="384" cy="284"/>
            </a:xfrm>
          </p:grpSpPr>
          <p:sp>
            <p:nvSpPr>
              <p:cNvPr id="673820" name="Freeform 28"/>
              <p:cNvSpPr>
                <a:spLocks/>
              </p:cNvSpPr>
              <p:nvPr/>
            </p:nvSpPr>
            <p:spPr bwMode="auto">
              <a:xfrm>
                <a:off x="3984" y="627"/>
                <a:ext cx="194" cy="284"/>
              </a:xfrm>
              <a:custGeom>
                <a:avLst/>
                <a:gdLst>
                  <a:gd name="T0" fmla="*/ 0 w 194"/>
                  <a:gd name="T1" fmla="*/ 0 h 284"/>
                  <a:gd name="T2" fmla="*/ 193 w 194"/>
                  <a:gd name="T3" fmla="*/ 190 h 284"/>
                  <a:gd name="T4" fmla="*/ 193 w 194"/>
                  <a:gd name="T5" fmla="*/ 283 h 284"/>
                  <a:gd name="T6" fmla="*/ 0 w 194"/>
                  <a:gd name="T7" fmla="*/ 93 h 284"/>
                  <a:gd name="T8" fmla="*/ 0 w 194"/>
                  <a:gd name="T9" fmla="*/ 0 h 284"/>
                </a:gdLst>
                <a:ahLst/>
                <a:cxnLst>
                  <a:cxn ang="0">
                    <a:pos x="T0" y="T1"/>
                  </a:cxn>
                  <a:cxn ang="0">
                    <a:pos x="T2" y="T3"/>
                  </a:cxn>
                  <a:cxn ang="0">
                    <a:pos x="T4" y="T5"/>
                  </a:cxn>
                  <a:cxn ang="0">
                    <a:pos x="T6" y="T7"/>
                  </a:cxn>
                  <a:cxn ang="0">
                    <a:pos x="T8" y="T9"/>
                  </a:cxn>
                </a:cxnLst>
                <a:rect l="0" t="0" r="r" b="b"/>
                <a:pathLst>
                  <a:path w="194" h="284">
                    <a:moveTo>
                      <a:pt x="0" y="0"/>
                    </a:moveTo>
                    <a:lnTo>
                      <a:pt x="193" y="190"/>
                    </a:lnTo>
                    <a:lnTo>
                      <a:pt x="193" y="283"/>
                    </a:lnTo>
                    <a:lnTo>
                      <a:pt x="0" y="93"/>
                    </a:lnTo>
                    <a:lnTo>
                      <a:pt x="0" y="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821" name="Freeform 29"/>
              <p:cNvSpPr>
                <a:spLocks/>
              </p:cNvSpPr>
              <p:nvPr/>
            </p:nvSpPr>
            <p:spPr bwMode="auto">
              <a:xfrm>
                <a:off x="4177" y="627"/>
                <a:ext cx="191" cy="284"/>
              </a:xfrm>
              <a:custGeom>
                <a:avLst/>
                <a:gdLst>
                  <a:gd name="T0" fmla="*/ 190 w 191"/>
                  <a:gd name="T1" fmla="*/ 0 h 284"/>
                  <a:gd name="T2" fmla="*/ 0 w 191"/>
                  <a:gd name="T3" fmla="*/ 190 h 284"/>
                  <a:gd name="T4" fmla="*/ 0 w 191"/>
                  <a:gd name="T5" fmla="*/ 283 h 284"/>
                  <a:gd name="T6" fmla="*/ 190 w 191"/>
                  <a:gd name="T7" fmla="*/ 93 h 284"/>
                  <a:gd name="T8" fmla="*/ 190 w 191"/>
                  <a:gd name="T9" fmla="*/ 0 h 284"/>
                </a:gdLst>
                <a:ahLst/>
                <a:cxnLst>
                  <a:cxn ang="0">
                    <a:pos x="T0" y="T1"/>
                  </a:cxn>
                  <a:cxn ang="0">
                    <a:pos x="T2" y="T3"/>
                  </a:cxn>
                  <a:cxn ang="0">
                    <a:pos x="T4" y="T5"/>
                  </a:cxn>
                  <a:cxn ang="0">
                    <a:pos x="T6" y="T7"/>
                  </a:cxn>
                  <a:cxn ang="0">
                    <a:pos x="T8" y="T9"/>
                  </a:cxn>
                </a:cxnLst>
                <a:rect l="0" t="0" r="r" b="b"/>
                <a:pathLst>
                  <a:path w="191" h="284">
                    <a:moveTo>
                      <a:pt x="190" y="0"/>
                    </a:moveTo>
                    <a:lnTo>
                      <a:pt x="0" y="190"/>
                    </a:lnTo>
                    <a:lnTo>
                      <a:pt x="0" y="283"/>
                    </a:lnTo>
                    <a:lnTo>
                      <a:pt x="190" y="93"/>
                    </a:lnTo>
                    <a:lnTo>
                      <a:pt x="190" y="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sp>
          <p:nvSpPr>
            <p:cNvPr id="673822" name="AutoShape 30"/>
            <p:cNvSpPr>
              <a:spLocks noChangeArrowheads="1"/>
            </p:cNvSpPr>
            <p:nvPr/>
          </p:nvSpPr>
          <p:spPr bwMode="auto">
            <a:xfrm>
              <a:off x="3984" y="432"/>
              <a:ext cx="383" cy="382"/>
            </a:xfrm>
            <a:prstGeom prst="diamond">
              <a:avLst/>
            </a:pr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325438">
                <a:defRPr sz="2400">
                  <a:solidFill>
                    <a:schemeClr val="tx1"/>
                  </a:solidFill>
                  <a:latin typeface="Times New Roman" panose="02020603050405020304" pitchFamily="18" charset="0"/>
                </a:defRPr>
              </a:lvl1pPr>
              <a:lvl2pPr marL="371475" algn="l" defTabSz="325438">
                <a:defRPr sz="2400">
                  <a:solidFill>
                    <a:schemeClr val="tx1"/>
                  </a:solidFill>
                  <a:latin typeface="Times New Roman" panose="02020603050405020304" pitchFamily="18" charset="0"/>
                </a:defRPr>
              </a:lvl2pPr>
              <a:lvl3pPr marL="747713" algn="l" defTabSz="325438">
                <a:defRPr sz="2400">
                  <a:solidFill>
                    <a:schemeClr val="tx1"/>
                  </a:solidFill>
                  <a:latin typeface="Times New Roman" panose="02020603050405020304" pitchFamily="18" charset="0"/>
                </a:defRPr>
              </a:lvl3pPr>
              <a:lvl4pPr marL="1119188" algn="l" defTabSz="325438">
                <a:defRPr sz="2400">
                  <a:solidFill>
                    <a:schemeClr val="tx1"/>
                  </a:solidFill>
                  <a:latin typeface="Times New Roman" panose="02020603050405020304" pitchFamily="18" charset="0"/>
                </a:defRPr>
              </a:lvl4pPr>
              <a:lvl5pPr marL="1495425" algn="l" defTabSz="325438">
                <a:defRPr sz="2400">
                  <a:solidFill>
                    <a:schemeClr val="tx1"/>
                  </a:solidFill>
                  <a:latin typeface="Times New Roman" panose="02020603050405020304" pitchFamily="18" charset="0"/>
                </a:defRPr>
              </a:lvl5pPr>
              <a:lvl6pPr marL="1952625" defTabSz="325438" fontAlgn="base">
                <a:spcBef>
                  <a:spcPct val="0"/>
                </a:spcBef>
                <a:spcAft>
                  <a:spcPct val="0"/>
                </a:spcAft>
                <a:defRPr sz="2400">
                  <a:solidFill>
                    <a:schemeClr val="tx1"/>
                  </a:solidFill>
                  <a:latin typeface="Times New Roman" panose="02020603050405020304" pitchFamily="18" charset="0"/>
                </a:defRPr>
              </a:lvl6pPr>
              <a:lvl7pPr marL="2409825" defTabSz="325438" fontAlgn="base">
                <a:spcBef>
                  <a:spcPct val="0"/>
                </a:spcBef>
                <a:spcAft>
                  <a:spcPct val="0"/>
                </a:spcAft>
                <a:defRPr sz="2400">
                  <a:solidFill>
                    <a:schemeClr val="tx1"/>
                  </a:solidFill>
                  <a:latin typeface="Times New Roman" panose="02020603050405020304" pitchFamily="18" charset="0"/>
                </a:defRPr>
              </a:lvl7pPr>
              <a:lvl8pPr marL="2867025" defTabSz="325438" fontAlgn="base">
                <a:spcBef>
                  <a:spcPct val="0"/>
                </a:spcBef>
                <a:spcAft>
                  <a:spcPct val="0"/>
                </a:spcAft>
                <a:defRPr sz="2400">
                  <a:solidFill>
                    <a:schemeClr val="tx1"/>
                  </a:solidFill>
                  <a:latin typeface="Times New Roman" panose="02020603050405020304" pitchFamily="18" charset="0"/>
                </a:defRPr>
              </a:lvl8pPr>
              <a:lvl9pPr marL="3324225" defTabSz="32543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400" b="1">
                  <a:solidFill>
                    <a:srgbClr val="000000"/>
                  </a:solidFill>
                  <a:latin typeface="Arial" panose="020B0604020202020204" pitchFamily="34" charset="0"/>
                  <a:sym typeface="Times New Roman" panose="02020603050405020304" pitchFamily="18" charset="0"/>
                </a:rPr>
                <a:t>CO-</a:t>
              </a:r>
              <a:br>
                <a:rPr lang="fr-FR" altLang="fr-FR" sz="1400" b="1">
                  <a:solidFill>
                    <a:srgbClr val="000000"/>
                  </a:solidFill>
                  <a:latin typeface="Arial" panose="020B0604020202020204" pitchFamily="34" charset="0"/>
                  <a:sym typeface="Times New Roman" panose="02020603050405020304" pitchFamily="18" charset="0"/>
                </a:rPr>
              </a:br>
              <a:r>
                <a:rPr lang="fr-FR" altLang="fr-FR" sz="1400" b="1">
                  <a:solidFill>
                    <a:srgbClr val="000000"/>
                  </a:solidFill>
                  <a:latin typeface="Arial" panose="020B0604020202020204" pitchFamily="34" charset="0"/>
                  <a:sym typeface="Times New Roman" panose="02020603050405020304" pitchFamily="18" charset="0"/>
                </a:rPr>
                <a:t>PC</a:t>
              </a:r>
            </a:p>
          </p:txBody>
        </p:sp>
      </p:grpSp>
      <p:sp>
        <p:nvSpPr>
          <p:cNvPr id="673823" name="Rectangle 31"/>
          <p:cNvSpPr>
            <a:spLocks noChangeArrowheads="1"/>
          </p:cNvSpPr>
          <p:nvPr/>
        </p:nvSpPr>
        <p:spPr bwMode="auto">
          <a:xfrm>
            <a:off x="125413" y="3271838"/>
            <a:ext cx="2924175"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800" b="1">
                <a:solidFill>
                  <a:srgbClr val="F0AB00"/>
                </a:solidFill>
                <a:latin typeface="Arial" panose="020B0604020202020204" pitchFamily="34" charset="0"/>
                <a:sym typeface="Times New Roman" panose="02020603050405020304" pitchFamily="18" charset="0"/>
              </a:rPr>
              <a:t>Base de données articles</a:t>
            </a:r>
          </a:p>
          <a:p>
            <a:pPr algn="ctr">
              <a:buClrTx/>
              <a:buSzPct val="100000"/>
              <a:buFontTx/>
              <a:buNone/>
            </a:pPr>
            <a:r>
              <a:rPr lang="fr-FR" altLang="fr-FR" sz="1800" b="1">
                <a:solidFill>
                  <a:srgbClr val="F0AB00"/>
                </a:solidFill>
                <a:latin typeface="Arial" panose="020B0604020202020204" pitchFamily="34" charset="0"/>
                <a:sym typeface="Times New Roman" panose="02020603050405020304" pitchFamily="18" charset="0"/>
              </a:rPr>
              <a:t>Prix standard = 2000</a:t>
            </a:r>
          </a:p>
        </p:txBody>
      </p:sp>
      <p:sp>
        <p:nvSpPr>
          <p:cNvPr id="673824" name="Line 32"/>
          <p:cNvSpPr>
            <a:spLocks noChangeShapeType="1"/>
          </p:cNvSpPr>
          <p:nvPr/>
        </p:nvSpPr>
        <p:spPr bwMode="auto">
          <a:xfrm>
            <a:off x="2879725" y="3357563"/>
            <a:ext cx="354013" cy="0"/>
          </a:xfrm>
          <a:prstGeom prst="line">
            <a:avLst/>
          </a:prstGeom>
          <a:noFill/>
          <a:ln w="25400">
            <a:solidFill>
              <a:srgbClr val="666699"/>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grpSp>
        <p:nvGrpSpPr>
          <p:cNvPr id="673825" name="Group 33"/>
          <p:cNvGrpSpPr>
            <a:grpSpLocks/>
          </p:cNvGrpSpPr>
          <p:nvPr/>
        </p:nvGrpSpPr>
        <p:grpSpPr bwMode="auto">
          <a:xfrm>
            <a:off x="6753225" y="2136775"/>
            <a:ext cx="2286000" cy="1976438"/>
            <a:chOff x="4176" y="1200"/>
            <a:chExt cx="1440" cy="1245"/>
          </a:xfrm>
        </p:grpSpPr>
        <p:sp>
          <p:nvSpPr>
            <p:cNvPr id="673826" name="Rectangle 34"/>
            <p:cNvSpPr>
              <a:spLocks noChangeArrowheads="1"/>
            </p:cNvSpPr>
            <p:nvPr/>
          </p:nvSpPr>
          <p:spPr bwMode="auto">
            <a:xfrm>
              <a:off x="4176" y="1200"/>
              <a:ext cx="1440" cy="1244"/>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827" name="Freeform 35"/>
            <p:cNvSpPr>
              <a:spLocks/>
            </p:cNvSpPr>
            <p:nvPr/>
          </p:nvSpPr>
          <p:spPr bwMode="auto">
            <a:xfrm>
              <a:off x="4176" y="1200"/>
              <a:ext cx="1440" cy="1245"/>
            </a:xfrm>
            <a:custGeom>
              <a:avLst/>
              <a:gdLst>
                <a:gd name="T0" fmla="*/ 1439 w 1440"/>
                <a:gd name="T1" fmla="*/ 0 h 1245"/>
                <a:gd name="T2" fmla="*/ 0 w 1440"/>
                <a:gd name="T3" fmla="*/ 0 h 1245"/>
                <a:gd name="T4" fmla="*/ 0 w 1440"/>
                <a:gd name="T5" fmla="*/ 1244 h 1245"/>
              </a:gdLst>
              <a:ahLst/>
              <a:cxnLst>
                <a:cxn ang="0">
                  <a:pos x="T0" y="T1"/>
                </a:cxn>
                <a:cxn ang="0">
                  <a:pos x="T2" y="T3"/>
                </a:cxn>
                <a:cxn ang="0">
                  <a:pos x="T4" y="T5"/>
                </a:cxn>
              </a:cxnLst>
              <a:rect l="0" t="0" r="r" b="b"/>
              <a:pathLst>
                <a:path w="1440" h="1245">
                  <a:moveTo>
                    <a:pt x="1439" y="0"/>
                  </a:moveTo>
                  <a:lnTo>
                    <a:pt x="0" y="0"/>
                  </a:lnTo>
                  <a:lnTo>
                    <a:pt x="0" y="1244"/>
                  </a:lnTo>
                </a:path>
              </a:pathLst>
            </a:cu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828" name="Freeform 36"/>
            <p:cNvSpPr>
              <a:spLocks/>
            </p:cNvSpPr>
            <p:nvPr/>
          </p:nvSpPr>
          <p:spPr bwMode="auto">
            <a:xfrm>
              <a:off x="4176" y="1200"/>
              <a:ext cx="1440" cy="1245"/>
            </a:xfrm>
            <a:custGeom>
              <a:avLst/>
              <a:gdLst>
                <a:gd name="T0" fmla="*/ 0 w 1440"/>
                <a:gd name="T1" fmla="*/ 1244 h 1245"/>
                <a:gd name="T2" fmla="*/ 1439 w 1440"/>
                <a:gd name="T3" fmla="*/ 1244 h 1245"/>
                <a:gd name="T4" fmla="*/ 1439 w 1440"/>
                <a:gd name="T5" fmla="*/ 0 h 1245"/>
              </a:gdLst>
              <a:ahLst/>
              <a:cxnLst>
                <a:cxn ang="0">
                  <a:pos x="T0" y="T1"/>
                </a:cxn>
                <a:cxn ang="0">
                  <a:pos x="T2" y="T3"/>
                </a:cxn>
                <a:cxn ang="0">
                  <a:pos x="T4" y="T5"/>
                </a:cxn>
              </a:cxnLst>
              <a:rect l="0" t="0" r="r" b="b"/>
              <a:pathLst>
                <a:path w="1440" h="1245">
                  <a:moveTo>
                    <a:pt x="0" y="1244"/>
                  </a:moveTo>
                  <a:lnTo>
                    <a:pt x="1439" y="1244"/>
                  </a:lnTo>
                  <a:lnTo>
                    <a:pt x="1439" y="0"/>
                  </a:lnTo>
                </a:path>
              </a:pathLst>
            </a:cu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sp>
        <p:nvSpPr>
          <p:cNvPr id="673829" name="Rectangle 37"/>
          <p:cNvSpPr>
            <a:spLocks noChangeArrowheads="1"/>
          </p:cNvSpPr>
          <p:nvPr/>
        </p:nvSpPr>
        <p:spPr bwMode="auto">
          <a:xfrm>
            <a:off x="6678613" y="2214563"/>
            <a:ext cx="2449512" cy="185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600" b="1">
                <a:solidFill>
                  <a:srgbClr val="FFFFFF"/>
                </a:solidFill>
                <a:effectLst>
                  <a:outerShdw blurRad="38100" dist="38100" dir="2700000" algn="tl">
                    <a:srgbClr val="C0C0C0"/>
                  </a:outerShdw>
                </a:effectLst>
                <a:latin typeface="Arial" panose="020B0604020202020204" pitchFamily="34" charset="0"/>
                <a:sym typeface="Times New Roman" panose="02020603050405020304" pitchFamily="18" charset="0"/>
              </a:rPr>
              <a:t>   </a:t>
            </a:r>
            <a:r>
              <a:rPr lang="fr-FR" altLang="fr-FR" sz="1600" b="1">
                <a:solidFill>
                  <a:srgbClr val="FFFFFF"/>
                </a:solidFill>
                <a:latin typeface="Arial" panose="020B0604020202020204" pitchFamily="34" charset="0"/>
                <a:sym typeface="Times New Roman" panose="02020603050405020304" pitchFamily="18" charset="0"/>
              </a:rPr>
              <a:t>Version cible 0</a:t>
            </a:r>
          </a:p>
          <a:p>
            <a:pPr>
              <a:buClrTx/>
              <a:buSzPct val="100000"/>
              <a:buFontTx/>
              <a:buNone/>
            </a:pPr>
            <a:endParaRPr lang="fr-FR" altLang="fr-FR" sz="1600" b="1">
              <a:solidFill>
                <a:srgbClr val="FFFFFF"/>
              </a:solidFill>
              <a:latin typeface="Arial" panose="020B0604020202020204" pitchFamily="34" charset="0"/>
              <a:sym typeface="Times New Roman" panose="02020603050405020304" pitchFamily="18" charset="0"/>
            </a:endParaRPr>
          </a:p>
          <a:p>
            <a:pP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     Prix	         150</a:t>
            </a:r>
          </a:p>
          <a:p>
            <a:pP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     Qté                 150</a:t>
            </a:r>
          </a:p>
          <a:p>
            <a:pP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     Structure       100</a:t>
            </a:r>
          </a:p>
          <a:p>
            <a:pP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     Rebut                0</a:t>
            </a:r>
          </a:p>
          <a:p>
            <a:pP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     Taille du lot      0</a:t>
            </a:r>
          </a:p>
          <a:p>
            <a:pP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            </a:t>
            </a:r>
          </a:p>
        </p:txBody>
      </p:sp>
      <p:sp>
        <p:nvSpPr>
          <p:cNvPr id="673830" name="Line 38"/>
          <p:cNvSpPr>
            <a:spLocks noChangeShapeType="1"/>
          </p:cNvSpPr>
          <p:nvPr/>
        </p:nvSpPr>
        <p:spPr bwMode="auto">
          <a:xfrm flipV="1">
            <a:off x="6234113" y="3116263"/>
            <a:ext cx="658812" cy="709612"/>
          </a:xfrm>
          <a:prstGeom prst="line">
            <a:avLst/>
          </a:prstGeom>
          <a:noFill/>
          <a:ln w="25400">
            <a:solidFill>
              <a:srgbClr val="666699"/>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fr-FR"/>
          </a:p>
        </p:txBody>
      </p:sp>
      <p:grpSp>
        <p:nvGrpSpPr>
          <p:cNvPr id="673831" name="Group 39"/>
          <p:cNvGrpSpPr>
            <a:grpSpLocks/>
          </p:cNvGrpSpPr>
          <p:nvPr/>
        </p:nvGrpSpPr>
        <p:grpSpPr bwMode="auto">
          <a:xfrm>
            <a:off x="447675" y="2593975"/>
            <a:ext cx="1049338" cy="533400"/>
            <a:chOff x="204" y="1488"/>
            <a:chExt cx="661" cy="336"/>
          </a:xfrm>
        </p:grpSpPr>
        <p:sp>
          <p:nvSpPr>
            <p:cNvPr id="673832" name="Rectangle 40"/>
            <p:cNvSpPr>
              <a:spLocks noChangeArrowheads="1"/>
            </p:cNvSpPr>
            <p:nvPr/>
          </p:nvSpPr>
          <p:spPr bwMode="auto">
            <a:xfrm>
              <a:off x="204" y="1488"/>
              <a:ext cx="660" cy="335"/>
            </a:xfrm>
            <a:prstGeom prst="rect">
              <a:avLst/>
            </a:prstGeom>
            <a:solidFill>
              <a:srgbClr val="B2B2B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33" name="Freeform 41"/>
            <p:cNvSpPr>
              <a:spLocks/>
            </p:cNvSpPr>
            <p:nvPr/>
          </p:nvSpPr>
          <p:spPr bwMode="auto">
            <a:xfrm>
              <a:off x="204" y="1488"/>
              <a:ext cx="661" cy="336"/>
            </a:xfrm>
            <a:custGeom>
              <a:avLst/>
              <a:gdLst>
                <a:gd name="T0" fmla="*/ 660 w 661"/>
                <a:gd name="T1" fmla="*/ 0 h 336"/>
                <a:gd name="T2" fmla="*/ 0 w 661"/>
                <a:gd name="T3" fmla="*/ 0 h 336"/>
                <a:gd name="T4" fmla="*/ 0 w 661"/>
                <a:gd name="T5" fmla="*/ 335 h 336"/>
              </a:gdLst>
              <a:ahLst/>
              <a:cxnLst>
                <a:cxn ang="0">
                  <a:pos x="T0" y="T1"/>
                </a:cxn>
                <a:cxn ang="0">
                  <a:pos x="T2" y="T3"/>
                </a:cxn>
                <a:cxn ang="0">
                  <a:pos x="T4" y="T5"/>
                </a:cxn>
              </a:cxnLst>
              <a:rect l="0" t="0" r="r" b="b"/>
              <a:pathLst>
                <a:path w="661" h="336">
                  <a:moveTo>
                    <a:pt x="660" y="0"/>
                  </a:moveTo>
                  <a:lnTo>
                    <a:pt x="0" y="0"/>
                  </a:lnTo>
                  <a:lnTo>
                    <a:pt x="0" y="335"/>
                  </a:lnTo>
                </a:path>
              </a:pathLst>
            </a:custGeom>
            <a:solidFill>
              <a:srgbClr val="B2B2B2"/>
            </a:solidFill>
            <a:ln w="25400" cap="rnd" cmpd="sng">
              <a:solidFill>
                <a:srgbClr val="DDDDD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34" name="Freeform 42"/>
            <p:cNvSpPr>
              <a:spLocks/>
            </p:cNvSpPr>
            <p:nvPr/>
          </p:nvSpPr>
          <p:spPr bwMode="auto">
            <a:xfrm>
              <a:off x="204" y="1488"/>
              <a:ext cx="661" cy="336"/>
            </a:xfrm>
            <a:custGeom>
              <a:avLst/>
              <a:gdLst>
                <a:gd name="T0" fmla="*/ 0 w 661"/>
                <a:gd name="T1" fmla="*/ 335 h 336"/>
                <a:gd name="T2" fmla="*/ 660 w 661"/>
                <a:gd name="T3" fmla="*/ 335 h 336"/>
                <a:gd name="T4" fmla="*/ 660 w 661"/>
                <a:gd name="T5" fmla="*/ 0 h 336"/>
              </a:gdLst>
              <a:ahLst/>
              <a:cxnLst>
                <a:cxn ang="0">
                  <a:pos x="T0" y="T1"/>
                </a:cxn>
                <a:cxn ang="0">
                  <a:pos x="T2" y="T3"/>
                </a:cxn>
                <a:cxn ang="0">
                  <a:pos x="T4" y="T5"/>
                </a:cxn>
              </a:cxnLst>
              <a:rect l="0" t="0" r="r" b="b"/>
              <a:pathLst>
                <a:path w="661" h="336">
                  <a:moveTo>
                    <a:pt x="0" y="335"/>
                  </a:moveTo>
                  <a:lnTo>
                    <a:pt x="660" y="335"/>
                  </a:lnTo>
                  <a:lnTo>
                    <a:pt x="660" y="0"/>
                  </a:lnTo>
                </a:path>
              </a:pathLst>
            </a:custGeom>
            <a:solidFill>
              <a:srgbClr val="B2B2B2"/>
            </a:solidFill>
            <a:ln w="25400" cap="rnd" cmpd="sng">
              <a:solidFill>
                <a:srgbClr val="8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73835" name="Rectangle 43"/>
          <p:cNvSpPr>
            <a:spLocks noChangeArrowheads="1"/>
          </p:cNvSpPr>
          <p:nvPr/>
        </p:nvSpPr>
        <p:spPr bwMode="auto">
          <a:xfrm>
            <a:off x="428625" y="2593975"/>
            <a:ext cx="1100138"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spAutoFit/>
          </a:bodyPr>
          <a:lstStyle>
            <a:lvl1pPr algn="l" defTabSz="739775">
              <a:defRPr sz="2400">
                <a:solidFill>
                  <a:schemeClr val="tx1"/>
                </a:solidFill>
                <a:latin typeface="Times New Roman" panose="02020603050405020304" pitchFamily="18" charset="0"/>
              </a:defRPr>
            </a:lvl1pPr>
            <a:lvl2pPr marL="411163" algn="l" defTabSz="739775">
              <a:defRPr sz="2400">
                <a:solidFill>
                  <a:schemeClr val="tx1"/>
                </a:solidFill>
                <a:latin typeface="Times New Roman" panose="02020603050405020304" pitchFamily="18" charset="0"/>
              </a:defRPr>
            </a:lvl2pPr>
            <a:lvl3pPr marL="822325" algn="l" defTabSz="739775">
              <a:defRPr sz="2400">
                <a:solidFill>
                  <a:schemeClr val="tx1"/>
                </a:solidFill>
                <a:latin typeface="Times New Roman" panose="02020603050405020304" pitchFamily="18" charset="0"/>
              </a:defRPr>
            </a:lvl3pPr>
            <a:lvl4pPr marL="1235075" algn="l" defTabSz="739775">
              <a:defRPr sz="2400">
                <a:solidFill>
                  <a:schemeClr val="tx1"/>
                </a:solidFill>
                <a:latin typeface="Times New Roman" panose="02020603050405020304" pitchFamily="18" charset="0"/>
              </a:defRPr>
            </a:lvl4pPr>
            <a:lvl5pPr marL="1646238" algn="l" defTabSz="739775">
              <a:defRPr sz="2400">
                <a:solidFill>
                  <a:schemeClr val="tx1"/>
                </a:solidFill>
                <a:latin typeface="Times New Roman" panose="02020603050405020304" pitchFamily="18" charset="0"/>
              </a:defRPr>
            </a:lvl5pPr>
            <a:lvl6pPr marL="2103438" defTabSz="739775" fontAlgn="base">
              <a:spcBef>
                <a:spcPct val="0"/>
              </a:spcBef>
              <a:spcAft>
                <a:spcPct val="0"/>
              </a:spcAft>
              <a:defRPr sz="2400">
                <a:solidFill>
                  <a:schemeClr val="tx1"/>
                </a:solidFill>
                <a:latin typeface="Times New Roman" panose="02020603050405020304" pitchFamily="18" charset="0"/>
              </a:defRPr>
            </a:lvl6pPr>
            <a:lvl7pPr marL="2560638" defTabSz="739775" fontAlgn="base">
              <a:spcBef>
                <a:spcPct val="0"/>
              </a:spcBef>
              <a:spcAft>
                <a:spcPct val="0"/>
              </a:spcAft>
              <a:defRPr sz="2400">
                <a:solidFill>
                  <a:schemeClr val="tx1"/>
                </a:solidFill>
                <a:latin typeface="Times New Roman" panose="02020603050405020304" pitchFamily="18" charset="0"/>
              </a:defRPr>
            </a:lvl7pPr>
            <a:lvl8pPr marL="3017838" defTabSz="739775" fontAlgn="base">
              <a:spcBef>
                <a:spcPct val="0"/>
              </a:spcBef>
              <a:spcAft>
                <a:spcPct val="0"/>
              </a:spcAft>
              <a:defRPr sz="2400">
                <a:solidFill>
                  <a:schemeClr val="tx1"/>
                </a:solidFill>
                <a:latin typeface="Times New Roman" panose="02020603050405020304" pitchFamily="18" charset="0"/>
              </a:defRPr>
            </a:lvl8pPr>
            <a:lvl9pPr marL="3475038" defTabSz="739775"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Production</a:t>
            </a:r>
          </a:p>
          <a:p>
            <a:pPr algn="ctr">
              <a:buClrTx/>
              <a:buSzPct val="100000"/>
              <a:buFontTx/>
              <a:buNone/>
            </a:pPr>
            <a:r>
              <a:rPr lang="fr-FR" altLang="fr-FR" sz="1500" b="1">
                <a:solidFill>
                  <a:srgbClr val="FFFFFF"/>
                </a:solidFill>
                <a:latin typeface="Arial" panose="020B0604020202020204" pitchFamily="34" charset="0"/>
                <a:sym typeface="Times New Roman" panose="02020603050405020304" pitchFamily="18" charset="0"/>
              </a:rPr>
              <a:t>1100</a:t>
            </a:r>
          </a:p>
        </p:txBody>
      </p:sp>
      <p:grpSp>
        <p:nvGrpSpPr>
          <p:cNvPr id="673836" name="Group 44"/>
          <p:cNvGrpSpPr>
            <a:grpSpLocks/>
          </p:cNvGrpSpPr>
          <p:nvPr/>
        </p:nvGrpSpPr>
        <p:grpSpPr bwMode="auto">
          <a:xfrm>
            <a:off x="1724025" y="2212975"/>
            <a:ext cx="1081088" cy="533400"/>
            <a:chOff x="1008" y="1248"/>
            <a:chExt cx="625" cy="336"/>
          </a:xfrm>
        </p:grpSpPr>
        <p:sp>
          <p:nvSpPr>
            <p:cNvPr id="673837" name="Rectangle 45"/>
            <p:cNvSpPr>
              <a:spLocks noChangeArrowheads="1"/>
            </p:cNvSpPr>
            <p:nvPr/>
          </p:nvSpPr>
          <p:spPr bwMode="auto">
            <a:xfrm>
              <a:off x="1008" y="1248"/>
              <a:ext cx="624" cy="335"/>
            </a:xfrm>
            <a:prstGeom prst="rect">
              <a:avLst/>
            </a:prstGeom>
            <a:gradFill rotWithShape="0">
              <a:gsLst>
                <a:gs pos="0">
                  <a:srgbClr val="DDDDDD">
                    <a:gamma/>
                    <a:shade val="69804"/>
                    <a:invGamma/>
                  </a:srgbClr>
                </a:gs>
                <a:gs pos="50000">
                  <a:srgbClr val="DDDDDD"/>
                </a:gs>
                <a:gs pos="100000">
                  <a:srgbClr val="DDDDDD">
                    <a:gamma/>
                    <a:shade val="69804"/>
                    <a:invGamma/>
                  </a:srgbClr>
                </a:gs>
              </a:gsLst>
              <a:lin ang="27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38" name="Freeform 46"/>
            <p:cNvSpPr>
              <a:spLocks/>
            </p:cNvSpPr>
            <p:nvPr/>
          </p:nvSpPr>
          <p:spPr bwMode="auto">
            <a:xfrm>
              <a:off x="1008" y="1248"/>
              <a:ext cx="625" cy="336"/>
            </a:xfrm>
            <a:custGeom>
              <a:avLst/>
              <a:gdLst>
                <a:gd name="T0" fmla="*/ 624 w 625"/>
                <a:gd name="T1" fmla="*/ 0 h 336"/>
                <a:gd name="T2" fmla="*/ 0 w 625"/>
                <a:gd name="T3" fmla="*/ 0 h 336"/>
                <a:gd name="T4" fmla="*/ 0 w 625"/>
                <a:gd name="T5" fmla="*/ 335 h 336"/>
              </a:gdLst>
              <a:ahLst/>
              <a:cxnLst>
                <a:cxn ang="0">
                  <a:pos x="T0" y="T1"/>
                </a:cxn>
                <a:cxn ang="0">
                  <a:pos x="T2" y="T3"/>
                </a:cxn>
                <a:cxn ang="0">
                  <a:pos x="T4" y="T5"/>
                </a:cxn>
              </a:cxnLst>
              <a:rect l="0" t="0" r="r" b="b"/>
              <a:pathLst>
                <a:path w="625" h="336">
                  <a:moveTo>
                    <a:pt x="624" y="0"/>
                  </a:moveTo>
                  <a:lnTo>
                    <a:pt x="0" y="0"/>
                  </a:lnTo>
                  <a:lnTo>
                    <a:pt x="0" y="335"/>
                  </a:lnTo>
                </a:path>
              </a:pathLst>
            </a:custGeom>
            <a:noFill/>
            <a:ln w="25400" cap="rnd" cmpd="sng">
              <a:solidFill>
                <a:srgbClr val="DDDDD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39" name="Freeform 47"/>
            <p:cNvSpPr>
              <a:spLocks/>
            </p:cNvSpPr>
            <p:nvPr/>
          </p:nvSpPr>
          <p:spPr bwMode="auto">
            <a:xfrm>
              <a:off x="1008" y="1248"/>
              <a:ext cx="625" cy="336"/>
            </a:xfrm>
            <a:custGeom>
              <a:avLst/>
              <a:gdLst>
                <a:gd name="T0" fmla="*/ 0 w 625"/>
                <a:gd name="T1" fmla="*/ 335 h 336"/>
                <a:gd name="T2" fmla="*/ 624 w 625"/>
                <a:gd name="T3" fmla="*/ 335 h 336"/>
                <a:gd name="T4" fmla="*/ 624 w 625"/>
                <a:gd name="T5" fmla="*/ 0 h 336"/>
              </a:gdLst>
              <a:ahLst/>
              <a:cxnLst>
                <a:cxn ang="0">
                  <a:pos x="T0" y="T1"/>
                </a:cxn>
                <a:cxn ang="0">
                  <a:pos x="T2" y="T3"/>
                </a:cxn>
                <a:cxn ang="0">
                  <a:pos x="T4" y="T5"/>
                </a:cxn>
              </a:cxnLst>
              <a:rect l="0" t="0" r="r" b="b"/>
              <a:pathLst>
                <a:path w="625" h="336">
                  <a:moveTo>
                    <a:pt x="0" y="335"/>
                  </a:moveTo>
                  <a:lnTo>
                    <a:pt x="624" y="335"/>
                  </a:lnTo>
                  <a:lnTo>
                    <a:pt x="624" y="0"/>
                  </a:lnTo>
                </a:path>
              </a:pathLst>
            </a:custGeom>
            <a:noFill/>
            <a:ln w="25400" cap="rnd" cmpd="sng">
              <a:solidFill>
                <a:srgbClr val="80808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73840" name="Rectangle 48"/>
          <p:cNvSpPr>
            <a:spLocks noChangeArrowheads="1"/>
          </p:cNvSpPr>
          <p:nvPr/>
        </p:nvSpPr>
        <p:spPr bwMode="auto">
          <a:xfrm>
            <a:off x="1720850" y="2212975"/>
            <a:ext cx="1084263" cy="523875"/>
          </a:xfrm>
          <a:prstGeom prst="rect">
            <a:avLst/>
          </a:prstGeom>
          <a:solidFill>
            <a:srgbClr val="B2B2B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lvl1pPr algn="l" defTabSz="739775">
              <a:defRPr sz="2400">
                <a:solidFill>
                  <a:schemeClr val="tx1"/>
                </a:solidFill>
                <a:latin typeface="Times New Roman" panose="02020603050405020304" pitchFamily="18" charset="0"/>
              </a:defRPr>
            </a:lvl1pPr>
            <a:lvl2pPr marL="411163" algn="l" defTabSz="739775">
              <a:defRPr sz="2400">
                <a:solidFill>
                  <a:schemeClr val="tx1"/>
                </a:solidFill>
                <a:latin typeface="Times New Roman" panose="02020603050405020304" pitchFamily="18" charset="0"/>
              </a:defRPr>
            </a:lvl2pPr>
            <a:lvl3pPr marL="822325" algn="l" defTabSz="739775">
              <a:defRPr sz="2400">
                <a:solidFill>
                  <a:schemeClr val="tx1"/>
                </a:solidFill>
                <a:latin typeface="Times New Roman" panose="02020603050405020304" pitchFamily="18" charset="0"/>
              </a:defRPr>
            </a:lvl3pPr>
            <a:lvl4pPr marL="1235075" algn="l" defTabSz="739775">
              <a:defRPr sz="2400">
                <a:solidFill>
                  <a:schemeClr val="tx1"/>
                </a:solidFill>
                <a:latin typeface="Times New Roman" panose="02020603050405020304" pitchFamily="18" charset="0"/>
              </a:defRPr>
            </a:lvl4pPr>
            <a:lvl5pPr marL="1646238" algn="l" defTabSz="739775">
              <a:defRPr sz="2400">
                <a:solidFill>
                  <a:schemeClr val="tx1"/>
                </a:solidFill>
                <a:latin typeface="Times New Roman" panose="02020603050405020304" pitchFamily="18" charset="0"/>
              </a:defRPr>
            </a:lvl5pPr>
            <a:lvl6pPr marL="2103438" defTabSz="739775" fontAlgn="base">
              <a:spcBef>
                <a:spcPct val="0"/>
              </a:spcBef>
              <a:spcAft>
                <a:spcPct val="0"/>
              </a:spcAft>
              <a:defRPr sz="2400">
                <a:solidFill>
                  <a:schemeClr val="tx1"/>
                </a:solidFill>
                <a:latin typeface="Times New Roman" panose="02020603050405020304" pitchFamily="18" charset="0"/>
              </a:defRPr>
            </a:lvl6pPr>
            <a:lvl7pPr marL="2560638" defTabSz="739775" fontAlgn="base">
              <a:spcBef>
                <a:spcPct val="0"/>
              </a:spcBef>
              <a:spcAft>
                <a:spcPct val="0"/>
              </a:spcAft>
              <a:defRPr sz="2400">
                <a:solidFill>
                  <a:schemeClr val="tx1"/>
                </a:solidFill>
                <a:latin typeface="Times New Roman" panose="02020603050405020304" pitchFamily="18" charset="0"/>
              </a:defRPr>
            </a:lvl7pPr>
            <a:lvl8pPr marL="3017838" defTabSz="739775" fontAlgn="base">
              <a:spcBef>
                <a:spcPct val="0"/>
              </a:spcBef>
              <a:spcAft>
                <a:spcPct val="0"/>
              </a:spcAft>
              <a:defRPr sz="2400">
                <a:solidFill>
                  <a:schemeClr val="tx1"/>
                </a:solidFill>
                <a:latin typeface="Times New Roman" panose="02020603050405020304" pitchFamily="18" charset="0"/>
              </a:defRPr>
            </a:lvl8pPr>
            <a:lvl9pPr marL="3475038" defTabSz="739775"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Majoration</a:t>
            </a:r>
          </a:p>
          <a:p>
            <a:pPr algn="ctr">
              <a:buClrTx/>
              <a:buSzPct val="100000"/>
              <a:buFontTx/>
              <a:buNone/>
            </a:pPr>
            <a:r>
              <a:rPr lang="fr-FR" altLang="fr-FR" sz="1500" b="1">
                <a:solidFill>
                  <a:srgbClr val="FFFFFF"/>
                </a:solidFill>
                <a:latin typeface="Arial" panose="020B0604020202020204" pitchFamily="34" charset="0"/>
                <a:sym typeface="Times New Roman" panose="02020603050405020304" pitchFamily="18" charset="0"/>
              </a:rPr>
              <a:t>300</a:t>
            </a:r>
          </a:p>
        </p:txBody>
      </p:sp>
      <p:sp>
        <p:nvSpPr>
          <p:cNvPr id="673841" name="Rectangle 49"/>
          <p:cNvSpPr>
            <a:spLocks noChangeArrowheads="1"/>
          </p:cNvSpPr>
          <p:nvPr/>
        </p:nvSpPr>
        <p:spPr bwMode="auto">
          <a:xfrm>
            <a:off x="1571625" y="4346575"/>
            <a:ext cx="2971800" cy="1216025"/>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842" name="Freeform 50"/>
          <p:cNvSpPr>
            <a:spLocks/>
          </p:cNvSpPr>
          <p:nvPr/>
        </p:nvSpPr>
        <p:spPr bwMode="auto">
          <a:xfrm>
            <a:off x="1571625" y="4346575"/>
            <a:ext cx="2971800" cy="1217613"/>
          </a:xfrm>
          <a:custGeom>
            <a:avLst/>
            <a:gdLst>
              <a:gd name="T0" fmla="*/ 1871 w 1872"/>
              <a:gd name="T1" fmla="*/ 0 h 767"/>
              <a:gd name="T2" fmla="*/ 0 w 1872"/>
              <a:gd name="T3" fmla="*/ 0 h 767"/>
              <a:gd name="T4" fmla="*/ 0 w 1872"/>
              <a:gd name="T5" fmla="*/ 766 h 767"/>
            </a:gdLst>
            <a:ahLst/>
            <a:cxnLst>
              <a:cxn ang="0">
                <a:pos x="T0" y="T1"/>
              </a:cxn>
              <a:cxn ang="0">
                <a:pos x="T2" y="T3"/>
              </a:cxn>
              <a:cxn ang="0">
                <a:pos x="T4" y="T5"/>
              </a:cxn>
            </a:cxnLst>
            <a:rect l="0" t="0" r="r" b="b"/>
            <a:pathLst>
              <a:path w="1872" h="767">
                <a:moveTo>
                  <a:pt x="1871" y="0"/>
                </a:moveTo>
                <a:lnTo>
                  <a:pt x="0" y="0"/>
                </a:lnTo>
                <a:lnTo>
                  <a:pt x="0" y="766"/>
                </a:lnTo>
              </a:path>
            </a:pathLst>
          </a:custGeom>
          <a:noFill/>
          <a:ln w="25400" cap="rnd" cmpd="sng">
            <a:solidFill>
              <a:srgbClr val="DDDDD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43" name="Freeform 51"/>
          <p:cNvSpPr>
            <a:spLocks/>
          </p:cNvSpPr>
          <p:nvPr/>
        </p:nvSpPr>
        <p:spPr bwMode="auto">
          <a:xfrm>
            <a:off x="1571625" y="4346575"/>
            <a:ext cx="2971800" cy="1217613"/>
          </a:xfrm>
          <a:custGeom>
            <a:avLst/>
            <a:gdLst>
              <a:gd name="T0" fmla="*/ 0 w 1872"/>
              <a:gd name="T1" fmla="*/ 766 h 767"/>
              <a:gd name="T2" fmla="*/ 1871 w 1872"/>
              <a:gd name="T3" fmla="*/ 766 h 767"/>
              <a:gd name="T4" fmla="*/ 1871 w 1872"/>
              <a:gd name="T5" fmla="*/ 0 h 767"/>
            </a:gdLst>
            <a:ahLst/>
            <a:cxnLst>
              <a:cxn ang="0">
                <a:pos x="T0" y="T1"/>
              </a:cxn>
              <a:cxn ang="0">
                <a:pos x="T2" y="T3"/>
              </a:cxn>
              <a:cxn ang="0">
                <a:pos x="T4" y="T5"/>
              </a:cxn>
            </a:cxnLst>
            <a:rect l="0" t="0" r="r" b="b"/>
            <a:pathLst>
              <a:path w="1872" h="767">
                <a:moveTo>
                  <a:pt x="0" y="766"/>
                </a:moveTo>
                <a:lnTo>
                  <a:pt x="1871" y="766"/>
                </a:lnTo>
                <a:lnTo>
                  <a:pt x="1871" y="0"/>
                </a:lnTo>
              </a:path>
            </a:pathLst>
          </a:custGeom>
          <a:noFill/>
          <a:ln w="25400" cap="rnd" cmpd="sng">
            <a:solidFill>
              <a:srgbClr val="80808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44" name="Rectangle 52"/>
          <p:cNvSpPr>
            <a:spLocks noChangeArrowheads="1"/>
          </p:cNvSpPr>
          <p:nvPr/>
        </p:nvSpPr>
        <p:spPr bwMode="auto">
          <a:xfrm>
            <a:off x="1919288" y="4879975"/>
            <a:ext cx="873125"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spAutoFit/>
          </a:bodyPr>
          <a:lstStyle>
            <a:lvl1pPr algn="l" defTabSz="739775">
              <a:defRPr sz="2400">
                <a:solidFill>
                  <a:schemeClr val="tx1"/>
                </a:solidFill>
                <a:latin typeface="Times New Roman" panose="02020603050405020304" pitchFamily="18" charset="0"/>
              </a:defRPr>
            </a:lvl1pPr>
            <a:lvl2pPr marL="411163" algn="l" defTabSz="739775">
              <a:defRPr sz="2400">
                <a:solidFill>
                  <a:schemeClr val="tx1"/>
                </a:solidFill>
                <a:latin typeface="Times New Roman" panose="02020603050405020304" pitchFamily="18" charset="0"/>
              </a:defRPr>
            </a:lvl2pPr>
            <a:lvl3pPr marL="822325" algn="l" defTabSz="739775">
              <a:defRPr sz="2400">
                <a:solidFill>
                  <a:schemeClr val="tx1"/>
                </a:solidFill>
                <a:latin typeface="Times New Roman" panose="02020603050405020304" pitchFamily="18" charset="0"/>
              </a:defRPr>
            </a:lvl3pPr>
            <a:lvl4pPr marL="1235075" algn="l" defTabSz="739775">
              <a:defRPr sz="2400">
                <a:solidFill>
                  <a:schemeClr val="tx1"/>
                </a:solidFill>
                <a:latin typeface="Times New Roman" panose="02020603050405020304" pitchFamily="18" charset="0"/>
              </a:defRPr>
            </a:lvl4pPr>
            <a:lvl5pPr marL="1646238" algn="l" defTabSz="739775">
              <a:defRPr sz="2400">
                <a:solidFill>
                  <a:schemeClr val="tx1"/>
                </a:solidFill>
                <a:latin typeface="Times New Roman" panose="02020603050405020304" pitchFamily="18" charset="0"/>
              </a:defRPr>
            </a:lvl5pPr>
            <a:lvl6pPr marL="2103438" defTabSz="739775" fontAlgn="base">
              <a:spcBef>
                <a:spcPct val="0"/>
              </a:spcBef>
              <a:spcAft>
                <a:spcPct val="0"/>
              </a:spcAft>
              <a:defRPr sz="2400">
                <a:solidFill>
                  <a:schemeClr val="tx1"/>
                </a:solidFill>
                <a:latin typeface="Times New Roman" panose="02020603050405020304" pitchFamily="18" charset="0"/>
              </a:defRPr>
            </a:lvl6pPr>
            <a:lvl7pPr marL="2560638" defTabSz="739775" fontAlgn="base">
              <a:spcBef>
                <a:spcPct val="0"/>
              </a:spcBef>
              <a:spcAft>
                <a:spcPct val="0"/>
              </a:spcAft>
              <a:defRPr sz="2400">
                <a:solidFill>
                  <a:schemeClr val="tx1"/>
                </a:solidFill>
                <a:latin typeface="Times New Roman" panose="02020603050405020304" pitchFamily="18" charset="0"/>
              </a:defRPr>
            </a:lvl7pPr>
            <a:lvl8pPr marL="3017838" defTabSz="739775" fontAlgn="base">
              <a:spcBef>
                <a:spcPct val="0"/>
              </a:spcBef>
              <a:spcAft>
                <a:spcPct val="0"/>
              </a:spcAft>
              <a:defRPr sz="2400">
                <a:solidFill>
                  <a:schemeClr val="tx1"/>
                </a:solidFill>
                <a:latin typeface="Times New Roman" panose="02020603050405020304" pitchFamily="18" charset="0"/>
              </a:defRPr>
            </a:lvl8pPr>
            <a:lvl9pPr marL="3475038" defTabSz="739775"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Magasin</a:t>
            </a:r>
          </a:p>
        </p:txBody>
      </p:sp>
      <p:sp>
        <p:nvSpPr>
          <p:cNvPr id="673845" name="Rectangle 53"/>
          <p:cNvSpPr>
            <a:spLocks noChangeArrowheads="1"/>
          </p:cNvSpPr>
          <p:nvPr/>
        </p:nvSpPr>
        <p:spPr bwMode="auto">
          <a:xfrm>
            <a:off x="2865438" y="4870450"/>
            <a:ext cx="1662112"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spAutoFit/>
          </a:bodyPr>
          <a:lstStyle>
            <a:lvl1pPr algn="l" defTabSz="739775">
              <a:defRPr sz="2400">
                <a:solidFill>
                  <a:schemeClr val="tx1"/>
                </a:solidFill>
                <a:latin typeface="Times New Roman" panose="02020603050405020304" pitchFamily="18" charset="0"/>
              </a:defRPr>
            </a:lvl1pPr>
            <a:lvl2pPr marL="411163" algn="l" defTabSz="739775">
              <a:defRPr sz="2400">
                <a:solidFill>
                  <a:schemeClr val="tx1"/>
                </a:solidFill>
                <a:latin typeface="Times New Roman" panose="02020603050405020304" pitchFamily="18" charset="0"/>
              </a:defRPr>
            </a:lvl2pPr>
            <a:lvl3pPr marL="822325" algn="l" defTabSz="739775">
              <a:defRPr sz="2400">
                <a:solidFill>
                  <a:schemeClr val="tx1"/>
                </a:solidFill>
                <a:latin typeface="Times New Roman" panose="02020603050405020304" pitchFamily="18" charset="0"/>
              </a:defRPr>
            </a:lvl3pPr>
            <a:lvl4pPr marL="1235075" algn="l" defTabSz="739775">
              <a:defRPr sz="2400">
                <a:solidFill>
                  <a:schemeClr val="tx1"/>
                </a:solidFill>
                <a:latin typeface="Times New Roman" panose="02020603050405020304" pitchFamily="18" charset="0"/>
              </a:defRPr>
            </a:lvl4pPr>
            <a:lvl5pPr marL="1646238" algn="l" defTabSz="739775">
              <a:defRPr sz="2400">
                <a:solidFill>
                  <a:schemeClr val="tx1"/>
                </a:solidFill>
                <a:latin typeface="Times New Roman" panose="02020603050405020304" pitchFamily="18" charset="0"/>
              </a:defRPr>
            </a:lvl5pPr>
            <a:lvl6pPr marL="2103438" defTabSz="739775" fontAlgn="base">
              <a:spcBef>
                <a:spcPct val="0"/>
              </a:spcBef>
              <a:spcAft>
                <a:spcPct val="0"/>
              </a:spcAft>
              <a:defRPr sz="2400">
                <a:solidFill>
                  <a:schemeClr val="tx1"/>
                </a:solidFill>
                <a:latin typeface="Times New Roman" panose="02020603050405020304" pitchFamily="18" charset="0"/>
              </a:defRPr>
            </a:lvl6pPr>
            <a:lvl7pPr marL="2560638" defTabSz="739775" fontAlgn="base">
              <a:spcBef>
                <a:spcPct val="0"/>
              </a:spcBef>
              <a:spcAft>
                <a:spcPct val="0"/>
              </a:spcAft>
              <a:defRPr sz="2400">
                <a:solidFill>
                  <a:schemeClr val="tx1"/>
                </a:solidFill>
                <a:latin typeface="Times New Roman" panose="02020603050405020304" pitchFamily="18" charset="0"/>
              </a:defRPr>
            </a:lvl7pPr>
            <a:lvl8pPr marL="3017838" defTabSz="739775" fontAlgn="base">
              <a:spcBef>
                <a:spcPct val="0"/>
              </a:spcBef>
              <a:spcAft>
                <a:spcPct val="0"/>
              </a:spcAft>
              <a:defRPr sz="2400">
                <a:solidFill>
                  <a:schemeClr val="tx1"/>
                </a:solidFill>
                <a:latin typeface="Times New Roman" panose="02020603050405020304" pitchFamily="18" charset="0"/>
              </a:defRPr>
            </a:lvl8pPr>
            <a:lvl9pPr marL="3475038" defTabSz="739775"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400" b="1">
                <a:solidFill>
                  <a:srgbClr val="FFFFFF"/>
                </a:solidFill>
                <a:latin typeface="Arial" panose="020B0604020202020204" pitchFamily="34" charset="0"/>
                <a:sym typeface="Times New Roman" panose="02020603050405020304" pitchFamily="18" charset="0"/>
              </a:rPr>
              <a:t>Différence de prix</a:t>
            </a:r>
          </a:p>
        </p:txBody>
      </p:sp>
      <p:sp>
        <p:nvSpPr>
          <p:cNvPr id="673846" name="Line 54"/>
          <p:cNvSpPr>
            <a:spLocks noChangeShapeType="1"/>
          </p:cNvSpPr>
          <p:nvPr/>
        </p:nvSpPr>
        <p:spPr bwMode="auto">
          <a:xfrm>
            <a:off x="3781425" y="5199063"/>
            <a:ext cx="0" cy="258762"/>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47" name="Line 55"/>
          <p:cNvSpPr>
            <a:spLocks noChangeShapeType="1"/>
          </p:cNvSpPr>
          <p:nvPr/>
        </p:nvSpPr>
        <p:spPr bwMode="auto">
          <a:xfrm>
            <a:off x="2333625" y="5199063"/>
            <a:ext cx="0" cy="258762"/>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nvGrpSpPr>
          <p:cNvPr id="673848" name="Group 56"/>
          <p:cNvGrpSpPr>
            <a:grpSpLocks/>
          </p:cNvGrpSpPr>
          <p:nvPr/>
        </p:nvGrpSpPr>
        <p:grpSpPr bwMode="auto">
          <a:xfrm>
            <a:off x="1647825" y="4422775"/>
            <a:ext cx="2819400" cy="457200"/>
            <a:chOff x="960" y="2640"/>
            <a:chExt cx="1776" cy="288"/>
          </a:xfrm>
        </p:grpSpPr>
        <p:grpSp>
          <p:nvGrpSpPr>
            <p:cNvPr id="673849" name="Group 57"/>
            <p:cNvGrpSpPr>
              <a:grpSpLocks/>
            </p:cNvGrpSpPr>
            <p:nvPr/>
          </p:nvGrpSpPr>
          <p:grpSpPr bwMode="auto">
            <a:xfrm>
              <a:off x="960" y="2640"/>
              <a:ext cx="1776" cy="288"/>
              <a:chOff x="960" y="2640"/>
              <a:chExt cx="1776" cy="288"/>
            </a:xfrm>
          </p:grpSpPr>
          <p:sp>
            <p:nvSpPr>
              <p:cNvPr id="673850" name="Rectangle 58"/>
              <p:cNvSpPr>
                <a:spLocks noChangeArrowheads="1"/>
              </p:cNvSpPr>
              <p:nvPr/>
            </p:nvSpPr>
            <p:spPr bwMode="auto">
              <a:xfrm>
                <a:off x="960" y="2640"/>
                <a:ext cx="1776" cy="287"/>
              </a:xfrm>
              <a:prstGeom prst="rect">
                <a:avLst/>
              </a:prstGeom>
              <a:solidFill>
                <a:srgbClr val="B2B2B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51" name="Freeform 59"/>
              <p:cNvSpPr>
                <a:spLocks/>
              </p:cNvSpPr>
              <p:nvPr/>
            </p:nvSpPr>
            <p:spPr bwMode="auto">
              <a:xfrm>
                <a:off x="960" y="2640"/>
                <a:ext cx="1776" cy="288"/>
              </a:xfrm>
              <a:custGeom>
                <a:avLst/>
                <a:gdLst>
                  <a:gd name="T0" fmla="*/ 1775 w 1776"/>
                  <a:gd name="T1" fmla="*/ 0 h 288"/>
                  <a:gd name="T2" fmla="*/ 0 w 1776"/>
                  <a:gd name="T3" fmla="*/ 0 h 288"/>
                  <a:gd name="T4" fmla="*/ 0 w 1776"/>
                  <a:gd name="T5" fmla="*/ 287 h 288"/>
                </a:gdLst>
                <a:ahLst/>
                <a:cxnLst>
                  <a:cxn ang="0">
                    <a:pos x="T0" y="T1"/>
                  </a:cxn>
                  <a:cxn ang="0">
                    <a:pos x="T2" y="T3"/>
                  </a:cxn>
                  <a:cxn ang="0">
                    <a:pos x="T4" y="T5"/>
                  </a:cxn>
                </a:cxnLst>
                <a:rect l="0" t="0" r="r" b="b"/>
                <a:pathLst>
                  <a:path w="1776" h="288">
                    <a:moveTo>
                      <a:pt x="1775" y="0"/>
                    </a:moveTo>
                    <a:lnTo>
                      <a:pt x="0" y="0"/>
                    </a:lnTo>
                    <a:lnTo>
                      <a:pt x="0" y="287"/>
                    </a:lnTo>
                  </a:path>
                </a:pathLst>
              </a:custGeom>
              <a:solidFill>
                <a:srgbClr val="B2B2B2"/>
              </a:solidFill>
              <a:ln w="25400" cap="rnd" cmpd="sng">
                <a:solidFill>
                  <a:srgbClr val="DDDDD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52" name="Freeform 60"/>
              <p:cNvSpPr>
                <a:spLocks/>
              </p:cNvSpPr>
              <p:nvPr/>
            </p:nvSpPr>
            <p:spPr bwMode="auto">
              <a:xfrm>
                <a:off x="960" y="2640"/>
                <a:ext cx="1776" cy="288"/>
              </a:xfrm>
              <a:custGeom>
                <a:avLst/>
                <a:gdLst>
                  <a:gd name="T0" fmla="*/ 0 w 1776"/>
                  <a:gd name="T1" fmla="*/ 287 h 288"/>
                  <a:gd name="T2" fmla="*/ 1775 w 1776"/>
                  <a:gd name="T3" fmla="*/ 287 h 288"/>
                  <a:gd name="T4" fmla="*/ 1775 w 1776"/>
                  <a:gd name="T5" fmla="*/ 0 h 288"/>
                </a:gdLst>
                <a:ahLst/>
                <a:cxnLst>
                  <a:cxn ang="0">
                    <a:pos x="T0" y="T1"/>
                  </a:cxn>
                  <a:cxn ang="0">
                    <a:pos x="T2" y="T3"/>
                  </a:cxn>
                  <a:cxn ang="0">
                    <a:pos x="T4" y="T5"/>
                  </a:cxn>
                </a:cxnLst>
                <a:rect l="0" t="0" r="r" b="b"/>
                <a:pathLst>
                  <a:path w="1776" h="288">
                    <a:moveTo>
                      <a:pt x="0" y="287"/>
                    </a:moveTo>
                    <a:lnTo>
                      <a:pt x="1775" y="287"/>
                    </a:lnTo>
                    <a:lnTo>
                      <a:pt x="1775" y="0"/>
                    </a:lnTo>
                  </a:path>
                </a:pathLst>
              </a:custGeom>
              <a:solidFill>
                <a:srgbClr val="B2B2B2"/>
              </a:solidFill>
              <a:ln w="25400" cap="rnd" cmpd="sng">
                <a:solidFill>
                  <a:srgbClr val="80808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673853" name="Rectangle 61"/>
            <p:cNvSpPr>
              <a:spLocks noChangeArrowheads="1"/>
            </p:cNvSpPr>
            <p:nvPr/>
          </p:nvSpPr>
          <p:spPr bwMode="auto">
            <a:xfrm>
              <a:off x="1104" y="2688"/>
              <a:ext cx="1544" cy="186"/>
            </a:xfrm>
            <a:prstGeom prst="rect">
              <a:avLst/>
            </a:prstGeom>
            <a:solidFill>
              <a:srgbClr val="B2B2B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lvl1pPr algn="l" defTabSz="739775">
                <a:defRPr sz="2400">
                  <a:solidFill>
                    <a:schemeClr val="tx1"/>
                  </a:solidFill>
                  <a:latin typeface="Times New Roman" panose="02020603050405020304" pitchFamily="18" charset="0"/>
                </a:defRPr>
              </a:lvl1pPr>
              <a:lvl2pPr marL="411163" algn="l" defTabSz="739775">
                <a:defRPr sz="2400">
                  <a:solidFill>
                    <a:schemeClr val="tx1"/>
                  </a:solidFill>
                  <a:latin typeface="Times New Roman" panose="02020603050405020304" pitchFamily="18" charset="0"/>
                </a:defRPr>
              </a:lvl2pPr>
              <a:lvl3pPr marL="822325" algn="l" defTabSz="739775">
                <a:defRPr sz="2400">
                  <a:solidFill>
                    <a:schemeClr val="tx1"/>
                  </a:solidFill>
                  <a:latin typeface="Times New Roman" panose="02020603050405020304" pitchFamily="18" charset="0"/>
                </a:defRPr>
              </a:lvl3pPr>
              <a:lvl4pPr marL="1235075" algn="l" defTabSz="739775">
                <a:defRPr sz="2400">
                  <a:solidFill>
                    <a:schemeClr val="tx1"/>
                  </a:solidFill>
                  <a:latin typeface="Times New Roman" panose="02020603050405020304" pitchFamily="18" charset="0"/>
                </a:defRPr>
              </a:lvl4pPr>
              <a:lvl5pPr marL="1646238" algn="l" defTabSz="739775">
                <a:defRPr sz="2400">
                  <a:solidFill>
                    <a:schemeClr val="tx1"/>
                  </a:solidFill>
                  <a:latin typeface="Times New Roman" panose="02020603050405020304" pitchFamily="18" charset="0"/>
                </a:defRPr>
              </a:lvl5pPr>
              <a:lvl6pPr marL="2103438" defTabSz="739775" fontAlgn="base">
                <a:spcBef>
                  <a:spcPct val="0"/>
                </a:spcBef>
                <a:spcAft>
                  <a:spcPct val="0"/>
                </a:spcAft>
                <a:defRPr sz="2400">
                  <a:solidFill>
                    <a:schemeClr val="tx1"/>
                  </a:solidFill>
                  <a:latin typeface="Times New Roman" panose="02020603050405020304" pitchFamily="18" charset="0"/>
                </a:defRPr>
              </a:lvl6pPr>
              <a:lvl7pPr marL="2560638" defTabSz="739775" fontAlgn="base">
                <a:spcBef>
                  <a:spcPct val="0"/>
                </a:spcBef>
                <a:spcAft>
                  <a:spcPct val="0"/>
                </a:spcAft>
                <a:defRPr sz="2400">
                  <a:solidFill>
                    <a:schemeClr val="tx1"/>
                  </a:solidFill>
                  <a:latin typeface="Times New Roman" panose="02020603050405020304" pitchFamily="18" charset="0"/>
                </a:defRPr>
              </a:lvl7pPr>
              <a:lvl8pPr marL="3017838" defTabSz="739775" fontAlgn="base">
                <a:spcBef>
                  <a:spcPct val="0"/>
                </a:spcBef>
                <a:spcAft>
                  <a:spcPct val="0"/>
                </a:spcAft>
                <a:defRPr sz="2400">
                  <a:solidFill>
                    <a:schemeClr val="tx1"/>
                  </a:solidFill>
                  <a:latin typeface="Times New Roman" panose="02020603050405020304" pitchFamily="18" charset="0"/>
                </a:defRPr>
              </a:lvl8pPr>
              <a:lvl9pPr marL="3475038" defTabSz="739775"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400" b="1">
                  <a:solidFill>
                    <a:srgbClr val="000000"/>
                  </a:solidFill>
                  <a:latin typeface="Arial" panose="020B0604020202020204" pitchFamily="34" charset="0"/>
                  <a:sym typeface="Times New Roman" panose="02020603050405020304" pitchFamily="18" charset="0"/>
                </a:rPr>
                <a:t>Comptabilité financière</a:t>
              </a:r>
            </a:p>
          </p:txBody>
        </p:sp>
      </p:grpSp>
      <p:sp>
        <p:nvSpPr>
          <p:cNvPr id="673854" name="Rectangle 62"/>
          <p:cNvSpPr>
            <a:spLocks noChangeArrowheads="1"/>
          </p:cNvSpPr>
          <p:nvPr/>
        </p:nvSpPr>
        <p:spPr bwMode="auto">
          <a:xfrm>
            <a:off x="1649413" y="5186363"/>
            <a:ext cx="6889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800" b="1">
                <a:solidFill>
                  <a:srgbClr val="FFFFFF"/>
                </a:solidFill>
                <a:latin typeface="Arial" panose="020B0604020202020204" pitchFamily="34" charset="0"/>
                <a:sym typeface="Times New Roman" panose="02020603050405020304" pitchFamily="18" charset="0"/>
              </a:rPr>
              <a:t>2000</a:t>
            </a:r>
          </a:p>
        </p:txBody>
      </p:sp>
      <p:sp>
        <p:nvSpPr>
          <p:cNvPr id="673855" name="Rectangle 63"/>
          <p:cNvSpPr>
            <a:spLocks noChangeArrowheads="1"/>
          </p:cNvSpPr>
          <p:nvPr/>
        </p:nvSpPr>
        <p:spPr bwMode="auto">
          <a:xfrm>
            <a:off x="3173413" y="5186363"/>
            <a:ext cx="5619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800" b="1">
                <a:solidFill>
                  <a:srgbClr val="FFFFFF"/>
                </a:solidFill>
                <a:latin typeface="Arial" panose="020B0604020202020204" pitchFamily="34" charset="0"/>
                <a:sym typeface="Times New Roman" panose="02020603050405020304" pitchFamily="18" charset="0"/>
              </a:rPr>
              <a:t>400</a:t>
            </a:r>
          </a:p>
        </p:txBody>
      </p:sp>
      <p:sp>
        <p:nvSpPr>
          <p:cNvPr id="673856" name="Line 64"/>
          <p:cNvSpPr>
            <a:spLocks noChangeShapeType="1"/>
          </p:cNvSpPr>
          <p:nvPr/>
        </p:nvSpPr>
        <p:spPr bwMode="auto">
          <a:xfrm>
            <a:off x="3109913" y="5184775"/>
            <a:ext cx="1344612"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57" name="Line 65"/>
          <p:cNvSpPr>
            <a:spLocks noChangeShapeType="1"/>
          </p:cNvSpPr>
          <p:nvPr/>
        </p:nvSpPr>
        <p:spPr bwMode="auto">
          <a:xfrm>
            <a:off x="1662113" y="5184775"/>
            <a:ext cx="1344612"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58" name="Line 66"/>
          <p:cNvSpPr>
            <a:spLocks noChangeShapeType="1"/>
          </p:cNvSpPr>
          <p:nvPr/>
        </p:nvSpPr>
        <p:spPr bwMode="auto">
          <a:xfrm flipH="1">
            <a:off x="5715000" y="4195763"/>
            <a:ext cx="0" cy="887412"/>
          </a:xfrm>
          <a:prstGeom prst="line">
            <a:avLst/>
          </a:prstGeom>
          <a:noFill/>
          <a:ln w="50800">
            <a:solidFill>
              <a:srgbClr val="66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59" name="Line 67"/>
          <p:cNvSpPr>
            <a:spLocks noChangeShapeType="1"/>
          </p:cNvSpPr>
          <p:nvPr/>
        </p:nvSpPr>
        <p:spPr bwMode="auto">
          <a:xfrm>
            <a:off x="5003800" y="5059363"/>
            <a:ext cx="735013" cy="0"/>
          </a:xfrm>
          <a:prstGeom prst="line">
            <a:avLst/>
          </a:prstGeom>
          <a:noFill/>
          <a:ln w="50800">
            <a:solidFill>
              <a:srgbClr val="66669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60" name="Rectangle 68"/>
          <p:cNvSpPr>
            <a:spLocks noChangeArrowheads="1"/>
          </p:cNvSpPr>
          <p:nvPr/>
        </p:nvSpPr>
        <p:spPr bwMode="auto">
          <a:xfrm>
            <a:off x="6705600" y="4625975"/>
            <a:ext cx="1371600" cy="1143000"/>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861" name="Freeform 69"/>
          <p:cNvSpPr>
            <a:spLocks/>
          </p:cNvSpPr>
          <p:nvPr/>
        </p:nvSpPr>
        <p:spPr bwMode="auto">
          <a:xfrm>
            <a:off x="7424738" y="5329238"/>
            <a:ext cx="155575" cy="152400"/>
          </a:xfrm>
          <a:custGeom>
            <a:avLst/>
            <a:gdLst>
              <a:gd name="T0" fmla="*/ 97 w 98"/>
              <a:gd name="T1" fmla="*/ 0 h 96"/>
              <a:gd name="T2" fmla="*/ 0 w 98"/>
              <a:gd name="T3" fmla="*/ 95 h 96"/>
              <a:gd name="T4" fmla="*/ 97 w 98"/>
              <a:gd name="T5" fmla="*/ 95 h 96"/>
              <a:gd name="T6" fmla="*/ 97 w 98"/>
              <a:gd name="T7" fmla="*/ 0 h 96"/>
            </a:gdLst>
            <a:ahLst/>
            <a:cxnLst>
              <a:cxn ang="0">
                <a:pos x="T0" y="T1"/>
              </a:cxn>
              <a:cxn ang="0">
                <a:pos x="T2" y="T3"/>
              </a:cxn>
              <a:cxn ang="0">
                <a:pos x="T4" y="T5"/>
              </a:cxn>
              <a:cxn ang="0">
                <a:pos x="T6" y="T7"/>
              </a:cxn>
            </a:cxnLst>
            <a:rect l="0" t="0" r="r" b="b"/>
            <a:pathLst>
              <a:path w="98" h="96">
                <a:moveTo>
                  <a:pt x="97" y="0"/>
                </a:moveTo>
                <a:lnTo>
                  <a:pt x="0" y="95"/>
                </a:lnTo>
                <a:lnTo>
                  <a:pt x="97" y="95"/>
                </a:lnTo>
                <a:lnTo>
                  <a:pt x="97" y="0"/>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62" name="Freeform 70"/>
          <p:cNvSpPr>
            <a:spLocks/>
          </p:cNvSpPr>
          <p:nvPr/>
        </p:nvSpPr>
        <p:spPr bwMode="auto">
          <a:xfrm>
            <a:off x="7424738" y="5329238"/>
            <a:ext cx="155575" cy="152400"/>
          </a:xfrm>
          <a:custGeom>
            <a:avLst/>
            <a:gdLst>
              <a:gd name="T0" fmla="*/ 0 w 98"/>
              <a:gd name="T1" fmla="*/ 95 h 96"/>
              <a:gd name="T2" fmla="*/ 97 w 98"/>
              <a:gd name="T3" fmla="*/ 0 h 96"/>
              <a:gd name="T4" fmla="*/ 0 w 98"/>
              <a:gd name="T5" fmla="*/ 0 h 96"/>
              <a:gd name="T6" fmla="*/ 0 w 98"/>
              <a:gd name="T7" fmla="*/ 95 h 96"/>
            </a:gdLst>
            <a:ahLst/>
            <a:cxnLst>
              <a:cxn ang="0">
                <a:pos x="T0" y="T1"/>
              </a:cxn>
              <a:cxn ang="0">
                <a:pos x="T2" y="T3"/>
              </a:cxn>
              <a:cxn ang="0">
                <a:pos x="T4" y="T5"/>
              </a:cxn>
              <a:cxn ang="0">
                <a:pos x="T6" y="T7"/>
              </a:cxn>
            </a:cxnLst>
            <a:rect l="0" t="0" r="r" b="b"/>
            <a:pathLst>
              <a:path w="98" h="96">
                <a:moveTo>
                  <a:pt x="0" y="95"/>
                </a:moveTo>
                <a:lnTo>
                  <a:pt x="97" y="0"/>
                </a:lnTo>
                <a:lnTo>
                  <a:pt x="0" y="0"/>
                </a:lnTo>
                <a:lnTo>
                  <a:pt x="0" y="9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63" name="Rectangle 71"/>
          <p:cNvSpPr>
            <a:spLocks noChangeArrowheads="1"/>
          </p:cNvSpPr>
          <p:nvPr/>
        </p:nvSpPr>
        <p:spPr bwMode="auto">
          <a:xfrm>
            <a:off x="7443788" y="5348288"/>
            <a:ext cx="115887" cy="114300"/>
          </a:xfrm>
          <a:prstGeom prst="rect">
            <a:avLst/>
          </a:prstGeom>
          <a:solidFill>
            <a:srgbClr val="C1CE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64" name="Freeform 72"/>
          <p:cNvSpPr>
            <a:spLocks/>
          </p:cNvSpPr>
          <p:nvPr/>
        </p:nvSpPr>
        <p:spPr bwMode="auto">
          <a:xfrm>
            <a:off x="7264400" y="5329238"/>
            <a:ext cx="157163" cy="152400"/>
          </a:xfrm>
          <a:custGeom>
            <a:avLst/>
            <a:gdLst>
              <a:gd name="T0" fmla="*/ 98 w 99"/>
              <a:gd name="T1" fmla="*/ 0 h 96"/>
              <a:gd name="T2" fmla="*/ 0 w 99"/>
              <a:gd name="T3" fmla="*/ 95 h 96"/>
              <a:gd name="T4" fmla="*/ 98 w 99"/>
              <a:gd name="T5" fmla="*/ 95 h 96"/>
              <a:gd name="T6" fmla="*/ 98 w 99"/>
              <a:gd name="T7" fmla="*/ 0 h 96"/>
            </a:gdLst>
            <a:ahLst/>
            <a:cxnLst>
              <a:cxn ang="0">
                <a:pos x="T0" y="T1"/>
              </a:cxn>
              <a:cxn ang="0">
                <a:pos x="T2" y="T3"/>
              </a:cxn>
              <a:cxn ang="0">
                <a:pos x="T4" y="T5"/>
              </a:cxn>
              <a:cxn ang="0">
                <a:pos x="T6" y="T7"/>
              </a:cxn>
            </a:cxnLst>
            <a:rect l="0" t="0" r="r" b="b"/>
            <a:pathLst>
              <a:path w="99" h="96">
                <a:moveTo>
                  <a:pt x="98" y="0"/>
                </a:moveTo>
                <a:lnTo>
                  <a:pt x="0" y="95"/>
                </a:lnTo>
                <a:lnTo>
                  <a:pt x="98" y="95"/>
                </a:lnTo>
                <a:lnTo>
                  <a:pt x="98" y="0"/>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65" name="Freeform 73"/>
          <p:cNvSpPr>
            <a:spLocks/>
          </p:cNvSpPr>
          <p:nvPr/>
        </p:nvSpPr>
        <p:spPr bwMode="auto">
          <a:xfrm>
            <a:off x="7264400" y="5329238"/>
            <a:ext cx="157163" cy="152400"/>
          </a:xfrm>
          <a:custGeom>
            <a:avLst/>
            <a:gdLst>
              <a:gd name="T0" fmla="*/ 0 w 99"/>
              <a:gd name="T1" fmla="*/ 95 h 96"/>
              <a:gd name="T2" fmla="*/ 98 w 99"/>
              <a:gd name="T3" fmla="*/ 0 h 96"/>
              <a:gd name="T4" fmla="*/ 0 w 99"/>
              <a:gd name="T5" fmla="*/ 0 h 96"/>
              <a:gd name="T6" fmla="*/ 0 w 99"/>
              <a:gd name="T7" fmla="*/ 95 h 96"/>
            </a:gdLst>
            <a:ahLst/>
            <a:cxnLst>
              <a:cxn ang="0">
                <a:pos x="T0" y="T1"/>
              </a:cxn>
              <a:cxn ang="0">
                <a:pos x="T2" y="T3"/>
              </a:cxn>
              <a:cxn ang="0">
                <a:pos x="T4" y="T5"/>
              </a:cxn>
              <a:cxn ang="0">
                <a:pos x="T6" y="T7"/>
              </a:cxn>
            </a:cxnLst>
            <a:rect l="0" t="0" r="r" b="b"/>
            <a:pathLst>
              <a:path w="99" h="96">
                <a:moveTo>
                  <a:pt x="0" y="95"/>
                </a:moveTo>
                <a:lnTo>
                  <a:pt x="98" y="0"/>
                </a:lnTo>
                <a:lnTo>
                  <a:pt x="0" y="0"/>
                </a:lnTo>
                <a:lnTo>
                  <a:pt x="0" y="9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66" name="Rectangle 74"/>
          <p:cNvSpPr>
            <a:spLocks noChangeArrowheads="1"/>
          </p:cNvSpPr>
          <p:nvPr/>
        </p:nvSpPr>
        <p:spPr bwMode="auto">
          <a:xfrm>
            <a:off x="7285038" y="5348288"/>
            <a:ext cx="115887" cy="114300"/>
          </a:xfrm>
          <a:prstGeom prst="rect">
            <a:avLst/>
          </a:prstGeom>
          <a:solidFill>
            <a:srgbClr val="C1CE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67" name="Freeform 75"/>
          <p:cNvSpPr>
            <a:spLocks/>
          </p:cNvSpPr>
          <p:nvPr/>
        </p:nvSpPr>
        <p:spPr bwMode="auto">
          <a:xfrm>
            <a:off x="7104063" y="5329238"/>
            <a:ext cx="157162" cy="152400"/>
          </a:xfrm>
          <a:custGeom>
            <a:avLst/>
            <a:gdLst>
              <a:gd name="T0" fmla="*/ 98 w 99"/>
              <a:gd name="T1" fmla="*/ 0 h 96"/>
              <a:gd name="T2" fmla="*/ 0 w 99"/>
              <a:gd name="T3" fmla="*/ 95 h 96"/>
              <a:gd name="T4" fmla="*/ 98 w 99"/>
              <a:gd name="T5" fmla="*/ 95 h 96"/>
              <a:gd name="T6" fmla="*/ 98 w 99"/>
              <a:gd name="T7" fmla="*/ 0 h 96"/>
            </a:gdLst>
            <a:ahLst/>
            <a:cxnLst>
              <a:cxn ang="0">
                <a:pos x="T0" y="T1"/>
              </a:cxn>
              <a:cxn ang="0">
                <a:pos x="T2" y="T3"/>
              </a:cxn>
              <a:cxn ang="0">
                <a:pos x="T4" y="T5"/>
              </a:cxn>
              <a:cxn ang="0">
                <a:pos x="T6" y="T7"/>
              </a:cxn>
            </a:cxnLst>
            <a:rect l="0" t="0" r="r" b="b"/>
            <a:pathLst>
              <a:path w="99" h="96">
                <a:moveTo>
                  <a:pt x="98" y="0"/>
                </a:moveTo>
                <a:lnTo>
                  <a:pt x="0" y="95"/>
                </a:lnTo>
                <a:lnTo>
                  <a:pt x="98" y="95"/>
                </a:lnTo>
                <a:lnTo>
                  <a:pt x="98" y="0"/>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68" name="Freeform 76"/>
          <p:cNvSpPr>
            <a:spLocks/>
          </p:cNvSpPr>
          <p:nvPr/>
        </p:nvSpPr>
        <p:spPr bwMode="auto">
          <a:xfrm>
            <a:off x="7104063" y="5329238"/>
            <a:ext cx="157162" cy="152400"/>
          </a:xfrm>
          <a:custGeom>
            <a:avLst/>
            <a:gdLst>
              <a:gd name="T0" fmla="*/ 0 w 99"/>
              <a:gd name="T1" fmla="*/ 95 h 96"/>
              <a:gd name="T2" fmla="*/ 98 w 99"/>
              <a:gd name="T3" fmla="*/ 0 h 96"/>
              <a:gd name="T4" fmla="*/ 0 w 99"/>
              <a:gd name="T5" fmla="*/ 0 h 96"/>
              <a:gd name="T6" fmla="*/ 0 w 99"/>
              <a:gd name="T7" fmla="*/ 95 h 96"/>
            </a:gdLst>
            <a:ahLst/>
            <a:cxnLst>
              <a:cxn ang="0">
                <a:pos x="T0" y="T1"/>
              </a:cxn>
              <a:cxn ang="0">
                <a:pos x="T2" y="T3"/>
              </a:cxn>
              <a:cxn ang="0">
                <a:pos x="T4" y="T5"/>
              </a:cxn>
              <a:cxn ang="0">
                <a:pos x="T6" y="T7"/>
              </a:cxn>
            </a:cxnLst>
            <a:rect l="0" t="0" r="r" b="b"/>
            <a:pathLst>
              <a:path w="99" h="96">
                <a:moveTo>
                  <a:pt x="0" y="95"/>
                </a:moveTo>
                <a:lnTo>
                  <a:pt x="98" y="0"/>
                </a:lnTo>
                <a:lnTo>
                  <a:pt x="0" y="0"/>
                </a:lnTo>
                <a:lnTo>
                  <a:pt x="0" y="9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69" name="Rectangle 77"/>
          <p:cNvSpPr>
            <a:spLocks noChangeArrowheads="1"/>
          </p:cNvSpPr>
          <p:nvPr/>
        </p:nvSpPr>
        <p:spPr bwMode="auto">
          <a:xfrm>
            <a:off x="7124700" y="5348288"/>
            <a:ext cx="115888" cy="114300"/>
          </a:xfrm>
          <a:prstGeom prst="rect">
            <a:avLst/>
          </a:prstGeom>
          <a:solidFill>
            <a:srgbClr val="C1CE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870" name="Freeform 78"/>
          <p:cNvSpPr>
            <a:spLocks/>
          </p:cNvSpPr>
          <p:nvPr/>
        </p:nvSpPr>
        <p:spPr bwMode="auto">
          <a:xfrm>
            <a:off x="7583488" y="5105400"/>
            <a:ext cx="57150" cy="65088"/>
          </a:xfrm>
          <a:custGeom>
            <a:avLst/>
            <a:gdLst>
              <a:gd name="T0" fmla="*/ 0 w 36"/>
              <a:gd name="T1" fmla="*/ 33 h 41"/>
              <a:gd name="T2" fmla="*/ 0 w 36"/>
              <a:gd name="T3" fmla="*/ 40 h 41"/>
              <a:gd name="T4" fmla="*/ 35 w 36"/>
              <a:gd name="T5" fmla="*/ 6 h 41"/>
              <a:gd name="T6" fmla="*/ 35 w 36"/>
              <a:gd name="T7" fmla="*/ 0 h 41"/>
              <a:gd name="T8" fmla="*/ 0 w 36"/>
              <a:gd name="T9" fmla="*/ 33 h 41"/>
            </a:gdLst>
            <a:ahLst/>
            <a:cxnLst>
              <a:cxn ang="0">
                <a:pos x="T0" y="T1"/>
              </a:cxn>
              <a:cxn ang="0">
                <a:pos x="T2" y="T3"/>
              </a:cxn>
              <a:cxn ang="0">
                <a:pos x="T4" y="T5"/>
              </a:cxn>
              <a:cxn ang="0">
                <a:pos x="T6" y="T7"/>
              </a:cxn>
              <a:cxn ang="0">
                <a:pos x="T8" y="T9"/>
              </a:cxn>
            </a:cxnLst>
            <a:rect l="0" t="0" r="r" b="b"/>
            <a:pathLst>
              <a:path w="36" h="41">
                <a:moveTo>
                  <a:pt x="0" y="33"/>
                </a:moveTo>
                <a:lnTo>
                  <a:pt x="0" y="40"/>
                </a:lnTo>
                <a:lnTo>
                  <a:pt x="35" y="6"/>
                </a:lnTo>
                <a:lnTo>
                  <a:pt x="35" y="0"/>
                </a:lnTo>
                <a:lnTo>
                  <a:pt x="0" y="33"/>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71" name="Freeform 79"/>
          <p:cNvSpPr>
            <a:spLocks/>
          </p:cNvSpPr>
          <p:nvPr/>
        </p:nvSpPr>
        <p:spPr bwMode="auto">
          <a:xfrm>
            <a:off x="7602538" y="4989513"/>
            <a:ext cx="38100" cy="152400"/>
          </a:xfrm>
          <a:custGeom>
            <a:avLst/>
            <a:gdLst>
              <a:gd name="T0" fmla="*/ 0 w 24"/>
              <a:gd name="T1" fmla="*/ 95 h 96"/>
              <a:gd name="T2" fmla="*/ 0 w 24"/>
              <a:gd name="T3" fmla="*/ 24 h 96"/>
              <a:gd name="T4" fmla="*/ 23 w 24"/>
              <a:gd name="T5" fmla="*/ 0 h 96"/>
              <a:gd name="T6" fmla="*/ 23 w 24"/>
              <a:gd name="T7" fmla="*/ 71 h 96"/>
              <a:gd name="T8" fmla="*/ 0 w 24"/>
              <a:gd name="T9" fmla="*/ 95 h 96"/>
            </a:gdLst>
            <a:ahLst/>
            <a:cxnLst>
              <a:cxn ang="0">
                <a:pos x="T0" y="T1"/>
              </a:cxn>
              <a:cxn ang="0">
                <a:pos x="T2" y="T3"/>
              </a:cxn>
              <a:cxn ang="0">
                <a:pos x="T4" y="T5"/>
              </a:cxn>
              <a:cxn ang="0">
                <a:pos x="T6" y="T7"/>
              </a:cxn>
              <a:cxn ang="0">
                <a:pos x="T8" y="T9"/>
              </a:cxn>
            </a:cxnLst>
            <a:rect l="0" t="0" r="r" b="b"/>
            <a:pathLst>
              <a:path w="24" h="96">
                <a:moveTo>
                  <a:pt x="0" y="95"/>
                </a:moveTo>
                <a:lnTo>
                  <a:pt x="0" y="24"/>
                </a:lnTo>
                <a:lnTo>
                  <a:pt x="23" y="0"/>
                </a:lnTo>
                <a:lnTo>
                  <a:pt x="23" y="71"/>
                </a:lnTo>
                <a:lnTo>
                  <a:pt x="0" y="95"/>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72" name="Freeform 80"/>
          <p:cNvSpPr>
            <a:spLocks/>
          </p:cNvSpPr>
          <p:nvPr/>
        </p:nvSpPr>
        <p:spPr bwMode="auto">
          <a:xfrm>
            <a:off x="7583488" y="5018088"/>
            <a:ext cx="26987" cy="152400"/>
          </a:xfrm>
          <a:custGeom>
            <a:avLst/>
            <a:gdLst>
              <a:gd name="T0" fmla="*/ 0 w 17"/>
              <a:gd name="T1" fmla="*/ 0 h 96"/>
              <a:gd name="T2" fmla="*/ 0 w 17"/>
              <a:gd name="T3" fmla="*/ 95 h 96"/>
              <a:gd name="T4" fmla="*/ 16 w 17"/>
              <a:gd name="T5" fmla="*/ 77 h 96"/>
              <a:gd name="T6" fmla="*/ 16 w 17"/>
              <a:gd name="T7" fmla="*/ 6 h 96"/>
              <a:gd name="T8" fmla="*/ 0 w 17"/>
              <a:gd name="T9" fmla="*/ 0 h 96"/>
            </a:gdLst>
            <a:ahLst/>
            <a:cxnLst>
              <a:cxn ang="0">
                <a:pos x="T0" y="T1"/>
              </a:cxn>
              <a:cxn ang="0">
                <a:pos x="T2" y="T3"/>
              </a:cxn>
              <a:cxn ang="0">
                <a:pos x="T4" y="T5"/>
              </a:cxn>
              <a:cxn ang="0">
                <a:pos x="T6" y="T7"/>
              </a:cxn>
              <a:cxn ang="0">
                <a:pos x="T8" y="T9"/>
              </a:cxn>
            </a:cxnLst>
            <a:rect l="0" t="0" r="r" b="b"/>
            <a:pathLst>
              <a:path w="17" h="96">
                <a:moveTo>
                  <a:pt x="0" y="0"/>
                </a:moveTo>
                <a:lnTo>
                  <a:pt x="0" y="95"/>
                </a:lnTo>
                <a:lnTo>
                  <a:pt x="16" y="77"/>
                </a:lnTo>
                <a:lnTo>
                  <a:pt x="16" y="6"/>
                </a:lnTo>
                <a:lnTo>
                  <a:pt x="0" y="0"/>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73" name="Freeform 81"/>
          <p:cNvSpPr>
            <a:spLocks/>
          </p:cNvSpPr>
          <p:nvPr/>
        </p:nvSpPr>
        <p:spPr bwMode="auto">
          <a:xfrm>
            <a:off x="7583488" y="4959350"/>
            <a:ext cx="57150" cy="65088"/>
          </a:xfrm>
          <a:custGeom>
            <a:avLst/>
            <a:gdLst>
              <a:gd name="T0" fmla="*/ 0 w 36"/>
              <a:gd name="T1" fmla="*/ 34 h 41"/>
              <a:gd name="T2" fmla="*/ 35 w 36"/>
              <a:gd name="T3" fmla="*/ 0 h 41"/>
              <a:gd name="T4" fmla="*/ 35 w 36"/>
              <a:gd name="T5" fmla="*/ 17 h 41"/>
              <a:gd name="T6" fmla="*/ 11 w 36"/>
              <a:gd name="T7" fmla="*/ 40 h 41"/>
              <a:gd name="T8" fmla="*/ 0 w 36"/>
              <a:gd name="T9" fmla="*/ 34 h 41"/>
            </a:gdLst>
            <a:ahLst/>
            <a:cxnLst>
              <a:cxn ang="0">
                <a:pos x="T0" y="T1"/>
              </a:cxn>
              <a:cxn ang="0">
                <a:pos x="T2" y="T3"/>
              </a:cxn>
              <a:cxn ang="0">
                <a:pos x="T4" y="T5"/>
              </a:cxn>
              <a:cxn ang="0">
                <a:pos x="T6" y="T7"/>
              </a:cxn>
              <a:cxn ang="0">
                <a:pos x="T8" y="T9"/>
              </a:cxn>
            </a:cxnLst>
            <a:rect l="0" t="0" r="r" b="b"/>
            <a:pathLst>
              <a:path w="36" h="41">
                <a:moveTo>
                  <a:pt x="0" y="34"/>
                </a:moveTo>
                <a:lnTo>
                  <a:pt x="35" y="0"/>
                </a:lnTo>
                <a:lnTo>
                  <a:pt x="35" y="17"/>
                </a:lnTo>
                <a:lnTo>
                  <a:pt x="11" y="4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74" name="Freeform 82"/>
          <p:cNvSpPr>
            <a:spLocks/>
          </p:cNvSpPr>
          <p:nvPr/>
        </p:nvSpPr>
        <p:spPr bwMode="auto">
          <a:xfrm>
            <a:off x="7454900" y="4959350"/>
            <a:ext cx="155575" cy="36513"/>
          </a:xfrm>
          <a:custGeom>
            <a:avLst/>
            <a:gdLst>
              <a:gd name="T0" fmla="*/ 0 w 98"/>
              <a:gd name="T1" fmla="*/ 22 h 23"/>
              <a:gd name="T2" fmla="*/ 73 w 98"/>
              <a:gd name="T3" fmla="*/ 22 h 23"/>
              <a:gd name="T4" fmla="*/ 97 w 98"/>
              <a:gd name="T5" fmla="*/ 0 h 23"/>
              <a:gd name="T6" fmla="*/ 24 w 98"/>
              <a:gd name="T7" fmla="*/ 0 h 23"/>
              <a:gd name="T8" fmla="*/ 0 w 98"/>
              <a:gd name="T9" fmla="*/ 22 h 23"/>
            </a:gdLst>
            <a:ahLst/>
            <a:cxnLst>
              <a:cxn ang="0">
                <a:pos x="T0" y="T1"/>
              </a:cxn>
              <a:cxn ang="0">
                <a:pos x="T2" y="T3"/>
              </a:cxn>
              <a:cxn ang="0">
                <a:pos x="T4" y="T5"/>
              </a:cxn>
              <a:cxn ang="0">
                <a:pos x="T6" y="T7"/>
              </a:cxn>
              <a:cxn ang="0">
                <a:pos x="T8" y="T9"/>
              </a:cxn>
            </a:cxnLst>
            <a:rect l="0" t="0" r="r" b="b"/>
            <a:pathLst>
              <a:path w="98" h="23">
                <a:moveTo>
                  <a:pt x="0" y="22"/>
                </a:moveTo>
                <a:lnTo>
                  <a:pt x="73" y="22"/>
                </a:lnTo>
                <a:lnTo>
                  <a:pt x="97" y="0"/>
                </a:lnTo>
                <a:lnTo>
                  <a:pt x="24" y="0"/>
                </a:lnTo>
                <a:lnTo>
                  <a:pt x="0" y="22"/>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75" name="Freeform 83"/>
          <p:cNvSpPr>
            <a:spLocks/>
          </p:cNvSpPr>
          <p:nvPr/>
        </p:nvSpPr>
        <p:spPr bwMode="auto">
          <a:xfrm>
            <a:off x="7424738" y="4959350"/>
            <a:ext cx="66675" cy="55563"/>
          </a:xfrm>
          <a:custGeom>
            <a:avLst/>
            <a:gdLst>
              <a:gd name="T0" fmla="*/ 0 w 42"/>
              <a:gd name="T1" fmla="*/ 34 h 35"/>
              <a:gd name="T2" fmla="*/ 18 w 42"/>
              <a:gd name="T3" fmla="*/ 23 h 35"/>
              <a:gd name="T4" fmla="*/ 41 w 42"/>
              <a:gd name="T5" fmla="*/ 0 h 35"/>
              <a:gd name="T6" fmla="*/ 35 w 42"/>
              <a:gd name="T7" fmla="*/ 0 h 35"/>
              <a:gd name="T8" fmla="*/ 0 w 42"/>
              <a:gd name="T9" fmla="*/ 34 h 35"/>
            </a:gdLst>
            <a:ahLst/>
            <a:cxnLst>
              <a:cxn ang="0">
                <a:pos x="T0" y="T1"/>
              </a:cxn>
              <a:cxn ang="0">
                <a:pos x="T2" y="T3"/>
              </a:cxn>
              <a:cxn ang="0">
                <a:pos x="T4" y="T5"/>
              </a:cxn>
              <a:cxn ang="0">
                <a:pos x="T6" y="T7"/>
              </a:cxn>
              <a:cxn ang="0">
                <a:pos x="T8" y="T9"/>
              </a:cxn>
            </a:cxnLst>
            <a:rect l="0" t="0" r="r" b="b"/>
            <a:pathLst>
              <a:path w="42" h="35">
                <a:moveTo>
                  <a:pt x="0" y="34"/>
                </a:moveTo>
                <a:lnTo>
                  <a:pt x="18" y="23"/>
                </a:lnTo>
                <a:lnTo>
                  <a:pt x="41" y="0"/>
                </a:lnTo>
                <a:lnTo>
                  <a:pt x="35" y="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76" name="Freeform 84"/>
          <p:cNvSpPr>
            <a:spLocks/>
          </p:cNvSpPr>
          <p:nvPr/>
        </p:nvSpPr>
        <p:spPr bwMode="auto">
          <a:xfrm>
            <a:off x="7573963" y="4959350"/>
            <a:ext cx="66675" cy="55563"/>
          </a:xfrm>
          <a:custGeom>
            <a:avLst/>
            <a:gdLst>
              <a:gd name="T0" fmla="*/ 6 w 42"/>
              <a:gd name="T1" fmla="*/ 34 h 35"/>
              <a:gd name="T2" fmla="*/ 0 w 42"/>
              <a:gd name="T3" fmla="*/ 23 h 35"/>
              <a:gd name="T4" fmla="*/ 23 w 42"/>
              <a:gd name="T5" fmla="*/ 0 h 35"/>
              <a:gd name="T6" fmla="*/ 41 w 42"/>
              <a:gd name="T7" fmla="*/ 0 h 35"/>
              <a:gd name="T8" fmla="*/ 6 w 42"/>
              <a:gd name="T9" fmla="*/ 34 h 35"/>
            </a:gdLst>
            <a:ahLst/>
            <a:cxnLst>
              <a:cxn ang="0">
                <a:pos x="T0" y="T1"/>
              </a:cxn>
              <a:cxn ang="0">
                <a:pos x="T2" y="T3"/>
              </a:cxn>
              <a:cxn ang="0">
                <a:pos x="T4" y="T5"/>
              </a:cxn>
              <a:cxn ang="0">
                <a:pos x="T6" y="T7"/>
              </a:cxn>
              <a:cxn ang="0">
                <a:pos x="T8" y="T9"/>
              </a:cxn>
            </a:cxnLst>
            <a:rect l="0" t="0" r="r" b="b"/>
            <a:pathLst>
              <a:path w="42" h="35">
                <a:moveTo>
                  <a:pt x="6" y="34"/>
                </a:moveTo>
                <a:lnTo>
                  <a:pt x="0" y="23"/>
                </a:lnTo>
                <a:lnTo>
                  <a:pt x="23" y="0"/>
                </a:lnTo>
                <a:lnTo>
                  <a:pt x="41" y="0"/>
                </a:lnTo>
                <a:lnTo>
                  <a:pt x="6"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77" name="Freeform 85"/>
          <p:cNvSpPr>
            <a:spLocks/>
          </p:cNvSpPr>
          <p:nvPr/>
        </p:nvSpPr>
        <p:spPr bwMode="auto">
          <a:xfrm>
            <a:off x="7424738" y="5000625"/>
            <a:ext cx="155575" cy="26988"/>
          </a:xfrm>
          <a:custGeom>
            <a:avLst/>
            <a:gdLst>
              <a:gd name="T0" fmla="*/ 0 w 98"/>
              <a:gd name="T1" fmla="*/ 16 h 17"/>
              <a:gd name="T2" fmla="*/ 18 w 98"/>
              <a:gd name="T3" fmla="*/ 0 h 17"/>
              <a:gd name="T4" fmla="*/ 91 w 98"/>
              <a:gd name="T5" fmla="*/ 0 h 17"/>
              <a:gd name="T6" fmla="*/ 97 w 98"/>
              <a:gd name="T7" fmla="*/ 16 h 17"/>
              <a:gd name="T8" fmla="*/ 0 w 98"/>
              <a:gd name="T9" fmla="*/ 16 h 17"/>
            </a:gdLst>
            <a:ahLst/>
            <a:cxnLst>
              <a:cxn ang="0">
                <a:pos x="T0" y="T1"/>
              </a:cxn>
              <a:cxn ang="0">
                <a:pos x="T2" y="T3"/>
              </a:cxn>
              <a:cxn ang="0">
                <a:pos x="T4" y="T5"/>
              </a:cxn>
              <a:cxn ang="0">
                <a:pos x="T6" y="T7"/>
              </a:cxn>
              <a:cxn ang="0">
                <a:pos x="T8" y="T9"/>
              </a:cxn>
            </a:cxnLst>
            <a:rect l="0" t="0" r="r" b="b"/>
            <a:pathLst>
              <a:path w="98" h="17">
                <a:moveTo>
                  <a:pt x="0" y="16"/>
                </a:moveTo>
                <a:lnTo>
                  <a:pt x="18" y="0"/>
                </a:lnTo>
                <a:lnTo>
                  <a:pt x="91" y="0"/>
                </a:lnTo>
                <a:lnTo>
                  <a:pt x="97" y="16"/>
                </a:lnTo>
                <a:lnTo>
                  <a:pt x="0" y="16"/>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78" name="Freeform 86"/>
          <p:cNvSpPr>
            <a:spLocks/>
          </p:cNvSpPr>
          <p:nvPr/>
        </p:nvSpPr>
        <p:spPr bwMode="auto">
          <a:xfrm>
            <a:off x="7583488" y="5260975"/>
            <a:ext cx="57150" cy="65088"/>
          </a:xfrm>
          <a:custGeom>
            <a:avLst/>
            <a:gdLst>
              <a:gd name="T0" fmla="*/ 0 w 36"/>
              <a:gd name="T1" fmla="*/ 34 h 41"/>
              <a:gd name="T2" fmla="*/ 0 w 36"/>
              <a:gd name="T3" fmla="*/ 40 h 41"/>
              <a:gd name="T4" fmla="*/ 35 w 36"/>
              <a:gd name="T5" fmla="*/ 6 h 41"/>
              <a:gd name="T6" fmla="*/ 35 w 36"/>
              <a:gd name="T7" fmla="*/ 0 h 41"/>
              <a:gd name="T8" fmla="*/ 0 w 36"/>
              <a:gd name="T9" fmla="*/ 34 h 41"/>
            </a:gdLst>
            <a:ahLst/>
            <a:cxnLst>
              <a:cxn ang="0">
                <a:pos x="T0" y="T1"/>
              </a:cxn>
              <a:cxn ang="0">
                <a:pos x="T2" y="T3"/>
              </a:cxn>
              <a:cxn ang="0">
                <a:pos x="T4" y="T5"/>
              </a:cxn>
              <a:cxn ang="0">
                <a:pos x="T6" y="T7"/>
              </a:cxn>
              <a:cxn ang="0">
                <a:pos x="T8" y="T9"/>
              </a:cxn>
            </a:cxnLst>
            <a:rect l="0" t="0" r="r" b="b"/>
            <a:pathLst>
              <a:path w="36" h="41">
                <a:moveTo>
                  <a:pt x="0" y="34"/>
                </a:moveTo>
                <a:lnTo>
                  <a:pt x="0" y="40"/>
                </a:lnTo>
                <a:lnTo>
                  <a:pt x="35" y="6"/>
                </a:lnTo>
                <a:lnTo>
                  <a:pt x="35" y="0"/>
                </a:lnTo>
                <a:lnTo>
                  <a:pt x="0"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79" name="Freeform 87"/>
          <p:cNvSpPr>
            <a:spLocks/>
          </p:cNvSpPr>
          <p:nvPr/>
        </p:nvSpPr>
        <p:spPr bwMode="auto">
          <a:xfrm>
            <a:off x="7602538" y="5143500"/>
            <a:ext cx="38100" cy="153988"/>
          </a:xfrm>
          <a:custGeom>
            <a:avLst/>
            <a:gdLst>
              <a:gd name="T0" fmla="*/ 0 w 24"/>
              <a:gd name="T1" fmla="*/ 96 h 97"/>
              <a:gd name="T2" fmla="*/ 0 w 24"/>
              <a:gd name="T3" fmla="*/ 24 h 97"/>
              <a:gd name="T4" fmla="*/ 23 w 24"/>
              <a:gd name="T5" fmla="*/ 0 h 97"/>
              <a:gd name="T6" fmla="*/ 23 w 24"/>
              <a:gd name="T7" fmla="*/ 72 h 97"/>
              <a:gd name="T8" fmla="*/ 0 w 24"/>
              <a:gd name="T9" fmla="*/ 96 h 97"/>
            </a:gdLst>
            <a:ahLst/>
            <a:cxnLst>
              <a:cxn ang="0">
                <a:pos x="T0" y="T1"/>
              </a:cxn>
              <a:cxn ang="0">
                <a:pos x="T2" y="T3"/>
              </a:cxn>
              <a:cxn ang="0">
                <a:pos x="T4" y="T5"/>
              </a:cxn>
              <a:cxn ang="0">
                <a:pos x="T6" y="T7"/>
              </a:cxn>
              <a:cxn ang="0">
                <a:pos x="T8" y="T9"/>
              </a:cxn>
            </a:cxnLst>
            <a:rect l="0" t="0" r="r" b="b"/>
            <a:pathLst>
              <a:path w="24" h="97">
                <a:moveTo>
                  <a:pt x="0" y="96"/>
                </a:moveTo>
                <a:lnTo>
                  <a:pt x="0" y="24"/>
                </a:lnTo>
                <a:lnTo>
                  <a:pt x="23" y="0"/>
                </a:lnTo>
                <a:lnTo>
                  <a:pt x="23" y="72"/>
                </a:lnTo>
                <a:lnTo>
                  <a:pt x="0" y="96"/>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0" name="Freeform 88"/>
          <p:cNvSpPr>
            <a:spLocks/>
          </p:cNvSpPr>
          <p:nvPr/>
        </p:nvSpPr>
        <p:spPr bwMode="auto">
          <a:xfrm>
            <a:off x="7583488" y="5172075"/>
            <a:ext cx="26987" cy="153988"/>
          </a:xfrm>
          <a:custGeom>
            <a:avLst/>
            <a:gdLst>
              <a:gd name="T0" fmla="*/ 0 w 17"/>
              <a:gd name="T1" fmla="*/ 0 h 97"/>
              <a:gd name="T2" fmla="*/ 0 w 17"/>
              <a:gd name="T3" fmla="*/ 96 h 97"/>
              <a:gd name="T4" fmla="*/ 16 w 17"/>
              <a:gd name="T5" fmla="*/ 78 h 97"/>
              <a:gd name="T6" fmla="*/ 16 w 17"/>
              <a:gd name="T7" fmla="*/ 6 h 97"/>
              <a:gd name="T8" fmla="*/ 0 w 17"/>
              <a:gd name="T9" fmla="*/ 0 h 97"/>
            </a:gdLst>
            <a:ahLst/>
            <a:cxnLst>
              <a:cxn ang="0">
                <a:pos x="T0" y="T1"/>
              </a:cxn>
              <a:cxn ang="0">
                <a:pos x="T2" y="T3"/>
              </a:cxn>
              <a:cxn ang="0">
                <a:pos x="T4" y="T5"/>
              </a:cxn>
              <a:cxn ang="0">
                <a:pos x="T6" y="T7"/>
              </a:cxn>
              <a:cxn ang="0">
                <a:pos x="T8" y="T9"/>
              </a:cxn>
            </a:cxnLst>
            <a:rect l="0" t="0" r="r" b="b"/>
            <a:pathLst>
              <a:path w="17" h="97">
                <a:moveTo>
                  <a:pt x="0" y="0"/>
                </a:moveTo>
                <a:lnTo>
                  <a:pt x="0" y="96"/>
                </a:lnTo>
                <a:lnTo>
                  <a:pt x="16" y="78"/>
                </a:lnTo>
                <a:lnTo>
                  <a:pt x="16" y="6"/>
                </a:lnTo>
                <a:lnTo>
                  <a:pt x="0" y="0"/>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1" name="Freeform 89"/>
          <p:cNvSpPr>
            <a:spLocks/>
          </p:cNvSpPr>
          <p:nvPr/>
        </p:nvSpPr>
        <p:spPr bwMode="auto">
          <a:xfrm>
            <a:off x="7583488" y="5114925"/>
            <a:ext cx="57150" cy="66675"/>
          </a:xfrm>
          <a:custGeom>
            <a:avLst/>
            <a:gdLst>
              <a:gd name="T0" fmla="*/ 0 w 36"/>
              <a:gd name="T1" fmla="*/ 35 h 42"/>
              <a:gd name="T2" fmla="*/ 35 w 36"/>
              <a:gd name="T3" fmla="*/ 0 h 42"/>
              <a:gd name="T4" fmla="*/ 35 w 36"/>
              <a:gd name="T5" fmla="*/ 18 h 42"/>
              <a:gd name="T6" fmla="*/ 11 w 36"/>
              <a:gd name="T7" fmla="*/ 41 h 42"/>
              <a:gd name="T8" fmla="*/ 0 w 36"/>
              <a:gd name="T9" fmla="*/ 35 h 42"/>
            </a:gdLst>
            <a:ahLst/>
            <a:cxnLst>
              <a:cxn ang="0">
                <a:pos x="T0" y="T1"/>
              </a:cxn>
              <a:cxn ang="0">
                <a:pos x="T2" y="T3"/>
              </a:cxn>
              <a:cxn ang="0">
                <a:pos x="T4" y="T5"/>
              </a:cxn>
              <a:cxn ang="0">
                <a:pos x="T6" y="T7"/>
              </a:cxn>
              <a:cxn ang="0">
                <a:pos x="T8" y="T9"/>
              </a:cxn>
            </a:cxnLst>
            <a:rect l="0" t="0" r="r" b="b"/>
            <a:pathLst>
              <a:path w="36" h="42">
                <a:moveTo>
                  <a:pt x="0" y="35"/>
                </a:moveTo>
                <a:lnTo>
                  <a:pt x="35" y="0"/>
                </a:lnTo>
                <a:lnTo>
                  <a:pt x="35" y="18"/>
                </a:lnTo>
                <a:lnTo>
                  <a:pt x="11" y="41"/>
                </a:lnTo>
                <a:lnTo>
                  <a:pt x="0" y="3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2" name="Freeform 90"/>
          <p:cNvSpPr>
            <a:spLocks/>
          </p:cNvSpPr>
          <p:nvPr/>
        </p:nvSpPr>
        <p:spPr bwMode="auto">
          <a:xfrm>
            <a:off x="7583488" y="5416550"/>
            <a:ext cx="57150" cy="65088"/>
          </a:xfrm>
          <a:custGeom>
            <a:avLst/>
            <a:gdLst>
              <a:gd name="T0" fmla="*/ 0 w 36"/>
              <a:gd name="T1" fmla="*/ 34 h 41"/>
              <a:gd name="T2" fmla="*/ 0 w 36"/>
              <a:gd name="T3" fmla="*/ 40 h 41"/>
              <a:gd name="T4" fmla="*/ 35 w 36"/>
              <a:gd name="T5" fmla="*/ 6 h 41"/>
              <a:gd name="T6" fmla="*/ 35 w 36"/>
              <a:gd name="T7" fmla="*/ 0 h 41"/>
              <a:gd name="T8" fmla="*/ 0 w 36"/>
              <a:gd name="T9" fmla="*/ 34 h 41"/>
            </a:gdLst>
            <a:ahLst/>
            <a:cxnLst>
              <a:cxn ang="0">
                <a:pos x="T0" y="T1"/>
              </a:cxn>
              <a:cxn ang="0">
                <a:pos x="T2" y="T3"/>
              </a:cxn>
              <a:cxn ang="0">
                <a:pos x="T4" y="T5"/>
              </a:cxn>
              <a:cxn ang="0">
                <a:pos x="T6" y="T7"/>
              </a:cxn>
              <a:cxn ang="0">
                <a:pos x="T8" y="T9"/>
              </a:cxn>
            </a:cxnLst>
            <a:rect l="0" t="0" r="r" b="b"/>
            <a:pathLst>
              <a:path w="36" h="41">
                <a:moveTo>
                  <a:pt x="0" y="34"/>
                </a:moveTo>
                <a:lnTo>
                  <a:pt x="0" y="40"/>
                </a:lnTo>
                <a:lnTo>
                  <a:pt x="35" y="6"/>
                </a:lnTo>
                <a:lnTo>
                  <a:pt x="35" y="0"/>
                </a:lnTo>
                <a:lnTo>
                  <a:pt x="0"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3" name="Freeform 91"/>
          <p:cNvSpPr>
            <a:spLocks/>
          </p:cNvSpPr>
          <p:nvPr/>
        </p:nvSpPr>
        <p:spPr bwMode="auto">
          <a:xfrm>
            <a:off x="7602538" y="5299075"/>
            <a:ext cx="38100" cy="152400"/>
          </a:xfrm>
          <a:custGeom>
            <a:avLst/>
            <a:gdLst>
              <a:gd name="T0" fmla="*/ 0 w 24"/>
              <a:gd name="T1" fmla="*/ 95 h 96"/>
              <a:gd name="T2" fmla="*/ 0 w 24"/>
              <a:gd name="T3" fmla="*/ 24 h 96"/>
              <a:gd name="T4" fmla="*/ 23 w 24"/>
              <a:gd name="T5" fmla="*/ 0 h 96"/>
              <a:gd name="T6" fmla="*/ 23 w 24"/>
              <a:gd name="T7" fmla="*/ 72 h 96"/>
              <a:gd name="T8" fmla="*/ 0 w 24"/>
              <a:gd name="T9" fmla="*/ 95 h 96"/>
            </a:gdLst>
            <a:ahLst/>
            <a:cxnLst>
              <a:cxn ang="0">
                <a:pos x="T0" y="T1"/>
              </a:cxn>
              <a:cxn ang="0">
                <a:pos x="T2" y="T3"/>
              </a:cxn>
              <a:cxn ang="0">
                <a:pos x="T4" y="T5"/>
              </a:cxn>
              <a:cxn ang="0">
                <a:pos x="T6" y="T7"/>
              </a:cxn>
              <a:cxn ang="0">
                <a:pos x="T8" y="T9"/>
              </a:cxn>
            </a:cxnLst>
            <a:rect l="0" t="0" r="r" b="b"/>
            <a:pathLst>
              <a:path w="24" h="96">
                <a:moveTo>
                  <a:pt x="0" y="95"/>
                </a:moveTo>
                <a:lnTo>
                  <a:pt x="0" y="24"/>
                </a:lnTo>
                <a:lnTo>
                  <a:pt x="23" y="0"/>
                </a:lnTo>
                <a:lnTo>
                  <a:pt x="23" y="72"/>
                </a:lnTo>
                <a:lnTo>
                  <a:pt x="0" y="95"/>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4" name="Freeform 92"/>
          <p:cNvSpPr>
            <a:spLocks/>
          </p:cNvSpPr>
          <p:nvPr/>
        </p:nvSpPr>
        <p:spPr bwMode="auto">
          <a:xfrm>
            <a:off x="7583488" y="5329238"/>
            <a:ext cx="26987" cy="152400"/>
          </a:xfrm>
          <a:custGeom>
            <a:avLst/>
            <a:gdLst>
              <a:gd name="T0" fmla="*/ 0 w 17"/>
              <a:gd name="T1" fmla="*/ 0 h 96"/>
              <a:gd name="T2" fmla="*/ 0 w 17"/>
              <a:gd name="T3" fmla="*/ 95 h 96"/>
              <a:gd name="T4" fmla="*/ 16 w 17"/>
              <a:gd name="T5" fmla="*/ 77 h 96"/>
              <a:gd name="T6" fmla="*/ 16 w 17"/>
              <a:gd name="T7" fmla="*/ 6 h 96"/>
              <a:gd name="T8" fmla="*/ 0 w 17"/>
              <a:gd name="T9" fmla="*/ 0 h 96"/>
            </a:gdLst>
            <a:ahLst/>
            <a:cxnLst>
              <a:cxn ang="0">
                <a:pos x="T0" y="T1"/>
              </a:cxn>
              <a:cxn ang="0">
                <a:pos x="T2" y="T3"/>
              </a:cxn>
              <a:cxn ang="0">
                <a:pos x="T4" y="T5"/>
              </a:cxn>
              <a:cxn ang="0">
                <a:pos x="T6" y="T7"/>
              </a:cxn>
              <a:cxn ang="0">
                <a:pos x="T8" y="T9"/>
              </a:cxn>
            </a:cxnLst>
            <a:rect l="0" t="0" r="r" b="b"/>
            <a:pathLst>
              <a:path w="17" h="96">
                <a:moveTo>
                  <a:pt x="0" y="0"/>
                </a:moveTo>
                <a:lnTo>
                  <a:pt x="0" y="95"/>
                </a:lnTo>
                <a:lnTo>
                  <a:pt x="16" y="77"/>
                </a:lnTo>
                <a:lnTo>
                  <a:pt x="16" y="6"/>
                </a:lnTo>
                <a:lnTo>
                  <a:pt x="0" y="0"/>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5" name="Freeform 93"/>
          <p:cNvSpPr>
            <a:spLocks/>
          </p:cNvSpPr>
          <p:nvPr/>
        </p:nvSpPr>
        <p:spPr bwMode="auto">
          <a:xfrm>
            <a:off x="7583488" y="5270500"/>
            <a:ext cx="57150" cy="65088"/>
          </a:xfrm>
          <a:custGeom>
            <a:avLst/>
            <a:gdLst>
              <a:gd name="T0" fmla="*/ 0 w 36"/>
              <a:gd name="T1" fmla="*/ 34 h 41"/>
              <a:gd name="T2" fmla="*/ 35 w 36"/>
              <a:gd name="T3" fmla="*/ 0 h 41"/>
              <a:gd name="T4" fmla="*/ 35 w 36"/>
              <a:gd name="T5" fmla="*/ 18 h 41"/>
              <a:gd name="T6" fmla="*/ 11 w 36"/>
              <a:gd name="T7" fmla="*/ 40 h 41"/>
              <a:gd name="T8" fmla="*/ 0 w 36"/>
              <a:gd name="T9" fmla="*/ 34 h 41"/>
            </a:gdLst>
            <a:ahLst/>
            <a:cxnLst>
              <a:cxn ang="0">
                <a:pos x="T0" y="T1"/>
              </a:cxn>
              <a:cxn ang="0">
                <a:pos x="T2" y="T3"/>
              </a:cxn>
              <a:cxn ang="0">
                <a:pos x="T4" y="T5"/>
              </a:cxn>
              <a:cxn ang="0">
                <a:pos x="T6" y="T7"/>
              </a:cxn>
              <a:cxn ang="0">
                <a:pos x="T8" y="T9"/>
              </a:cxn>
            </a:cxnLst>
            <a:rect l="0" t="0" r="r" b="b"/>
            <a:pathLst>
              <a:path w="36" h="41">
                <a:moveTo>
                  <a:pt x="0" y="34"/>
                </a:moveTo>
                <a:lnTo>
                  <a:pt x="35" y="0"/>
                </a:lnTo>
                <a:lnTo>
                  <a:pt x="35" y="18"/>
                </a:lnTo>
                <a:lnTo>
                  <a:pt x="11" y="4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6" name="Freeform 94"/>
          <p:cNvSpPr>
            <a:spLocks/>
          </p:cNvSpPr>
          <p:nvPr/>
        </p:nvSpPr>
        <p:spPr bwMode="auto">
          <a:xfrm>
            <a:off x="7643813" y="5046663"/>
            <a:ext cx="55562" cy="65087"/>
          </a:xfrm>
          <a:custGeom>
            <a:avLst/>
            <a:gdLst>
              <a:gd name="T0" fmla="*/ 0 w 35"/>
              <a:gd name="T1" fmla="*/ 34 h 41"/>
              <a:gd name="T2" fmla="*/ 0 w 35"/>
              <a:gd name="T3" fmla="*/ 40 h 41"/>
              <a:gd name="T4" fmla="*/ 34 w 35"/>
              <a:gd name="T5" fmla="*/ 6 h 41"/>
              <a:gd name="T6" fmla="*/ 34 w 35"/>
              <a:gd name="T7" fmla="*/ 0 h 41"/>
              <a:gd name="T8" fmla="*/ 0 w 35"/>
              <a:gd name="T9" fmla="*/ 34 h 41"/>
            </a:gdLst>
            <a:ahLst/>
            <a:cxnLst>
              <a:cxn ang="0">
                <a:pos x="T0" y="T1"/>
              </a:cxn>
              <a:cxn ang="0">
                <a:pos x="T2" y="T3"/>
              </a:cxn>
              <a:cxn ang="0">
                <a:pos x="T4" y="T5"/>
              </a:cxn>
              <a:cxn ang="0">
                <a:pos x="T6" y="T7"/>
              </a:cxn>
              <a:cxn ang="0">
                <a:pos x="T8" y="T9"/>
              </a:cxn>
            </a:cxnLst>
            <a:rect l="0" t="0" r="r" b="b"/>
            <a:pathLst>
              <a:path w="35" h="41">
                <a:moveTo>
                  <a:pt x="0" y="34"/>
                </a:moveTo>
                <a:lnTo>
                  <a:pt x="0" y="40"/>
                </a:lnTo>
                <a:lnTo>
                  <a:pt x="34" y="6"/>
                </a:lnTo>
                <a:lnTo>
                  <a:pt x="34" y="0"/>
                </a:lnTo>
                <a:lnTo>
                  <a:pt x="0"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7" name="Freeform 95"/>
          <p:cNvSpPr>
            <a:spLocks/>
          </p:cNvSpPr>
          <p:nvPr/>
        </p:nvSpPr>
        <p:spPr bwMode="auto">
          <a:xfrm>
            <a:off x="7662863" y="4929188"/>
            <a:ext cx="36512" cy="152400"/>
          </a:xfrm>
          <a:custGeom>
            <a:avLst/>
            <a:gdLst>
              <a:gd name="T0" fmla="*/ 0 w 23"/>
              <a:gd name="T1" fmla="*/ 95 h 96"/>
              <a:gd name="T2" fmla="*/ 0 w 23"/>
              <a:gd name="T3" fmla="*/ 24 h 96"/>
              <a:gd name="T4" fmla="*/ 22 w 23"/>
              <a:gd name="T5" fmla="*/ 0 h 96"/>
              <a:gd name="T6" fmla="*/ 22 w 23"/>
              <a:gd name="T7" fmla="*/ 72 h 96"/>
              <a:gd name="T8" fmla="*/ 0 w 23"/>
              <a:gd name="T9" fmla="*/ 95 h 96"/>
            </a:gdLst>
            <a:ahLst/>
            <a:cxnLst>
              <a:cxn ang="0">
                <a:pos x="T0" y="T1"/>
              </a:cxn>
              <a:cxn ang="0">
                <a:pos x="T2" y="T3"/>
              </a:cxn>
              <a:cxn ang="0">
                <a:pos x="T4" y="T5"/>
              </a:cxn>
              <a:cxn ang="0">
                <a:pos x="T6" y="T7"/>
              </a:cxn>
              <a:cxn ang="0">
                <a:pos x="T8" y="T9"/>
              </a:cxn>
            </a:cxnLst>
            <a:rect l="0" t="0" r="r" b="b"/>
            <a:pathLst>
              <a:path w="23" h="96">
                <a:moveTo>
                  <a:pt x="0" y="95"/>
                </a:moveTo>
                <a:lnTo>
                  <a:pt x="0" y="24"/>
                </a:lnTo>
                <a:lnTo>
                  <a:pt x="22" y="0"/>
                </a:lnTo>
                <a:lnTo>
                  <a:pt x="22" y="72"/>
                </a:lnTo>
                <a:lnTo>
                  <a:pt x="0" y="95"/>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8" name="Freeform 96"/>
          <p:cNvSpPr>
            <a:spLocks/>
          </p:cNvSpPr>
          <p:nvPr/>
        </p:nvSpPr>
        <p:spPr bwMode="auto">
          <a:xfrm>
            <a:off x="7643813" y="4959350"/>
            <a:ext cx="26987" cy="152400"/>
          </a:xfrm>
          <a:custGeom>
            <a:avLst/>
            <a:gdLst>
              <a:gd name="T0" fmla="*/ 0 w 17"/>
              <a:gd name="T1" fmla="*/ 0 h 96"/>
              <a:gd name="T2" fmla="*/ 0 w 17"/>
              <a:gd name="T3" fmla="*/ 95 h 96"/>
              <a:gd name="T4" fmla="*/ 16 w 17"/>
              <a:gd name="T5" fmla="*/ 77 h 96"/>
              <a:gd name="T6" fmla="*/ 16 w 17"/>
              <a:gd name="T7" fmla="*/ 6 h 96"/>
              <a:gd name="T8" fmla="*/ 0 w 17"/>
              <a:gd name="T9" fmla="*/ 0 h 96"/>
            </a:gdLst>
            <a:ahLst/>
            <a:cxnLst>
              <a:cxn ang="0">
                <a:pos x="T0" y="T1"/>
              </a:cxn>
              <a:cxn ang="0">
                <a:pos x="T2" y="T3"/>
              </a:cxn>
              <a:cxn ang="0">
                <a:pos x="T4" y="T5"/>
              </a:cxn>
              <a:cxn ang="0">
                <a:pos x="T6" y="T7"/>
              </a:cxn>
              <a:cxn ang="0">
                <a:pos x="T8" y="T9"/>
              </a:cxn>
            </a:cxnLst>
            <a:rect l="0" t="0" r="r" b="b"/>
            <a:pathLst>
              <a:path w="17" h="96">
                <a:moveTo>
                  <a:pt x="0" y="0"/>
                </a:moveTo>
                <a:lnTo>
                  <a:pt x="0" y="95"/>
                </a:lnTo>
                <a:lnTo>
                  <a:pt x="16" y="77"/>
                </a:lnTo>
                <a:lnTo>
                  <a:pt x="16" y="6"/>
                </a:lnTo>
                <a:lnTo>
                  <a:pt x="0" y="0"/>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89" name="Freeform 97"/>
          <p:cNvSpPr>
            <a:spLocks/>
          </p:cNvSpPr>
          <p:nvPr/>
        </p:nvSpPr>
        <p:spPr bwMode="auto">
          <a:xfrm>
            <a:off x="7643813" y="4900613"/>
            <a:ext cx="55562" cy="65087"/>
          </a:xfrm>
          <a:custGeom>
            <a:avLst/>
            <a:gdLst>
              <a:gd name="T0" fmla="*/ 0 w 35"/>
              <a:gd name="T1" fmla="*/ 33 h 41"/>
              <a:gd name="T2" fmla="*/ 34 w 35"/>
              <a:gd name="T3" fmla="*/ 0 h 41"/>
              <a:gd name="T4" fmla="*/ 34 w 35"/>
              <a:gd name="T5" fmla="*/ 17 h 41"/>
              <a:gd name="T6" fmla="*/ 11 w 35"/>
              <a:gd name="T7" fmla="*/ 40 h 41"/>
              <a:gd name="T8" fmla="*/ 0 w 35"/>
              <a:gd name="T9" fmla="*/ 33 h 41"/>
            </a:gdLst>
            <a:ahLst/>
            <a:cxnLst>
              <a:cxn ang="0">
                <a:pos x="T0" y="T1"/>
              </a:cxn>
              <a:cxn ang="0">
                <a:pos x="T2" y="T3"/>
              </a:cxn>
              <a:cxn ang="0">
                <a:pos x="T4" y="T5"/>
              </a:cxn>
              <a:cxn ang="0">
                <a:pos x="T6" y="T7"/>
              </a:cxn>
              <a:cxn ang="0">
                <a:pos x="T8" y="T9"/>
              </a:cxn>
            </a:cxnLst>
            <a:rect l="0" t="0" r="r" b="b"/>
            <a:pathLst>
              <a:path w="35" h="41">
                <a:moveTo>
                  <a:pt x="0" y="33"/>
                </a:moveTo>
                <a:lnTo>
                  <a:pt x="34" y="0"/>
                </a:lnTo>
                <a:lnTo>
                  <a:pt x="34" y="17"/>
                </a:lnTo>
                <a:lnTo>
                  <a:pt x="11" y="40"/>
                </a:lnTo>
                <a:lnTo>
                  <a:pt x="0" y="33"/>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0" name="Freeform 98"/>
          <p:cNvSpPr>
            <a:spLocks/>
          </p:cNvSpPr>
          <p:nvPr/>
        </p:nvSpPr>
        <p:spPr bwMode="auto">
          <a:xfrm>
            <a:off x="7643813" y="5203825"/>
            <a:ext cx="55562" cy="63500"/>
          </a:xfrm>
          <a:custGeom>
            <a:avLst/>
            <a:gdLst>
              <a:gd name="T0" fmla="*/ 0 w 35"/>
              <a:gd name="T1" fmla="*/ 33 h 40"/>
              <a:gd name="T2" fmla="*/ 0 w 35"/>
              <a:gd name="T3" fmla="*/ 39 h 40"/>
              <a:gd name="T4" fmla="*/ 34 w 35"/>
              <a:gd name="T5" fmla="*/ 6 h 40"/>
              <a:gd name="T6" fmla="*/ 34 w 35"/>
              <a:gd name="T7" fmla="*/ 0 h 40"/>
              <a:gd name="T8" fmla="*/ 0 w 35"/>
              <a:gd name="T9" fmla="*/ 33 h 40"/>
            </a:gdLst>
            <a:ahLst/>
            <a:cxnLst>
              <a:cxn ang="0">
                <a:pos x="T0" y="T1"/>
              </a:cxn>
              <a:cxn ang="0">
                <a:pos x="T2" y="T3"/>
              </a:cxn>
              <a:cxn ang="0">
                <a:pos x="T4" y="T5"/>
              </a:cxn>
              <a:cxn ang="0">
                <a:pos x="T6" y="T7"/>
              </a:cxn>
              <a:cxn ang="0">
                <a:pos x="T8" y="T9"/>
              </a:cxn>
            </a:cxnLst>
            <a:rect l="0" t="0" r="r" b="b"/>
            <a:pathLst>
              <a:path w="35" h="40">
                <a:moveTo>
                  <a:pt x="0" y="33"/>
                </a:moveTo>
                <a:lnTo>
                  <a:pt x="0" y="39"/>
                </a:lnTo>
                <a:lnTo>
                  <a:pt x="34" y="6"/>
                </a:lnTo>
                <a:lnTo>
                  <a:pt x="34" y="0"/>
                </a:lnTo>
                <a:lnTo>
                  <a:pt x="0" y="33"/>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1" name="Freeform 99"/>
          <p:cNvSpPr>
            <a:spLocks/>
          </p:cNvSpPr>
          <p:nvPr/>
        </p:nvSpPr>
        <p:spPr bwMode="auto">
          <a:xfrm>
            <a:off x="7662863" y="5083175"/>
            <a:ext cx="36512" cy="155575"/>
          </a:xfrm>
          <a:custGeom>
            <a:avLst/>
            <a:gdLst>
              <a:gd name="T0" fmla="*/ 0 w 23"/>
              <a:gd name="T1" fmla="*/ 97 h 98"/>
              <a:gd name="T2" fmla="*/ 0 w 23"/>
              <a:gd name="T3" fmla="*/ 25 h 98"/>
              <a:gd name="T4" fmla="*/ 22 w 23"/>
              <a:gd name="T5" fmla="*/ 0 h 98"/>
              <a:gd name="T6" fmla="*/ 22 w 23"/>
              <a:gd name="T7" fmla="*/ 73 h 98"/>
              <a:gd name="T8" fmla="*/ 0 w 23"/>
              <a:gd name="T9" fmla="*/ 97 h 98"/>
            </a:gdLst>
            <a:ahLst/>
            <a:cxnLst>
              <a:cxn ang="0">
                <a:pos x="T0" y="T1"/>
              </a:cxn>
              <a:cxn ang="0">
                <a:pos x="T2" y="T3"/>
              </a:cxn>
              <a:cxn ang="0">
                <a:pos x="T4" y="T5"/>
              </a:cxn>
              <a:cxn ang="0">
                <a:pos x="T6" y="T7"/>
              </a:cxn>
              <a:cxn ang="0">
                <a:pos x="T8" y="T9"/>
              </a:cxn>
            </a:cxnLst>
            <a:rect l="0" t="0" r="r" b="b"/>
            <a:pathLst>
              <a:path w="23" h="98">
                <a:moveTo>
                  <a:pt x="0" y="97"/>
                </a:moveTo>
                <a:lnTo>
                  <a:pt x="0" y="25"/>
                </a:lnTo>
                <a:lnTo>
                  <a:pt x="22" y="0"/>
                </a:lnTo>
                <a:lnTo>
                  <a:pt x="22" y="73"/>
                </a:lnTo>
                <a:lnTo>
                  <a:pt x="0" y="97"/>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2" name="Freeform 100"/>
          <p:cNvSpPr>
            <a:spLocks/>
          </p:cNvSpPr>
          <p:nvPr/>
        </p:nvSpPr>
        <p:spPr bwMode="auto">
          <a:xfrm>
            <a:off x="7643813" y="5114925"/>
            <a:ext cx="26987" cy="152400"/>
          </a:xfrm>
          <a:custGeom>
            <a:avLst/>
            <a:gdLst>
              <a:gd name="T0" fmla="*/ 0 w 17"/>
              <a:gd name="T1" fmla="*/ 0 h 96"/>
              <a:gd name="T2" fmla="*/ 0 w 17"/>
              <a:gd name="T3" fmla="*/ 95 h 96"/>
              <a:gd name="T4" fmla="*/ 16 w 17"/>
              <a:gd name="T5" fmla="*/ 77 h 96"/>
              <a:gd name="T6" fmla="*/ 16 w 17"/>
              <a:gd name="T7" fmla="*/ 6 h 96"/>
              <a:gd name="T8" fmla="*/ 0 w 17"/>
              <a:gd name="T9" fmla="*/ 0 h 96"/>
            </a:gdLst>
            <a:ahLst/>
            <a:cxnLst>
              <a:cxn ang="0">
                <a:pos x="T0" y="T1"/>
              </a:cxn>
              <a:cxn ang="0">
                <a:pos x="T2" y="T3"/>
              </a:cxn>
              <a:cxn ang="0">
                <a:pos x="T4" y="T5"/>
              </a:cxn>
              <a:cxn ang="0">
                <a:pos x="T6" y="T7"/>
              </a:cxn>
              <a:cxn ang="0">
                <a:pos x="T8" y="T9"/>
              </a:cxn>
            </a:cxnLst>
            <a:rect l="0" t="0" r="r" b="b"/>
            <a:pathLst>
              <a:path w="17" h="96">
                <a:moveTo>
                  <a:pt x="0" y="0"/>
                </a:moveTo>
                <a:lnTo>
                  <a:pt x="0" y="95"/>
                </a:lnTo>
                <a:lnTo>
                  <a:pt x="16" y="77"/>
                </a:lnTo>
                <a:lnTo>
                  <a:pt x="16" y="6"/>
                </a:lnTo>
                <a:lnTo>
                  <a:pt x="0" y="0"/>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3" name="Freeform 101"/>
          <p:cNvSpPr>
            <a:spLocks/>
          </p:cNvSpPr>
          <p:nvPr/>
        </p:nvSpPr>
        <p:spPr bwMode="auto">
          <a:xfrm>
            <a:off x="7643813" y="5054600"/>
            <a:ext cx="55562" cy="66675"/>
          </a:xfrm>
          <a:custGeom>
            <a:avLst/>
            <a:gdLst>
              <a:gd name="T0" fmla="*/ 0 w 35"/>
              <a:gd name="T1" fmla="*/ 35 h 42"/>
              <a:gd name="T2" fmla="*/ 34 w 35"/>
              <a:gd name="T3" fmla="*/ 0 h 42"/>
              <a:gd name="T4" fmla="*/ 34 w 35"/>
              <a:gd name="T5" fmla="*/ 18 h 42"/>
              <a:gd name="T6" fmla="*/ 11 w 35"/>
              <a:gd name="T7" fmla="*/ 41 h 42"/>
              <a:gd name="T8" fmla="*/ 0 w 35"/>
              <a:gd name="T9" fmla="*/ 35 h 42"/>
            </a:gdLst>
            <a:ahLst/>
            <a:cxnLst>
              <a:cxn ang="0">
                <a:pos x="T0" y="T1"/>
              </a:cxn>
              <a:cxn ang="0">
                <a:pos x="T2" y="T3"/>
              </a:cxn>
              <a:cxn ang="0">
                <a:pos x="T4" y="T5"/>
              </a:cxn>
              <a:cxn ang="0">
                <a:pos x="T6" y="T7"/>
              </a:cxn>
              <a:cxn ang="0">
                <a:pos x="T8" y="T9"/>
              </a:cxn>
            </a:cxnLst>
            <a:rect l="0" t="0" r="r" b="b"/>
            <a:pathLst>
              <a:path w="35" h="42">
                <a:moveTo>
                  <a:pt x="0" y="35"/>
                </a:moveTo>
                <a:lnTo>
                  <a:pt x="34" y="0"/>
                </a:lnTo>
                <a:lnTo>
                  <a:pt x="34" y="18"/>
                </a:lnTo>
                <a:lnTo>
                  <a:pt x="11" y="41"/>
                </a:lnTo>
                <a:lnTo>
                  <a:pt x="0" y="3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4" name="Freeform 102"/>
          <p:cNvSpPr>
            <a:spLocks/>
          </p:cNvSpPr>
          <p:nvPr/>
        </p:nvSpPr>
        <p:spPr bwMode="auto">
          <a:xfrm>
            <a:off x="7643813" y="5357813"/>
            <a:ext cx="55562" cy="65087"/>
          </a:xfrm>
          <a:custGeom>
            <a:avLst/>
            <a:gdLst>
              <a:gd name="T0" fmla="*/ 0 w 35"/>
              <a:gd name="T1" fmla="*/ 34 h 41"/>
              <a:gd name="T2" fmla="*/ 0 w 35"/>
              <a:gd name="T3" fmla="*/ 40 h 41"/>
              <a:gd name="T4" fmla="*/ 34 w 35"/>
              <a:gd name="T5" fmla="*/ 6 h 41"/>
              <a:gd name="T6" fmla="*/ 34 w 35"/>
              <a:gd name="T7" fmla="*/ 0 h 41"/>
              <a:gd name="T8" fmla="*/ 0 w 35"/>
              <a:gd name="T9" fmla="*/ 34 h 41"/>
            </a:gdLst>
            <a:ahLst/>
            <a:cxnLst>
              <a:cxn ang="0">
                <a:pos x="T0" y="T1"/>
              </a:cxn>
              <a:cxn ang="0">
                <a:pos x="T2" y="T3"/>
              </a:cxn>
              <a:cxn ang="0">
                <a:pos x="T4" y="T5"/>
              </a:cxn>
              <a:cxn ang="0">
                <a:pos x="T6" y="T7"/>
              </a:cxn>
              <a:cxn ang="0">
                <a:pos x="T8" y="T9"/>
              </a:cxn>
            </a:cxnLst>
            <a:rect l="0" t="0" r="r" b="b"/>
            <a:pathLst>
              <a:path w="35" h="41">
                <a:moveTo>
                  <a:pt x="0" y="34"/>
                </a:moveTo>
                <a:lnTo>
                  <a:pt x="0" y="40"/>
                </a:lnTo>
                <a:lnTo>
                  <a:pt x="34" y="6"/>
                </a:lnTo>
                <a:lnTo>
                  <a:pt x="34" y="0"/>
                </a:lnTo>
                <a:lnTo>
                  <a:pt x="0"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5" name="Freeform 103"/>
          <p:cNvSpPr>
            <a:spLocks/>
          </p:cNvSpPr>
          <p:nvPr/>
        </p:nvSpPr>
        <p:spPr bwMode="auto">
          <a:xfrm>
            <a:off x="7662863" y="5241925"/>
            <a:ext cx="36512" cy="152400"/>
          </a:xfrm>
          <a:custGeom>
            <a:avLst/>
            <a:gdLst>
              <a:gd name="T0" fmla="*/ 0 w 23"/>
              <a:gd name="T1" fmla="*/ 95 h 96"/>
              <a:gd name="T2" fmla="*/ 0 w 23"/>
              <a:gd name="T3" fmla="*/ 24 h 96"/>
              <a:gd name="T4" fmla="*/ 22 w 23"/>
              <a:gd name="T5" fmla="*/ 0 h 96"/>
              <a:gd name="T6" fmla="*/ 22 w 23"/>
              <a:gd name="T7" fmla="*/ 71 h 96"/>
              <a:gd name="T8" fmla="*/ 0 w 23"/>
              <a:gd name="T9" fmla="*/ 95 h 96"/>
            </a:gdLst>
            <a:ahLst/>
            <a:cxnLst>
              <a:cxn ang="0">
                <a:pos x="T0" y="T1"/>
              </a:cxn>
              <a:cxn ang="0">
                <a:pos x="T2" y="T3"/>
              </a:cxn>
              <a:cxn ang="0">
                <a:pos x="T4" y="T5"/>
              </a:cxn>
              <a:cxn ang="0">
                <a:pos x="T6" y="T7"/>
              </a:cxn>
              <a:cxn ang="0">
                <a:pos x="T8" y="T9"/>
              </a:cxn>
            </a:cxnLst>
            <a:rect l="0" t="0" r="r" b="b"/>
            <a:pathLst>
              <a:path w="23" h="96">
                <a:moveTo>
                  <a:pt x="0" y="95"/>
                </a:moveTo>
                <a:lnTo>
                  <a:pt x="0" y="24"/>
                </a:lnTo>
                <a:lnTo>
                  <a:pt x="22" y="0"/>
                </a:lnTo>
                <a:lnTo>
                  <a:pt x="22" y="71"/>
                </a:lnTo>
                <a:lnTo>
                  <a:pt x="0" y="95"/>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6" name="Freeform 104"/>
          <p:cNvSpPr>
            <a:spLocks/>
          </p:cNvSpPr>
          <p:nvPr/>
        </p:nvSpPr>
        <p:spPr bwMode="auto">
          <a:xfrm>
            <a:off x="7643813" y="5270500"/>
            <a:ext cx="26987" cy="152400"/>
          </a:xfrm>
          <a:custGeom>
            <a:avLst/>
            <a:gdLst>
              <a:gd name="T0" fmla="*/ 0 w 17"/>
              <a:gd name="T1" fmla="*/ 0 h 96"/>
              <a:gd name="T2" fmla="*/ 0 w 17"/>
              <a:gd name="T3" fmla="*/ 95 h 96"/>
              <a:gd name="T4" fmla="*/ 16 w 17"/>
              <a:gd name="T5" fmla="*/ 77 h 96"/>
              <a:gd name="T6" fmla="*/ 16 w 17"/>
              <a:gd name="T7" fmla="*/ 6 h 96"/>
              <a:gd name="T8" fmla="*/ 0 w 17"/>
              <a:gd name="T9" fmla="*/ 0 h 96"/>
            </a:gdLst>
            <a:ahLst/>
            <a:cxnLst>
              <a:cxn ang="0">
                <a:pos x="T0" y="T1"/>
              </a:cxn>
              <a:cxn ang="0">
                <a:pos x="T2" y="T3"/>
              </a:cxn>
              <a:cxn ang="0">
                <a:pos x="T4" y="T5"/>
              </a:cxn>
              <a:cxn ang="0">
                <a:pos x="T6" y="T7"/>
              </a:cxn>
              <a:cxn ang="0">
                <a:pos x="T8" y="T9"/>
              </a:cxn>
            </a:cxnLst>
            <a:rect l="0" t="0" r="r" b="b"/>
            <a:pathLst>
              <a:path w="17" h="96">
                <a:moveTo>
                  <a:pt x="0" y="0"/>
                </a:moveTo>
                <a:lnTo>
                  <a:pt x="0" y="95"/>
                </a:lnTo>
                <a:lnTo>
                  <a:pt x="16" y="77"/>
                </a:lnTo>
                <a:lnTo>
                  <a:pt x="16" y="6"/>
                </a:lnTo>
                <a:lnTo>
                  <a:pt x="0" y="0"/>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7" name="Freeform 105"/>
          <p:cNvSpPr>
            <a:spLocks/>
          </p:cNvSpPr>
          <p:nvPr/>
        </p:nvSpPr>
        <p:spPr bwMode="auto">
          <a:xfrm>
            <a:off x="7643813" y="5211763"/>
            <a:ext cx="55562" cy="65087"/>
          </a:xfrm>
          <a:custGeom>
            <a:avLst/>
            <a:gdLst>
              <a:gd name="T0" fmla="*/ 0 w 35"/>
              <a:gd name="T1" fmla="*/ 34 h 41"/>
              <a:gd name="T2" fmla="*/ 34 w 35"/>
              <a:gd name="T3" fmla="*/ 0 h 41"/>
              <a:gd name="T4" fmla="*/ 34 w 35"/>
              <a:gd name="T5" fmla="*/ 18 h 41"/>
              <a:gd name="T6" fmla="*/ 11 w 35"/>
              <a:gd name="T7" fmla="*/ 40 h 41"/>
              <a:gd name="T8" fmla="*/ 0 w 35"/>
              <a:gd name="T9" fmla="*/ 34 h 41"/>
            </a:gdLst>
            <a:ahLst/>
            <a:cxnLst>
              <a:cxn ang="0">
                <a:pos x="T0" y="T1"/>
              </a:cxn>
              <a:cxn ang="0">
                <a:pos x="T2" y="T3"/>
              </a:cxn>
              <a:cxn ang="0">
                <a:pos x="T4" y="T5"/>
              </a:cxn>
              <a:cxn ang="0">
                <a:pos x="T6" y="T7"/>
              </a:cxn>
              <a:cxn ang="0">
                <a:pos x="T8" y="T9"/>
              </a:cxn>
            </a:cxnLst>
            <a:rect l="0" t="0" r="r" b="b"/>
            <a:pathLst>
              <a:path w="35" h="41">
                <a:moveTo>
                  <a:pt x="0" y="34"/>
                </a:moveTo>
                <a:lnTo>
                  <a:pt x="34" y="0"/>
                </a:lnTo>
                <a:lnTo>
                  <a:pt x="34" y="18"/>
                </a:lnTo>
                <a:lnTo>
                  <a:pt x="11" y="4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8" name="Freeform 106"/>
          <p:cNvSpPr>
            <a:spLocks/>
          </p:cNvSpPr>
          <p:nvPr/>
        </p:nvSpPr>
        <p:spPr bwMode="auto">
          <a:xfrm>
            <a:off x="7702550" y="4989513"/>
            <a:ext cx="57150" cy="63500"/>
          </a:xfrm>
          <a:custGeom>
            <a:avLst/>
            <a:gdLst>
              <a:gd name="T0" fmla="*/ 0 w 36"/>
              <a:gd name="T1" fmla="*/ 33 h 40"/>
              <a:gd name="T2" fmla="*/ 0 w 36"/>
              <a:gd name="T3" fmla="*/ 39 h 40"/>
              <a:gd name="T4" fmla="*/ 35 w 36"/>
              <a:gd name="T5" fmla="*/ 6 h 40"/>
              <a:gd name="T6" fmla="*/ 35 w 36"/>
              <a:gd name="T7" fmla="*/ 0 h 40"/>
              <a:gd name="T8" fmla="*/ 0 w 36"/>
              <a:gd name="T9" fmla="*/ 33 h 40"/>
            </a:gdLst>
            <a:ahLst/>
            <a:cxnLst>
              <a:cxn ang="0">
                <a:pos x="T0" y="T1"/>
              </a:cxn>
              <a:cxn ang="0">
                <a:pos x="T2" y="T3"/>
              </a:cxn>
              <a:cxn ang="0">
                <a:pos x="T4" y="T5"/>
              </a:cxn>
              <a:cxn ang="0">
                <a:pos x="T6" y="T7"/>
              </a:cxn>
              <a:cxn ang="0">
                <a:pos x="T8" y="T9"/>
              </a:cxn>
            </a:cxnLst>
            <a:rect l="0" t="0" r="r" b="b"/>
            <a:pathLst>
              <a:path w="36" h="40">
                <a:moveTo>
                  <a:pt x="0" y="33"/>
                </a:moveTo>
                <a:lnTo>
                  <a:pt x="0" y="39"/>
                </a:lnTo>
                <a:lnTo>
                  <a:pt x="35" y="6"/>
                </a:lnTo>
                <a:lnTo>
                  <a:pt x="35" y="0"/>
                </a:lnTo>
                <a:lnTo>
                  <a:pt x="0" y="33"/>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899" name="Freeform 107"/>
          <p:cNvSpPr>
            <a:spLocks/>
          </p:cNvSpPr>
          <p:nvPr/>
        </p:nvSpPr>
        <p:spPr bwMode="auto">
          <a:xfrm>
            <a:off x="7723188" y="4870450"/>
            <a:ext cx="36512" cy="153988"/>
          </a:xfrm>
          <a:custGeom>
            <a:avLst/>
            <a:gdLst>
              <a:gd name="T0" fmla="*/ 0 w 23"/>
              <a:gd name="T1" fmla="*/ 96 h 97"/>
              <a:gd name="T2" fmla="*/ 0 w 23"/>
              <a:gd name="T3" fmla="*/ 24 h 97"/>
              <a:gd name="T4" fmla="*/ 22 w 23"/>
              <a:gd name="T5" fmla="*/ 0 h 97"/>
              <a:gd name="T6" fmla="*/ 22 w 23"/>
              <a:gd name="T7" fmla="*/ 72 h 97"/>
              <a:gd name="T8" fmla="*/ 0 w 23"/>
              <a:gd name="T9" fmla="*/ 96 h 97"/>
            </a:gdLst>
            <a:ahLst/>
            <a:cxnLst>
              <a:cxn ang="0">
                <a:pos x="T0" y="T1"/>
              </a:cxn>
              <a:cxn ang="0">
                <a:pos x="T2" y="T3"/>
              </a:cxn>
              <a:cxn ang="0">
                <a:pos x="T4" y="T5"/>
              </a:cxn>
              <a:cxn ang="0">
                <a:pos x="T6" y="T7"/>
              </a:cxn>
              <a:cxn ang="0">
                <a:pos x="T8" y="T9"/>
              </a:cxn>
            </a:cxnLst>
            <a:rect l="0" t="0" r="r" b="b"/>
            <a:pathLst>
              <a:path w="23" h="97">
                <a:moveTo>
                  <a:pt x="0" y="96"/>
                </a:moveTo>
                <a:lnTo>
                  <a:pt x="0" y="24"/>
                </a:lnTo>
                <a:lnTo>
                  <a:pt x="22" y="0"/>
                </a:lnTo>
                <a:lnTo>
                  <a:pt x="22" y="72"/>
                </a:lnTo>
                <a:lnTo>
                  <a:pt x="0" y="96"/>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0" name="Freeform 108"/>
          <p:cNvSpPr>
            <a:spLocks/>
          </p:cNvSpPr>
          <p:nvPr/>
        </p:nvSpPr>
        <p:spPr bwMode="auto">
          <a:xfrm>
            <a:off x="7702550" y="4900613"/>
            <a:ext cx="26988" cy="152400"/>
          </a:xfrm>
          <a:custGeom>
            <a:avLst/>
            <a:gdLst>
              <a:gd name="T0" fmla="*/ 0 w 17"/>
              <a:gd name="T1" fmla="*/ 0 h 96"/>
              <a:gd name="T2" fmla="*/ 0 w 17"/>
              <a:gd name="T3" fmla="*/ 95 h 96"/>
              <a:gd name="T4" fmla="*/ 16 w 17"/>
              <a:gd name="T5" fmla="*/ 77 h 96"/>
              <a:gd name="T6" fmla="*/ 16 w 17"/>
              <a:gd name="T7" fmla="*/ 6 h 96"/>
              <a:gd name="T8" fmla="*/ 0 w 17"/>
              <a:gd name="T9" fmla="*/ 0 h 96"/>
            </a:gdLst>
            <a:ahLst/>
            <a:cxnLst>
              <a:cxn ang="0">
                <a:pos x="T0" y="T1"/>
              </a:cxn>
              <a:cxn ang="0">
                <a:pos x="T2" y="T3"/>
              </a:cxn>
              <a:cxn ang="0">
                <a:pos x="T4" y="T5"/>
              </a:cxn>
              <a:cxn ang="0">
                <a:pos x="T6" y="T7"/>
              </a:cxn>
              <a:cxn ang="0">
                <a:pos x="T8" y="T9"/>
              </a:cxn>
            </a:cxnLst>
            <a:rect l="0" t="0" r="r" b="b"/>
            <a:pathLst>
              <a:path w="17" h="96">
                <a:moveTo>
                  <a:pt x="0" y="0"/>
                </a:moveTo>
                <a:lnTo>
                  <a:pt x="0" y="95"/>
                </a:lnTo>
                <a:lnTo>
                  <a:pt x="16" y="77"/>
                </a:lnTo>
                <a:lnTo>
                  <a:pt x="16" y="6"/>
                </a:lnTo>
                <a:lnTo>
                  <a:pt x="0" y="0"/>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1" name="Freeform 109"/>
          <p:cNvSpPr>
            <a:spLocks/>
          </p:cNvSpPr>
          <p:nvPr/>
        </p:nvSpPr>
        <p:spPr bwMode="auto">
          <a:xfrm>
            <a:off x="7702550" y="4841875"/>
            <a:ext cx="57150" cy="65088"/>
          </a:xfrm>
          <a:custGeom>
            <a:avLst/>
            <a:gdLst>
              <a:gd name="T0" fmla="*/ 0 w 36"/>
              <a:gd name="T1" fmla="*/ 34 h 41"/>
              <a:gd name="T2" fmla="*/ 35 w 36"/>
              <a:gd name="T3" fmla="*/ 0 h 41"/>
              <a:gd name="T4" fmla="*/ 35 w 36"/>
              <a:gd name="T5" fmla="*/ 18 h 41"/>
              <a:gd name="T6" fmla="*/ 11 w 36"/>
              <a:gd name="T7" fmla="*/ 40 h 41"/>
              <a:gd name="T8" fmla="*/ 0 w 36"/>
              <a:gd name="T9" fmla="*/ 34 h 41"/>
            </a:gdLst>
            <a:ahLst/>
            <a:cxnLst>
              <a:cxn ang="0">
                <a:pos x="T0" y="T1"/>
              </a:cxn>
              <a:cxn ang="0">
                <a:pos x="T2" y="T3"/>
              </a:cxn>
              <a:cxn ang="0">
                <a:pos x="T4" y="T5"/>
              </a:cxn>
              <a:cxn ang="0">
                <a:pos x="T6" y="T7"/>
              </a:cxn>
              <a:cxn ang="0">
                <a:pos x="T8" y="T9"/>
              </a:cxn>
            </a:cxnLst>
            <a:rect l="0" t="0" r="r" b="b"/>
            <a:pathLst>
              <a:path w="36" h="41">
                <a:moveTo>
                  <a:pt x="0" y="34"/>
                </a:moveTo>
                <a:lnTo>
                  <a:pt x="35" y="0"/>
                </a:lnTo>
                <a:lnTo>
                  <a:pt x="35" y="18"/>
                </a:lnTo>
                <a:lnTo>
                  <a:pt x="11" y="4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2" name="Freeform 110"/>
          <p:cNvSpPr>
            <a:spLocks/>
          </p:cNvSpPr>
          <p:nvPr/>
        </p:nvSpPr>
        <p:spPr bwMode="auto">
          <a:xfrm>
            <a:off x="7702550" y="5143500"/>
            <a:ext cx="57150" cy="65088"/>
          </a:xfrm>
          <a:custGeom>
            <a:avLst/>
            <a:gdLst>
              <a:gd name="T0" fmla="*/ 0 w 36"/>
              <a:gd name="T1" fmla="*/ 34 h 41"/>
              <a:gd name="T2" fmla="*/ 0 w 36"/>
              <a:gd name="T3" fmla="*/ 40 h 41"/>
              <a:gd name="T4" fmla="*/ 35 w 36"/>
              <a:gd name="T5" fmla="*/ 7 h 41"/>
              <a:gd name="T6" fmla="*/ 35 w 36"/>
              <a:gd name="T7" fmla="*/ 0 h 41"/>
              <a:gd name="T8" fmla="*/ 0 w 36"/>
              <a:gd name="T9" fmla="*/ 34 h 41"/>
            </a:gdLst>
            <a:ahLst/>
            <a:cxnLst>
              <a:cxn ang="0">
                <a:pos x="T0" y="T1"/>
              </a:cxn>
              <a:cxn ang="0">
                <a:pos x="T2" y="T3"/>
              </a:cxn>
              <a:cxn ang="0">
                <a:pos x="T4" y="T5"/>
              </a:cxn>
              <a:cxn ang="0">
                <a:pos x="T6" y="T7"/>
              </a:cxn>
              <a:cxn ang="0">
                <a:pos x="T8" y="T9"/>
              </a:cxn>
            </a:cxnLst>
            <a:rect l="0" t="0" r="r" b="b"/>
            <a:pathLst>
              <a:path w="36" h="41">
                <a:moveTo>
                  <a:pt x="0" y="34"/>
                </a:moveTo>
                <a:lnTo>
                  <a:pt x="0" y="40"/>
                </a:lnTo>
                <a:lnTo>
                  <a:pt x="35" y="7"/>
                </a:lnTo>
                <a:lnTo>
                  <a:pt x="35" y="0"/>
                </a:lnTo>
                <a:lnTo>
                  <a:pt x="0"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3" name="Freeform 111"/>
          <p:cNvSpPr>
            <a:spLocks/>
          </p:cNvSpPr>
          <p:nvPr/>
        </p:nvSpPr>
        <p:spPr bwMode="auto">
          <a:xfrm>
            <a:off x="7723188" y="5029200"/>
            <a:ext cx="36512" cy="152400"/>
          </a:xfrm>
          <a:custGeom>
            <a:avLst/>
            <a:gdLst>
              <a:gd name="T0" fmla="*/ 0 w 23"/>
              <a:gd name="T1" fmla="*/ 95 h 96"/>
              <a:gd name="T2" fmla="*/ 0 w 23"/>
              <a:gd name="T3" fmla="*/ 23 h 96"/>
              <a:gd name="T4" fmla="*/ 22 w 23"/>
              <a:gd name="T5" fmla="*/ 0 h 96"/>
              <a:gd name="T6" fmla="*/ 22 w 23"/>
              <a:gd name="T7" fmla="*/ 71 h 96"/>
              <a:gd name="T8" fmla="*/ 0 w 23"/>
              <a:gd name="T9" fmla="*/ 95 h 96"/>
            </a:gdLst>
            <a:ahLst/>
            <a:cxnLst>
              <a:cxn ang="0">
                <a:pos x="T0" y="T1"/>
              </a:cxn>
              <a:cxn ang="0">
                <a:pos x="T2" y="T3"/>
              </a:cxn>
              <a:cxn ang="0">
                <a:pos x="T4" y="T5"/>
              </a:cxn>
              <a:cxn ang="0">
                <a:pos x="T6" y="T7"/>
              </a:cxn>
              <a:cxn ang="0">
                <a:pos x="T8" y="T9"/>
              </a:cxn>
            </a:cxnLst>
            <a:rect l="0" t="0" r="r" b="b"/>
            <a:pathLst>
              <a:path w="23" h="96">
                <a:moveTo>
                  <a:pt x="0" y="95"/>
                </a:moveTo>
                <a:lnTo>
                  <a:pt x="0" y="23"/>
                </a:lnTo>
                <a:lnTo>
                  <a:pt x="22" y="0"/>
                </a:lnTo>
                <a:lnTo>
                  <a:pt x="22" y="71"/>
                </a:lnTo>
                <a:lnTo>
                  <a:pt x="0" y="95"/>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4" name="Freeform 112"/>
          <p:cNvSpPr>
            <a:spLocks/>
          </p:cNvSpPr>
          <p:nvPr/>
        </p:nvSpPr>
        <p:spPr bwMode="auto">
          <a:xfrm>
            <a:off x="7702550" y="5054600"/>
            <a:ext cx="26988" cy="153988"/>
          </a:xfrm>
          <a:custGeom>
            <a:avLst/>
            <a:gdLst>
              <a:gd name="T0" fmla="*/ 0 w 17"/>
              <a:gd name="T1" fmla="*/ 0 h 97"/>
              <a:gd name="T2" fmla="*/ 0 w 17"/>
              <a:gd name="T3" fmla="*/ 96 h 97"/>
              <a:gd name="T4" fmla="*/ 16 w 17"/>
              <a:gd name="T5" fmla="*/ 78 h 97"/>
              <a:gd name="T6" fmla="*/ 16 w 17"/>
              <a:gd name="T7" fmla="*/ 7 h 97"/>
              <a:gd name="T8" fmla="*/ 0 w 17"/>
              <a:gd name="T9" fmla="*/ 0 h 97"/>
            </a:gdLst>
            <a:ahLst/>
            <a:cxnLst>
              <a:cxn ang="0">
                <a:pos x="T0" y="T1"/>
              </a:cxn>
              <a:cxn ang="0">
                <a:pos x="T2" y="T3"/>
              </a:cxn>
              <a:cxn ang="0">
                <a:pos x="T4" y="T5"/>
              </a:cxn>
              <a:cxn ang="0">
                <a:pos x="T6" y="T7"/>
              </a:cxn>
              <a:cxn ang="0">
                <a:pos x="T8" y="T9"/>
              </a:cxn>
            </a:cxnLst>
            <a:rect l="0" t="0" r="r" b="b"/>
            <a:pathLst>
              <a:path w="17" h="97">
                <a:moveTo>
                  <a:pt x="0" y="0"/>
                </a:moveTo>
                <a:lnTo>
                  <a:pt x="0" y="96"/>
                </a:lnTo>
                <a:lnTo>
                  <a:pt x="16" y="78"/>
                </a:lnTo>
                <a:lnTo>
                  <a:pt x="16" y="7"/>
                </a:lnTo>
                <a:lnTo>
                  <a:pt x="0" y="0"/>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5" name="Freeform 113"/>
          <p:cNvSpPr>
            <a:spLocks/>
          </p:cNvSpPr>
          <p:nvPr/>
        </p:nvSpPr>
        <p:spPr bwMode="auto">
          <a:xfrm>
            <a:off x="7702550" y="5000625"/>
            <a:ext cx="57150" cy="61913"/>
          </a:xfrm>
          <a:custGeom>
            <a:avLst/>
            <a:gdLst>
              <a:gd name="T0" fmla="*/ 0 w 36"/>
              <a:gd name="T1" fmla="*/ 33 h 39"/>
              <a:gd name="T2" fmla="*/ 35 w 36"/>
              <a:gd name="T3" fmla="*/ 0 h 39"/>
              <a:gd name="T4" fmla="*/ 35 w 36"/>
              <a:gd name="T5" fmla="*/ 16 h 39"/>
              <a:gd name="T6" fmla="*/ 11 w 36"/>
              <a:gd name="T7" fmla="*/ 38 h 39"/>
              <a:gd name="T8" fmla="*/ 0 w 36"/>
              <a:gd name="T9" fmla="*/ 33 h 39"/>
            </a:gdLst>
            <a:ahLst/>
            <a:cxnLst>
              <a:cxn ang="0">
                <a:pos x="T0" y="T1"/>
              </a:cxn>
              <a:cxn ang="0">
                <a:pos x="T2" y="T3"/>
              </a:cxn>
              <a:cxn ang="0">
                <a:pos x="T4" y="T5"/>
              </a:cxn>
              <a:cxn ang="0">
                <a:pos x="T6" y="T7"/>
              </a:cxn>
              <a:cxn ang="0">
                <a:pos x="T8" y="T9"/>
              </a:cxn>
            </a:cxnLst>
            <a:rect l="0" t="0" r="r" b="b"/>
            <a:pathLst>
              <a:path w="36" h="39">
                <a:moveTo>
                  <a:pt x="0" y="33"/>
                </a:moveTo>
                <a:lnTo>
                  <a:pt x="35" y="0"/>
                </a:lnTo>
                <a:lnTo>
                  <a:pt x="35" y="16"/>
                </a:lnTo>
                <a:lnTo>
                  <a:pt x="11" y="38"/>
                </a:lnTo>
                <a:lnTo>
                  <a:pt x="0" y="33"/>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6" name="Freeform 114"/>
          <p:cNvSpPr>
            <a:spLocks/>
          </p:cNvSpPr>
          <p:nvPr/>
        </p:nvSpPr>
        <p:spPr bwMode="auto">
          <a:xfrm>
            <a:off x="7702550" y="5299075"/>
            <a:ext cx="57150" cy="65088"/>
          </a:xfrm>
          <a:custGeom>
            <a:avLst/>
            <a:gdLst>
              <a:gd name="T0" fmla="*/ 0 w 36"/>
              <a:gd name="T1" fmla="*/ 34 h 41"/>
              <a:gd name="T2" fmla="*/ 0 w 36"/>
              <a:gd name="T3" fmla="*/ 40 h 41"/>
              <a:gd name="T4" fmla="*/ 35 w 36"/>
              <a:gd name="T5" fmla="*/ 6 h 41"/>
              <a:gd name="T6" fmla="*/ 35 w 36"/>
              <a:gd name="T7" fmla="*/ 0 h 41"/>
              <a:gd name="T8" fmla="*/ 0 w 36"/>
              <a:gd name="T9" fmla="*/ 34 h 41"/>
            </a:gdLst>
            <a:ahLst/>
            <a:cxnLst>
              <a:cxn ang="0">
                <a:pos x="T0" y="T1"/>
              </a:cxn>
              <a:cxn ang="0">
                <a:pos x="T2" y="T3"/>
              </a:cxn>
              <a:cxn ang="0">
                <a:pos x="T4" y="T5"/>
              </a:cxn>
              <a:cxn ang="0">
                <a:pos x="T6" y="T7"/>
              </a:cxn>
              <a:cxn ang="0">
                <a:pos x="T8" y="T9"/>
              </a:cxn>
            </a:cxnLst>
            <a:rect l="0" t="0" r="r" b="b"/>
            <a:pathLst>
              <a:path w="36" h="41">
                <a:moveTo>
                  <a:pt x="0" y="34"/>
                </a:moveTo>
                <a:lnTo>
                  <a:pt x="0" y="40"/>
                </a:lnTo>
                <a:lnTo>
                  <a:pt x="35" y="6"/>
                </a:lnTo>
                <a:lnTo>
                  <a:pt x="35" y="0"/>
                </a:lnTo>
                <a:lnTo>
                  <a:pt x="0"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7" name="Freeform 115"/>
          <p:cNvSpPr>
            <a:spLocks/>
          </p:cNvSpPr>
          <p:nvPr/>
        </p:nvSpPr>
        <p:spPr bwMode="auto">
          <a:xfrm>
            <a:off x="7723188" y="5183188"/>
            <a:ext cx="36512" cy="152400"/>
          </a:xfrm>
          <a:custGeom>
            <a:avLst/>
            <a:gdLst>
              <a:gd name="T0" fmla="*/ 0 w 23"/>
              <a:gd name="T1" fmla="*/ 95 h 96"/>
              <a:gd name="T2" fmla="*/ 0 w 23"/>
              <a:gd name="T3" fmla="*/ 24 h 96"/>
              <a:gd name="T4" fmla="*/ 22 w 23"/>
              <a:gd name="T5" fmla="*/ 0 h 96"/>
              <a:gd name="T6" fmla="*/ 22 w 23"/>
              <a:gd name="T7" fmla="*/ 72 h 96"/>
              <a:gd name="T8" fmla="*/ 0 w 23"/>
              <a:gd name="T9" fmla="*/ 95 h 96"/>
            </a:gdLst>
            <a:ahLst/>
            <a:cxnLst>
              <a:cxn ang="0">
                <a:pos x="T0" y="T1"/>
              </a:cxn>
              <a:cxn ang="0">
                <a:pos x="T2" y="T3"/>
              </a:cxn>
              <a:cxn ang="0">
                <a:pos x="T4" y="T5"/>
              </a:cxn>
              <a:cxn ang="0">
                <a:pos x="T6" y="T7"/>
              </a:cxn>
              <a:cxn ang="0">
                <a:pos x="T8" y="T9"/>
              </a:cxn>
            </a:cxnLst>
            <a:rect l="0" t="0" r="r" b="b"/>
            <a:pathLst>
              <a:path w="23" h="96">
                <a:moveTo>
                  <a:pt x="0" y="95"/>
                </a:moveTo>
                <a:lnTo>
                  <a:pt x="0" y="24"/>
                </a:lnTo>
                <a:lnTo>
                  <a:pt x="22" y="0"/>
                </a:lnTo>
                <a:lnTo>
                  <a:pt x="22" y="72"/>
                </a:lnTo>
                <a:lnTo>
                  <a:pt x="0" y="95"/>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8" name="Freeform 116"/>
          <p:cNvSpPr>
            <a:spLocks/>
          </p:cNvSpPr>
          <p:nvPr/>
        </p:nvSpPr>
        <p:spPr bwMode="auto">
          <a:xfrm>
            <a:off x="7702550" y="5211763"/>
            <a:ext cx="26988" cy="152400"/>
          </a:xfrm>
          <a:custGeom>
            <a:avLst/>
            <a:gdLst>
              <a:gd name="T0" fmla="*/ 0 w 17"/>
              <a:gd name="T1" fmla="*/ 0 h 96"/>
              <a:gd name="T2" fmla="*/ 0 w 17"/>
              <a:gd name="T3" fmla="*/ 95 h 96"/>
              <a:gd name="T4" fmla="*/ 16 w 17"/>
              <a:gd name="T5" fmla="*/ 77 h 96"/>
              <a:gd name="T6" fmla="*/ 16 w 17"/>
              <a:gd name="T7" fmla="*/ 6 h 96"/>
              <a:gd name="T8" fmla="*/ 0 w 17"/>
              <a:gd name="T9" fmla="*/ 0 h 96"/>
            </a:gdLst>
            <a:ahLst/>
            <a:cxnLst>
              <a:cxn ang="0">
                <a:pos x="T0" y="T1"/>
              </a:cxn>
              <a:cxn ang="0">
                <a:pos x="T2" y="T3"/>
              </a:cxn>
              <a:cxn ang="0">
                <a:pos x="T4" y="T5"/>
              </a:cxn>
              <a:cxn ang="0">
                <a:pos x="T6" y="T7"/>
              </a:cxn>
              <a:cxn ang="0">
                <a:pos x="T8" y="T9"/>
              </a:cxn>
            </a:cxnLst>
            <a:rect l="0" t="0" r="r" b="b"/>
            <a:pathLst>
              <a:path w="17" h="96">
                <a:moveTo>
                  <a:pt x="0" y="0"/>
                </a:moveTo>
                <a:lnTo>
                  <a:pt x="0" y="95"/>
                </a:lnTo>
                <a:lnTo>
                  <a:pt x="16" y="77"/>
                </a:lnTo>
                <a:lnTo>
                  <a:pt x="16" y="6"/>
                </a:lnTo>
                <a:lnTo>
                  <a:pt x="0" y="0"/>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09" name="Freeform 117"/>
          <p:cNvSpPr>
            <a:spLocks/>
          </p:cNvSpPr>
          <p:nvPr/>
        </p:nvSpPr>
        <p:spPr bwMode="auto">
          <a:xfrm>
            <a:off x="7702550" y="5154613"/>
            <a:ext cx="57150" cy="65087"/>
          </a:xfrm>
          <a:custGeom>
            <a:avLst/>
            <a:gdLst>
              <a:gd name="T0" fmla="*/ 0 w 36"/>
              <a:gd name="T1" fmla="*/ 34 h 41"/>
              <a:gd name="T2" fmla="*/ 35 w 36"/>
              <a:gd name="T3" fmla="*/ 0 h 41"/>
              <a:gd name="T4" fmla="*/ 35 w 36"/>
              <a:gd name="T5" fmla="*/ 17 h 41"/>
              <a:gd name="T6" fmla="*/ 11 w 36"/>
              <a:gd name="T7" fmla="*/ 40 h 41"/>
              <a:gd name="T8" fmla="*/ 0 w 36"/>
              <a:gd name="T9" fmla="*/ 34 h 41"/>
            </a:gdLst>
            <a:ahLst/>
            <a:cxnLst>
              <a:cxn ang="0">
                <a:pos x="T0" y="T1"/>
              </a:cxn>
              <a:cxn ang="0">
                <a:pos x="T2" y="T3"/>
              </a:cxn>
              <a:cxn ang="0">
                <a:pos x="T4" y="T5"/>
              </a:cxn>
              <a:cxn ang="0">
                <a:pos x="T6" y="T7"/>
              </a:cxn>
              <a:cxn ang="0">
                <a:pos x="T8" y="T9"/>
              </a:cxn>
            </a:cxnLst>
            <a:rect l="0" t="0" r="r" b="b"/>
            <a:pathLst>
              <a:path w="36" h="41">
                <a:moveTo>
                  <a:pt x="0" y="34"/>
                </a:moveTo>
                <a:lnTo>
                  <a:pt x="35" y="0"/>
                </a:lnTo>
                <a:lnTo>
                  <a:pt x="35" y="17"/>
                </a:lnTo>
                <a:lnTo>
                  <a:pt x="11" y="4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0" name="Freeform 118"/>
          <p:cNvSpPr>
            <a:spLocks/>
          </p:cNvSpPr>
          <p:nvPr/>
        </p:nvSpPr>
        <p:spPr bwMode="auto">
          <a:xfrm>
            <a:off x="7294563" y="4959350"/>
            <a:ext cx="157162" cy="36513"/>
          </a:xfrm>
          <a:custGeom>
            <a:avLst/>
            <a:gdLst>
              <a:gd name="T0" fmla="*/ 0 w 99"/>
              <a:gd name="T1" fmla="*/ 22 h 23"/>
              <a:gd name="T2" fmla="*/ 74 w 99"/>
              <a:gd name="T3" fmla="*/ 22 h 23"/>
              <a:gd name="T4" fmla="*/ 98 w 99"/>
              <a:gd name="T5" fmla="*/ 0 h 23"/>
              <a:gd name="T6" fmla="*/ 25 w 99"/>
              <a:gd name="T7" fmla="*/ 0 h 23"/>
              <a:gd name="T8" fmla="*/ 0 w 99"/>
              <a:gd name="T9" fmla="*/ 22 h 23"/>
            </a:gdLst>
            <a:ahLst/>
            <a:cxnLst>
              <a:cxn ang="0">
                <a:pos x="T0" y="T1"/>
              </a:cxn>
              <a:cxn ang="0">
                <a:pos x="T2" y="T3"/>
              </a:cxn>
              <a:cxn ang="0">
                <a:pos x="T4" y="T5"/>
              </a:cxn>
              <a:cxn ang="0">
                <a:pos x="T6" y="T7"/>
              </a:cxn>
              <a:cxn ang="0">
                <a:pos x="T8" y="T9"/>
              </a:cxn>
            </a:cxnLst>
            <a:rect l="0" t="0" r="r" b="b"/>
            <a:pathLst>
              <a:path w="99" h="23">
                <a:moveTo>
                  <a:pt x="0" y="22"/>
                </a:moveTo>
                <a:lnTo>
                  <a:pt x="74" y="22"/>
                </a:lnTo>
                <a:lnTo>
                  <a:pt x="98" y="0"/>
                </a:lnTo>
                <a:lnTo>
                  <a:pt x="25" y="0"/>
                </a:lnTo>
                <a:lnTo>
                  <a:pt x="0" y="22"/>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1" name="Freeform 119"/>
          <p:cNvSpPr>
            <a:spLocks/>
          </p:cNvSpPr>
          <p:nvPr/>
        </p:nvSpPr>
        <p:spPr bwMode="auto">
          <a:xfrm>
            <a:off x="7264400" y="4959350"/>
            <a:ext cx="66675" cy="55563"/>
          </a:xfrm>
          <a:custGeom>
            <a:avLst/>
            <a:gdLst>
              <a:gd name="T0" fmla="*/ 0 w 42"/>
              <a:gd name="T1" fmla="*/ 34 h 35"/>
              <a:gd name="T2" fmla="*/ 17 w 42"/>
              <a:gd name="T3" fmla="*/ 23 h 35"/>
              <a:gd name="T4" fmla="*/ 41 w 42"/>
              <a:gd name="T5" fmla="*/ 0 h 35"/>
              <a:gd name="T6" fmla="*/ 34 w 42"/>
              <a:gd name="T7" fmla="*/ 0 h 35"/>
              <a:gd name="T8" fmla="*/ 0 w 42"/>
              <a:gd name="T9" fmla="*/ 34 h 35"/>
            </a:gdLst>
            <a:ahLst/>
            <a:cxnLst>
              <a:cxn ang="0">
                <a:pos x="T0" y="T1"/>
              </a:cxn>
              <a:cxn ang="0">
                <a:pos x="T2" y="T3"/>
              </a:cxn>
              <a:cxn ang="0">
                <a:pos x="T4" y="T5"/>
              </a:cxn>
              <a:cxn ang="0">
                <a:pos x="T6" y="T7"/>
              </a:cxn>
              <a:cxn ang="0">
                <a:pos x="T8" y="T9"/>
              </a:cxn>
            </a:cxnLst>
            <a:rect l="0" t="0" r="r" b="b"/>
            <a:pathLst>
              <a:path w="42" h="35">
                <a:moveTo>
                  <a:pt x="0" y="34"/>
                </a:moveTo>
                <a:lnTo>
                  <a:pt x="17" y="23"/>
                </a:lnTo>
                <a:lnTo>
                  <a:pt x="41" y="0"/>
                </a:lnTo>
                <a:lnTo>
                  <a:pt x="34" y="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2" name="Freeform 120"/>
          <p:cNvSpPr>
            <a:spLocks/>
          </p:cNvSpPr>
          <p:nvPr/>
        </p:nvSpPr>
        <p:spPr bwMode="auto">
          <a:xfrm>
            <a:off x="7413625" y="4959350"/>
            <a:ext cx="68263" cy="55563"/>
          </a:xfrm>
          <a:custGeom>
            <a:avLst/>
            <a:gdLst>
              <a:gd name="T0" fmla="*/ 6 w 43"/>
              <a:gd name="T1" fmla="*/ 34 h 35"/>
              <a:gd name="T2" fmla="*/ 0 w 43"/>
              <a:gd name="T3" fmla="*/ 23 h 35"/>
              <a:gd name="T4" fmla="*/ 24 w 43"/>
              <a:gd name="T5" fmla="*/ 0 h 35"/>
              <a:gd name="T6" fmla="*/ 42 w 43"/>
              <a:gd name="T7" fmla="*/ 0 h 35"/>
              <a:gd name="T8" fmla="*/ 6 w 43"/>
              <a:gd name="T9" fmla="*/ 34 h 35"/>
            </a:gdLst>
            <a:ahLst/>
            <a:cxnLst>
              <a:cxn ang="0">
                <a:pos x="T0" y="T1"/>
              </a:cxn>
              <a:cxn ang="0">
                <a:pos x="T2" y="T3"/>
              </a:cxn>
              <a:cxn ang="0">
                <a:pos x="T4" y="T5"/>
              </a:cxn>
              <a:cxn ang="0">
                <a:pos x="T6" y="T7"/>
              </a:cxn>
              <a:cxn ang="0">
                <a:pos x="T8" y="T9"/>
              </a:cxn>
            </a:cxnLst>
            <a:rect l="0" t="0" r="r" b="b"/>
            <a:pathLst>
              <a:path w="43" h="35">
                <a:moveTo>
                  <a:pt x="6" y="34"/>
                </a:moveTo>
                <a:lnTo>
                  <a:pt x="0" y="23"/>
                </a:lnTo>
                <a:lnTo>
                  <a:pt x="24" y="0"/>
                </a:lnTo>
                <a:lnTo>
                  <a:pt x="42" y="0"/>
                </a:lnTo>
                <a:lnTo>
                  <a:pt x="6"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3" name="Freeform 121"/>
          <p:cNvSpPr>
            <a:spLocks/>
          </p:cNvSpPr>
          <p:nvPr/>
        </p:nvSpPr>
        <p:spPr bwMode="auto">
          <a:xfrm>
            <a:off x="7264400" y="5000625"/>
            <a:ext cx="157163" cy="26988"/>
          </a:xfrm>
          <a:custGeom>
            <a:avLst/>
            <a:gdLst>
              <a:gd name="T0" fmla="*/ 0 w 99"/>
              <a:gd name="T1" fmla="*/ 16 h 17"/>
              <a:gd name="T2" fmla="*/ 18 w 99"/>
              <a:gd name="T3" fmla="*/ 0 h 17"/>
              <a:gd name="T4" fmla="*/ 92 w 99"/>
              <a:gd name="T5" fmla="*/ 0 h 17"/>
              <a:gd name="T6" fmla="*/ 98 w 99"/>
              <a:gd name="T7" fmla="*/ 16 h 17"/>
              <a:gd name="T8" fmla="*/ 0 w 99"/>
              <a:gd name="T9" fmla="*/ 16 h 17"/>
            </a:gdLst>
            <a:ahLst/>
            <a:cxnLst>
              <a:cxn ang="0">
                <a:pos x="T0" y="T1"/>
              </a:cxn>
              <a:cxn ang="0">
                <a:pos x="T2" y="T3"/>
              </a:cxn>
              <a:cxn ang="0">
                <a:pos x="T4" y="T5"/>
              </a:cxn>
              <a:cxn ang="0">
                <a:pos x="T6" y="T7"/>
              </a:cxn>
              <a:cxn ang="0">
                <a:pos x="T8" y="T9"/>
              </a:cxn>
            </a:cxnLst>
            <a:rect l="0" t="0" r="r" b="b"/>
            <a:pathLst>
              <a:path w="99" h="17">
                <a:moveTo>
                  <a:pt x="0" y="16"/>
                </a:moveTo>
                <a:lnTo>
                  <a:pt x="18" y="0"/>
                </a:lnTo>
                <a:lnTo>
                  <a:pt x="92" y="0"/>
                </a:lnTo>
                <a:lnTo>
                  <a:pt x="98" y="16"/>
                </a:lnTo>
                <a:lnTo>
                  <a:pt x="0" y="16"/>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4" name="Freeform 122"/>
          <p:cNvSpPr>
            <a:spLocks/>
          </p:cNvSpPr>
          <p:nvPr/>
        </p:nvSpPr>
        <p:spPr bwMode="auto">
          <a:xfrm>
            <a:off x="7135813" y="4959350"/>
            <a:ext cx="157162" cy="36513"/>
          </a:xfrm>
          <a:custGeom>
            <a:avLst/>
            <a:gdLst>
              <a:gd name="T0" fmla="*/ 0 w 99"/>
              <a:gd name="T1" fmla="*/ 22 h 23"/>
              <a:gd name="T2" fmla="*/ 73 w 99"/>
              <a:gd name="T3" fmla="*/ 22 h 23"/>
              <a:gd name="T4" fmla="*/ 98 w 99"/>
              <a:gd name="T5" fmla="*/ 0 h 23"/>
              <a:gd name="T6" fmla="*/ 24 w 99"/>
              <a:gd name="T7" fmla="*/ 0 h 23"/>
              <a:gd name="T8" fmla="*/ 0 w 99"/>
              <a:gd name="T9" fmla="*/ 22 h 23"/>
            </a:gdLst>
            <a:ahLst/>
            <a:cxnLst>
              <a:cxn ang="0">
                <a:pos x="T0" y="T1"/>
              </a:cxn>
              <a:cxn ang="0">
                <a:pos x="T2" y="T3"/>
              </a:cxn>
              <a:cxn ang="0">
                <a:pos x="T4" y="T5"/>
              </a:cxn>
              <a:cxn ang="0">
                <a:pos x="T6" y="T7"/>
              </a:cxn>
              <a:cxn ang="0">
                <a:pos x="T8" y="T9"/>
              </a:cxn>
            </a:cxnLst>
            <a:rect l="0" t="0" r="r" b="b"/>
            <a:pathLst>
              <a:path w="99" h="23">
                <a:moveTo>
                  <a:pt x="0" y="22"/>
                </a:moveTo>
                <a:lnTo>
                  <a:pt x="73" y="22"/>
                </a:lnTo>
                <a:lnTo>
                  <a:pt x="98" y="0"/>
                </a:lnTo>
                <a:lnTo>
                  <a:pt x="24" y="0"/>
                </a:lnTo>
                <a:lnTo>
                  <a:pt x="0" y="22"/>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5" name="Freeform 123"/>
          <p:cNvSpPr>
            <a:spLocks/>
          </p:cNvSpPr>
          <p:nvPr/>
        </p:nvSpPr>
        <p:spPr bwMode="auto">
          <a:xfrm>
            <a:off x="7104063" y="4959350"/>
            <a:ext cx="68262" cy="55563"/>
          </a:xfrm>
          <a:custGeom>
            <a:avLst/>
            <a:gdLst>
              <a:gd name="T0" fmla="*/ 0 w 43"/>
              <a:gd name="T1" fmla="*/ 34 h 35"/>
              <a:gd name="T2" fmla="*/ 19 w 43"/>
              <a:gd name="T3" fmla="*/ 23 h 35"/>
              <a:gd name="T4" fmla="*/ 42 w 43"/>
              <a:gd name="T5" fmla="*/ 0 h 35"/>
              <a:gd name="T6" fmla="*/ 36 w 43"/>
              <a:gd name="T7" fmla="*/ 0 h 35"/>
              <a:gd name="T8" fmla="*/ 0 w 43"/>
              <a:gd name="T9" fmla="*/ 34 h 35"/>
            </a:gdLst>
            <a:ahLst/>
            <a:cxnLst>
              <a:cxn ang="0">
                <a:pos x="T0" y="T1"/>
              </a:cxn>
              <a:cxn ang="0">
                <a:pos x="T2" y="T3"/>
              </a:cxn>
              <a:cxn ang="0">
                <a:pos x="T4" y="T5"/>
              </a:cxn>
              <a:cxn ang="0">
                <a:pos x="T6" y="T7"/>
              </a:cxn>
              <a:cxn ang="0">
                <a:pos x="T8" y="T9"/>
              </a:cxn>
            </a:cxnLst>
            <a:rect l="0" t="0" r="r" b="b"/>
            <a:pathLst>
              <a:path w="43" h="35">
                <a:moveTo>
                  <a:pt x="0" y="34"/>
                </a:moveTo>
                <a:lnTo>
                  <a:pt x="19" y="23"/>
                </a:lnTo>
                <a:lnTo>
                  <a:pt x="42" y="0"/>
                </a:lnTo>
                <a:lnTo>
                  <a:pt x="36" y="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6" name="Freeform 124"/>
          <p:cNvSpPr>
            <a:spLocks/>
          </p:cNvSpPr>
          <p:nvPr/>
        </p:nvSpPr>
        <p:spPr bwMode="auto">
          <a:xfrm>
            <a:off x="7254875" y="4959350"/>
            <a:ext cx="66675" cy="55563"/>
          </a:xfrm>
          <a:custGeom>
            <a:avLst/>
            <a:gdLst>
              <a:gd name="T0" fmla="*/ 7 w 42"/>
              <a:gd name="T1" fmla="*/ 34 h 35"/>
              <a:gd name="T2" fmla="*/ 0 w 42"/>
              <a:gd name="T3" fmla="*/ 23 h 35"/>
              <a:gd name="T4" fmla="*/ 23 w 42"/>
              <a:gd name="T5" fmla="*/ 0 h 35"/>
              <a:gd name="T6" fmla="*/ 41 w 42"/>
              <a:gd name="T7" fmla="*/ 0 h 35"/>
              <a:gd name="T8" fmla="*/ 7 w 42"/>
              <a:gd name="T9" fmla="*/ 34 h 35"/>
            </a:gdLst>
            <a:ahLst/>
            <a:cxnLst>
              <a:cxn ang="0">
                <a:pos x="T0" y="T1"/>
              </a:cxn>
              <a:cxn ang="0">
                <a:pos x="T2" y="T3"/>
              </a:cxn>
              <a:cxn ang="0">
                <a:pos x="T4" y="T5"/>
              </a:cxn>
              <a:cxn ang="0">
                <a:pos x="T6" y="T7"/>
              </a:cxn>
              <a:cxn ang="0">
                <a:pos x="T8" y="T9"/>
              </a:cxn>
            </a:cxnLst>
            <a:rect l="0" t="0" r="r" b="b"/>
            <a:pathLst>
              <a:path w="42" h="35">
                <a:moveTo>
                  <a:pt x="7" y="34"/>
                </a:moveTo>
                <a:lnTo>
                  <a:pt x="0" y="23"/>
                </a:lnTo>
                <a:lnTo>
                  <a:pt x="23" y="0"/>
                </a:lnTo>
                <a:lnTo>
                  <a:pt x="41" y="0"/>
                </a:lnTo>
                <a:lnTo>
                  <a:pt x="7"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7" name="Freeform 125"/>
          <p:cNvSpPr>
            <a:spLocks/>
          </p:cNvSpPr>
          <p:nvPr/>
        </p:nvSpPr>
        <p:spPr bwMode="auto">
          <a:xfrm>
            <a:off x="7104063" y="5000625"/>
            <a:ext cx="157162" cy="26988"/>
          </a:xfrm>
          <a:custGeom>
            <a:avLst/>
            <a:gdLst>
              <a:gd name="T0" fmla="*/ 0 w 99"/>
              <a:gd name="T1" fmla="*/ 16 h 17"/>
              <a:gd name="T2" fmla="*/ 19 w 99"/>
              <a:gd name="T3" fmla="*/ 0 h 17"/>
              <a:gd name="T4" fmla="*/ 92 w 99"/>
              <a:gd name="T5" fmla="*/ 0 h 17"/>
              <a:gd name="T6" fmla="*/ 98 w 99"/>
              <a:gd name="T7" fmla="*/ 16 h 17"/>
              <a:gd name="T8" fmla="*/ 0 w 99"/>
              <a:gd name="T9" fmla="*/ 16 h 17"/>
            </a:gdLst>
            <a:ahLst/>
            <a:cxnLst>
              <a:cxn ang="0">
                <a:pos x="T0" y="T1"/>
              </a:cxn>
              <a:cxn ang="0">
                <a:pos x="T2" y="T3"/>
              </a:cxn>
              <a:cxn ang="0">
                <a:pos x="T4" y="T5"/>
              </a:cxn>
              <a:cxn ang="0">
                <a:pos x="T6" y="T7"/>
              </a:cxn>
              <a:cxn ang="0">
                <a:pos x="T8" y="T9"/>
              </a:cxn>
            </a:cxnLst>
            <a:rect l="0" t="0" r="r" b="b"/>
            <a:pathLst>
              <a:path w="99" h="17">
                <a:moveTo>
                  <a:pt x="0" y="16"/>
                </a:moveTo>
                <a:lnTo>
                  <a:pt x="19" y="0"/>
                </a:lnTo>
                <a:lnTo>
                  <a:pt x="92" y="0"/>
                </a:lnTo>
                <a:lnTo>
                  <a:pt x="98" y="16"/>
                </a:lnTo>
                <a:lnTo>
                  <a:pt x="0" y="16"/>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8" name="Freeform 126"/>
          <p:cNvSpPr>
            <a:spLocks/>
          </p:cNvSpPr>
          <p:nvPr/>
        </p:nvSpPr>
        <p:spPr bwMode="auto">
          <a:xfrm>
            <a:off x="7513638" y="4900613"/>
            <a:ext cx="157162" cy="36512"/>
          </a:xfrm>
          <a:custGeom>
            <a:avLst/>
            <a:gdLst>
              <a:gd name="T0" fmla="*/ 0 w 99"/>
              <a:gd name="T1" fmla="*/ 22 h 23"/>
              <a:gd name="T2" fmla="*/ 73 w 99"/>
              <a:gd name="T3" fmla="*/ 22 h 23"/>
              <a:gd name="T4" fmla="*/ 98 w 99"/>
              <a:gd name="T5" fmla="*/ 0 h 23"/>
              <a:gd name="T6" fmla="*/ 24 w 99"/>
              <a:gd name="T7" fmla="*/ 0 h 23"/>
              <a:gd name="T8" fmla="*/ 0 w 99"/>
              <a:gd name="T9" fmla="*/ 22 h 23"/>
            </a:gdLst>
            <a:ahLst/>
            <a:cxnLst>
              <a:cxn ang="0">
                <a:pos x="T0" y="T1"/>
              </a:cxn>
              <a:cxn ang="0">
                <a:pos x="T2" y="T3"/>
              </a:cxn>
              <a:cxn ang="0">
                <a:pos x="T4" y="T5"/>
              </a:cxn>
              <a:cxn ang="0">
                <a:pos x="T6" y="T7"/>
              </a:cxn>
              <a:cxn ang="0">
                <a:pos x="T8" y="T9"/>
              </a:cxn>
            </a:cxnLst>
            <a:rect l="0" t="0" r="r" b="b"/>
            <a:pathLst>
              <a:path w="99" h="23">
                <a:moveTo>
                  <a:pt x="0" y="22"/>
                </a:moveTo>
                <a:lnTo>
                  <a:pt x="73" y="22"/>
                </a:lnTo>
                <a:lnTo>
                  <a:pt x="98" y="0"/>
                </a:lnTo>
                <a:lnTo>
                  <a:pt x="24" y="0"/>
                </a:lnTo>
                <a:lnTo>
                  <a:pt x="0" y="22"/>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19" name="Freeform 127"/>
          <p:cNvSpPr>
            <a:spLocks/>
          </p:cNvSpPr>
          <p:nvPr/>
        </p:nvSpPr>
        <p:spPr bwMode="auto">
          <a:xfrm>
            <a:off x="7483475" y="4900613"/>
            <a:ext cx="66675" cy="55562"/>
          </a:xfrm>
          <a:custGeom>
            <a:avLst/>
            <a:gdLst>
              <a:gd name="T0" fmla="*/ 0 w 42"/>
              <a:gd name="T1" fmla="*/ 34 h 35"/>
              <a:gd name="T2" fmla="*/ 18 w 42"/>
              <a:gd name="T3" fmla="*/ 22 h 35"/>
              <a:gd name="T4" fmla="*/ 41 w 42"/>
              <a:gd name="T5" fmla="*/ 0 h 35"/>
              <a:gd name="T6" fmla="*/ 35 w 42"/>
              <a:gd name="T7" fmla="*/ 0 h 35"/>
              <a:gd name="T8" fmla="*/ 0 w 42"/>
              <a:gd name="T9" fmla="*/ 34 h 35"/>
            </a:gdLst>
            <a:ahLst/>
            <a:cxnLst>
              <a:cxn ang="0">
                <a:pos x="T0" y="T1"/>
              </a:cxn>
              <a:cxn ang="0">
                <a:pos x="T2" y="T3"/>
              </a:cxn>
              <a:cxn ang="0">
                <a:pos x="T4" y="T5"/>
              </a:cxn>
              <a:cxn ang="0">
                <a:pos x="T6" y="T7"/>
              </a:cxn>
              <a:cxn ang="0">
                <a:pos x="T8" y="T9"/>
              </a:cxn>
            </a:cxnLst>
            <a:rect l="0" t="0" r="r" b="b"/>
            <a:pathLst>
              <a:path w="42" h="35">
                <a:moveTo>
                  <a:pt x="0" y="34"/>
                </a:moveTo>
                <a:lnTo>
                  <a:pt x="18" y="22"/>
                </a:lnTo>
                <a:lnTo>
                  <a:pt x="41" y="0"/>
                </a:lnTo>
                <a:lnTo>
                  <a:pt x="35" y="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0" name="Freeform 128"/>
          <p:cNvSpPr>
            <a:spLocks/>
          </p:cNvSpPr>
          <p:nvPr/>
        </p:nvSpPr>
        <p:spPr bwMode="auto">
          <a:xfrm>
            <a:off x="7634288" y="4900613"/>
            <a:ext cx="65087" cy="55562"/>
          </a:xfrm>
          <a:custGeom>
            <a:avLst/>
            <a:gdLst>
              <a:gd name="T0" fmla="*/ 6 w 41"/>
              <a:gd name="T1" fmla="*/ 34 h 35"/>
              <a:gd name="T2" fmla="*/ 0 w 41"/>
              <a:gd name="T3" fmla="*/ 22 h 35"/>
              <a:gd name="T4" fmla="*/ 23 w 41"/>
              <a:gd name="T5" fmla="*/ 0 h 35"/>
              <a:gd name="T6" fmla="*/ 40 w 41"/>
              <a:gd name="T7" fmla="*/ 0 h 35"/>
              <a:gd name="T8" fmla="*/ 6 w 41"/>
              <a:gd name="T9" fmla="*/ 34 h 35"/>
            </a:gdLst>
            <a:ahLst/>
            <a:cxnLst>
              <a:cxn ang="0">
                <a:pos x="T0" y="T1"/>
              </a:cxn>
              <a:cxn ang="0">
                <a:pos x="T2" y="T3"/>
              </a:cxn>
              <a:cxn ang="0">
                <a:pos x="T4" y="T5"/>
              </a:cxn>
              <a:cxn ang="0">
                <a:pos x="T6" y="T7"/>
              </a:cxn>
              <a:cxn ang="0">
                <a:pos x="T8" y="T9"/>
              </a:cxn>
            </a:cxnLst>
            <a:rect l="0" t="0" r="r" b="b"/>
            <a:pathLst>
              <a:path w="41" h="35">
                <a:moveTo>
                  <a:pt x="6" y="34"/>
                </a:moveTo>
                <a:lnTo>
                  <a:pt x="0" y="22"/>
                </a:lnTo>
                <a:lnTo>
                  <a:pt x="23" y="0"/>
                </a:lnTo>
                <a:lnTo>
                  <a:pt x="40" y="0"/>
                </a:lnTo>
                <a:lnTo>
                  <a:pt x="6"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1" name="Freeform 129"/>
          <p:cNvSpPr>
            <a:spLocks/>
          </p:cNvSpPr>
          <p:nvPr/>
        </p:nvSpPr>
        <p:spPr bwMode="auto">
          <a:xfrm>
            <a:off x="7483475" y="4938713"/>
            <a:ext cx="157163" cy="26987"/>
          </a:xfrm>
          <a:custGeom>
            <a:avLst/>
            <a:gdLst>
              <a:gd name="T0" fmla="*/ 0 w 99"/>
              <a:gd name="T1" fmla="*/ 16 h 17"/>
              <a:gd name="T2" fmla="*/ 18 w 99"/>
              <a:gd name="T3" fmla="*/ 0 h 17"/>
              <a:gd name="T4" fmla="*/ 92 w 99"/>
              <a:gd name="T5" fmla="*/ 0 h 17"/>
              <a:gd name="T6" fmla="*/ 98 w 99"/>
              <a:gd name="T7" fmla="*/ 16 h 17"/>
              <a:gd name="T8" fmla="*/ 0 w 99"/>
              <a:gd name="T9" fmla="*/ 16 h 17"/>
            </a:gdLst>
            <a:ahLst/>
            <a:cxnLst>
              <a:cxn ang="0">
                <a:pos x="T0" y="T1"/>
              </a:cxn>
              <a:cxn ang="0">
                <a:pos x="T2" y="T3"/>
              </a:cxn>
              <a:cxn ang="0">
                <a:pos x="T4" y="T5"/>
              </a:cxn>
              <a:cxn ang="0">
                <a:pos x="T6" y="T7"/>
              </a:cxn>
              <a:cxn ang="0">
                <a:pos x="T8" y="T9"/>
              </a:cxn>
            </a:cxnLst>
            <a:rect l="0" t="0" r="r" b="b"/>
            <a:pathLst>
              <a:path w="99" h="17">
                <a:moveTo>
                  <a:pt x="0" y="16"/>
                </a:moveTo>
                <a:lnTo>
                  <a:pt x="18" y="0"/>
                </a:lnTo>
                <a:lnTo>
                  <a:pt x="92" y="0"/>
                </a:lnTo>
                <a:lnTo>
                  <a:pt x="98" y="16"/>
                </a:lnTo>
                <a:lnTo>
                  <a:pt x="0" y="16"/>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2" name="Freeform 130"/>
          <p:cNvSpPr>
            <a:spLocks/>
          </p:cNvSpPr>
          <p:nvPr/>
        </p:nvSpPr>
        <p:spPr bwMode="auto">
          <a:xfrm>
            <a:off x="7354888" y="4900613"/>
            <a:ext cx="155575" cy="36512"/>
          </a:xfrm>
          <a:custGeom>
            <a:avLst/>
            <a:gdLst>
              <a:gd name="T0" fmla="*/ 0 w 98"/>
              <a:gd name="T1" fmla="*/ 22 h 23"/>
              <a:gd name="T2" fmla="*/ 73 w 98"/>
              <a:gd name="T3" fmla="*/ 22 h 23"/>
              <a:gd name="T4" fmla="*/ 97 w 98"/>
              <a:gd name="T5" fmla="*/ 0 h 23"/>
              <a:gd name="T6" fmla="*/ 24 w 98"/>
              <a:gd name="T7" fmla="*/ 0 h 23"/>
              <a:gd name="T8" fmla="*/ 0 w 98"/>
              <a:gd name="T9" fmla="*/ 22 h 23"/>
            </a:gdLst>
            <a:ahLst/>
            <a:cxnLst>
              <a:cxn ang="0">
                <a:pos x="T0" y="T1"/>
              </a:cxn>
              <a:cxn ang="0">
                <a:pos x="T2" y="T3"/>
              </a:cxn>
              <a:cxn ang="0">
                <a:pos x="T4" y="T5"/>
              </a:cxn>
              <a:cxn ang="0">
                <a:pos x="T6" y="T7"/>
              </a:cxn>
              <a:cxn ang="0">
                <a:pos x="T8" y="T9"/>
              </a:cxn>
            </a:cxnLst>
            <a:rect l="0" t="0" r="r" b="b"/>
            <a:pathLst>
              <a:path w="98" h="23">
                <a:moveTo>
                  <a:pt x="0" y="22"/>
                </a:moveTo>
                <a:lnTo>
                  <a:pt x="73" y="22"/>
                </a:lnTo>
                <a:lnTo>
                  <a:pt x="97" y="0"/>
                </a:lnTo>
                <a:lnTo>
                  <a:pt x="24" y="0"/>
                </a:lnTo>
                <a:lnTo>
                  <a:pt x="0" y="22"/>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3" name="Freeform 131"/>
          <p:cNvSpPr>
            <a:spLocks/>
          </p:cNvSpPr>
          <p:nvPr/>
        </p:nvSpPr>
        <p:spPr bwMode="auto">
          <a:xfrm>
            <a:off x="7324725" y="4900613"/>
            <a:ext cx="65088" cy="55562"/>
          </a:xfrm>
          <a:custGeom>
            <a:avLst/>
            <a:gdLst>
              <a:gd name="T0" fmla="*/ 0 w 41"/>
              <a:gd name="T1" fmla="*/ 34 h 35"/>
              <a:gd name="T2" fmla="*/ 17 w 41"/>
              <a:gd name="T3" fmla="*/ 22 h 35"/>
              <a:gd name="T4" fmla="*/ 40 w 41"/>
              <a:gd name="T5" fmla="*/ 0 h 35"/>
              <a:gd name="T6" fmla="*/ 34 w 41"/>
              <a:gd name="T7" fmla="*/ 0 h 35"/>
              <a:gd name="T8" fmla="*/ 0 w 41"/>
              <a:gd name="T9" fmla="*/ 34 h 35"/>
            </a:gdLst>
            <a:ahLst/>
            <a:cxnLst>
              <a:cxn ang="0">
                <a:pos x="T0" y="T1"/>
              </a:cxn>
              <a:cxn ang="0">
                <a:pos x="T2" y="T3"/>
              </a:cxn>
              <a:cxn ang="0">
                <a:pos x="T4" y="T5"/>
              </a:cxn>
              <a:cxn ang="0">
                <a:pos x="T6" y="T7"/>
              </a:cxn>
              <a:cxn ang="0">
                <a:pos x="T8" y="T9"/>
              </a:cxn>
            </a:cxnLst>
            <a:rect l="0" t="0" r="r" b="b"/>
            <a:pathLst>
              <a:path w="41" h="35">
                <a:moveTo>
                  <a:pt x="0" y="34"/>
                </a:moveTo>
                <a:lnTo>
                  <a:pt x="17" y="22"/>
                </a:lnTo>
                <a:lnTo>
                  <a:pt x="40" y="0"/>
                </a:lnTo>
                <a:lnTo>
                  <a:pt x="34" y="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4" name="Freeform 132"/>
          <p:cNvSpPr>
            <a:spLocks/>
          </p:cNvSpPr>
          <p:nvPr/>
        </p:nvSpPr>
        <p:spPr bwMode="auto">
          <a:xfrm>
            <a:off x="7473950" y="4900613"/>
            <a:ext cx="66675" cy="55562"/>
          </a:xfrm>
          <a:custGeom>
            <a:avLst/>
            <a:gdLst>
              <a:gd name="T0" fmla="*/ 6 w 42"/>
              <a:gd name="T1" fmla="*/ 34 h 35"/>
              <a:gd name="T2" fmla="*/ 0 w 42"/>
              <a:gd name="T3" fmla="*/ 22 h 35"/>
              <a:gd name="T4" fmla="*/ 23 w 42"/>
              <a:gd name="T5" fmla="*/ 0 h 35"/>
              <a:gd name="T6" fmla="*/ 41 w 42"/>
              <a:gd name="T7" fmla="*/ 0 h 35"/>
              <a:gd name="T8" fmla="*/ 6 w 42"/>
              <a:gd name="T9" fmla="*/ 34 h 35"/>
            </a:gdLst>
            <a:ahLst/>
            <a:cxnLst>
              <a:cxn ang="0">
                <a:pos x="T0" y="T1"/>
              </a:cxn>
              <a:cxn ang="0">
                <a:pos x="T2" y="T3"/>
              </a:cxn>
              <a:cxn ang="0">
                <a:pos x="T4" y="T5"/>
              </a:cxn>
              <a:cxn ang="0">
                <a:pos x="T6" y="T7"/>
              </a:cxn>
              <a:cxn ang="0">
                <a:pos x="T8" y="T9"/>
              </a:cxn>
            </a:cxnLst>
            <a:rect l="0" t="0" r="r" b="b"/>
            <a:pathLst>
              <a:path w="42" h="35">
                <a:moveTo>
                  <a:pt x="6" y="34"/>
                </a:moveTo>
                <a:lnTo>
                  <a:pt x="0" y="22"/>
                </a:lnTo>
                <a:lnTo>
                  <a:pt x="23" y="0"/>
                </a:lnTo>
                <a:lnTo>
                  <a:pt x="41" y="0"/>
                </a:lnTo>
                <a:lnTo>
                  <a:pt x="6"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5" name="Freeform 133"/>
          <p:cNvSpPr>
            <a:spLocks/>
          </p:cNvSpPr>
          <p:nvPr/>
        </p:nvSpPr>
        <p:spPr bwMode="auto">
          <a:xfrm>
            <a:off x="7324725" y="4938713"/>
            <a:ext cx="157163" cy="26987"/>
          </a:xfrm>
          <a:custGeom>
            <a:avLst/>
            <a:gdLst>
              <a:gd name="T0" fmla="*/ 0 w 99"/>
              <a:gd name="T1" fmla="*/ 16 h 17"/>
              <a:gd name="T2" fmla="*/ 18 w 99"/>
              <a:gd name="T3" fmla="*/ 0 h 17"/>
              <a:gd name="T4" fmla="*/ 92 w 99"/>
              <a:gd name="T5" fmla="*/ 0 h 17"/>
              <a:gd name="T6" fmla="*/ 98 w 99"/>
              <a:gd name="T7" fmla="*/ 16 h 17"/>
              <a:gd name="T8" fmla="*/ 0 w 99"/>
              <a:gd name="T9" fmla="*/ 16 h 17"/>
            </a:gdLst>
            <a:ahLst/>
            <a:cxnLst>
              <a:cxn ang="0">
                <a:pos x="T0" y="T1"/>
              </a:cxn>
              <a:cxn ang="0">
                <a:pos x="T2" y="T3"/>
              </a:cxn>
              <a:cxn ang="0">
                <a:pos x="T4" y="T5"/>
              </a:cxn>
              <a:cxn ang="0">
                <a:pos x="T6" y="T7"/>
              </a:cxn>
              <a:cxn ang="0">
                <a:pos x="T8" y="T9"/>
              </a:cxn>
            </a:cxnLst>
            <a:rect l="0" t="0" r="r" b="b"/>
            <a:pathLst>
              <a:path w="99" h="17">
                <a:moveTo>
                  <a:pt x="0" y="16"/>
                </a:moveTo>
                <a:lnTo>
                  <a:pt x="18" y="0"/>
                </a:lnTo>
                <a:lnTo>
                  <a:pt x="92" y="0"/>
                </a:lnTo>
                <a:lnTo>
                  <a:pt x="98" y="16"/>
                </a:lnTo>
                <a:lnTo>
                  <a:pt x="0" y="16"/>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6" name="Freeform 134"/>
          <p:cNvSpPr>
            <a:spLocks/>
          </p:cNvSpPr>
          <p:nvPr/>
        </p:nvSpPr>
        <p:spPr bwMode="auto">
          <a:xfrm>
            <a:off x="7196138" y="4900613"/>
            <a:ext cx="155575" cy="36512"/>
          </a:xfrm>
          <a:custGeom>
            <a:avLst/>
            <a:gdLst>
              <a:gd name="T0" fmla="*/ 0 w 98"/>
              <a:gd name="T1" fmla="*/ 22 h 23"/>
              <a:gd name="T2" fmla="*/ 72 w 98"/>
              <a:gd name="T3" fmla="*/ 22 h 23"/>
              <a:gd name="T4" fmla="*/ 97 w 98"/>
              <a:gd name="T5" fmla="*/ 0 h 23"/>
              <a:gd name="T6" fmla="*/ 24 w 98"/>
              <a:gd name="T7" fmla="*/ 0 h 23"/>
              <a:gd name="T8" fmla="*/ 0 w 98"/>
              <a:gd name="T9" fmla="*/ 22 h 23"/>
            </a:gdLst>
            <a:ahLst/>
            <a:cxnLst>
              <a:cxn ang="0">
                <a:pos x="T0" y="T1"/>
              </a:cxn>
              <a:cxn ang="0">
                <a:pos x="T2" y="T3"/>
              </a:cxn>
              <a:cxn ang="0">
                <a:pos x="T4" y="T5"/>
              </a:cxn>
              <a:cxn ang="0">
                <a:pos x="T6" y="T7"/>
              </a:cxn>
              <a:cxn ang="0">
                <a:pos x="T8" y="T9"/>
              </a:cxn>
            </a:cxnLst>
            <a:rect l="0" t="0" r="r" b="b"/>
            <a:pathLst>
              <a:path w="98" h="23">
                <a:moveTo>
                  <a:pt x="0" y="22"/>
                </a:moveTo>
                <a:lnTo>
                  <a:pt x="72" y="22"/>
                </a:lnTo>
                <a:lnTo>
                  <a:pt x="97" y="0"/>
                </a:lnTo>
                <a:lnTo>
                  <a:pt x="24" y="0"/>
                </a:lnTo>
                <a:lnTo>
                  <a:pt x="0" y="22"/>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7" name="Freeform 135"/>
          <p:cNvSpPr>
            <a:spLocks/>
          </p:cNvSpPr>
          <p:nvPr/>
        </p:nvSpPr>
        <p:spPr bwMode="auto">
          <a:xfrm>
            <a:off x="7165975" y="4900613"/>
            <a:ext cx="66675" cy="55562"/>
          </a:xfrm>
          <a:custGeom>
            <a:avLst/>
            <a:gdLst>
              <a:gd name="T0" fmla="*/ 0 w 42"/>
              <a:gd name="T1" fmla="*/ 34 h 35"/>
              <a:gd name="T2" fmla="*/ 18 w 42"/>
              <a:gd name="T3" fmla="*/ 22 h 35"/>
              <a:gd name="T4" fmla="*/ 41 w 42"/>
              <a:gd name="T5" fmla="*/ 0 h 35"/>
              <a:gd name="T6" fmla="*/ 35 w 42"/>
              <a:gd name="T7" fmla="*/ 0 h 35"/>
              <a:gd name="T8" fmla="*/ 0 w 42"/>
              <a:gd name="T9" fmla="*/ 34 h 35"/>
            </a:gdLst>
            <a:ahLst/>
            <a:cxnLst>
              <a:cxn ang="0">
                <a:pos x="T0" y="T1"/>
              </a:cxn>
              <a:cxn ang="0">
                <a:pos x="T2" y="T3"/>
              </a:cxn>
              <a:cxn ang="0">
                <a:pos x="T4" y="T5"/>
              </a:cxn>
              <a:cxn ang="0">
                <a:pos x="T6" y="T7"/>
              </a:cxn>
              <a:cxn ang="0">
                <a:pos x="T8" y="T9"/>
              </a:cxn>
            </a:cxnLst>
            <a:rect l="0" t="0" r="r" b="b"/>
            <a:pathLst>
              <a:path w="42" h="35">
                <a:moveTo>
                  <a:pt x="0" y="34"/>
                </a:moveTo>
                <a:lnTo>
                  <a:pt x="18" y="22"/>
                </a:lnTo>
                <a:lnTo>
                  <a:pt x="41" y="0"/>
                </a:lnTo>
                <a:lnTo>
                  <a:pt x="35" y="0"/>
                </a:lnTo>
                <a:lnTo>
                  <a:pt x="0" y="34"/>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8" name="Freeform 136"/>
          <p:cNvSpPr>
            <a:spLocks/>
          </p:cNvSpPr>
          <p:nvPr/>
        </p:nvSpPr>
        <p:spPr bwMode="auto">
          <a:xfrm>
            <a:off x="7315200" y="4900613"/>
            <a:ext cx="66675" cy="55562"/>
          </a:xfrm>
          <a:custGeom>
            <a:avLst/>
            <a:gdLst>
              <a:gd name="T0" fmla="*/ 6 w 42"/>
              <a:gd name="T1" fmla="*/ 34 h 35"/>
              <a:gd name="T2" fmla="*/ 0 w 42"/>
              <a:gd name="T3" fmla="*/ 22 h 35"/>
              <a:gd name="T4" fmla="*/ 23 w 42"/>
              <a:gd name="T5" fmla="*/ 0 h 35"/>
              <a:gd name="T6" fmla="*/ 41 w 42"/>
              <a:gd name="T7" fmla="*/ 0 h 35"/>
              <a:gd name="T8" fmla="*/ 6 w 42"/>
              <a:gd name="T9" fmla="*/ 34 h 35"/>
            </a:gdLst>
            <a:ahLst/>
            <a:cxnLst>
              <a:cxn ang="0">
                <a:pos x="T0" y="T1"/>
              </a:cxn>
              <a:cxn ang="0">
                <a:pos x="T2" y="T3"/>
              </a:cxn>
              <a:cxn ang="0">
                <a:pos x="T4" y="T5"/>
              </a:cxn>
              <a:cxn ang="0">
                <a:pos x="T6" y="T7"/>
              </a:cxn>
              <a:cxn ang="0">
                <a:pos x="T8" y="T9"/>
              </a:cxn>
            </a:cxnLst>
            <a:rect l="0" t="0" r="r" b="b"/>
            <a:pathLst>
              <a:path w="42" h="35">
                <a:moveTo>
                  <a:pt x="6" y="34"/>
                </a:moveTo>
                <a:lnTo>
                  <a:pt x="0" y="22"/>
                </a:lnTo>
                <a:lnTo>
                  <a:pt x="23" y="0"/>
                </a:lnTo>
                <a:lnTo>
                  <a:pt x="41" y="0"/>
                </a:lnTo>
                <a:lnTo>
                  <a:pt x="6" y="34"/>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29" name="Freeform 137"/>
          <p:cNvSpPr>
            <a:spLocks/>
          </p:cNvSpPr>
          <p:nvPr/>
        </p:nvSpPr>
        <p:spPr bwMode="auto">
          <a:xfrm>
            <a:off x="7165975" y="4938713"/>
            <a:ext cx="155575" cy="26987"/>
          </a:xfrm>
          <a:custGeom>
            <a:avLst/>
            <a:gdLst>
              <a:gd name="T0" fmla="*/ 0 w 98"/>
              <a:gd name="T1" fmla="*/ 16 h 17"/>
              <a:gd name="T2" fmla="*/ 18 w 98"/>
              <a:gd name="T3" fmla="*/ 0 h 17"/>
              <a:gd name="T4" fmla="*/ 91 w 98"/>
              <a:gd name="T5" fmla="*/ 0 h 17"/>
              <a:gd name="T6" fmla="*/ 97 w 98"/>
              <a:gd name="T7" fmla="*/ 16 h 17"/>
              <a:gd name="T8" fmla="*/ 0 w 98"/>
              <a:gd name="T9" fmla="*/ 16 h 17"/>
            </a:gdLst>
            <a:ahLst/>
            <a:cxnLst>
              <a:cxn ang="0">
                <a:pos x="T0" y="T1"/>
              </a:cxn>
              <a:cxn ang="0">
                <a:pos x="T2" y="T3"/>
              </a:cxn>
              <a:cxn ang="0">
                <a:pos x="T4" y="T5"/>
              </a:cxn>
              <a:cxn ang="0">
                <a:pos x="T6" y="T7"/>
              </a:cxn>
              <a:cxn ang="0">
                <a:pos x="T8" y="T9"/>
              </a:cxn>
            </a:cxnLst>
            <a:rect l="0" t="0" r="r" b="b"/>
            <a:pathLst>
              <a:path w="98" h="17">
                <a:moveTo>
                  <a:pt x="0" y="16"/>
                </a:moveTo>
                <a:lnTo>
                  <a:pt x="18" y="0"/>
                </a:lnTo>
                <a:lnTo>
                  <a:pt x="91" y="0"/>
                </a:lnTo>
                <a:lnTo>
                  <a:pt x="97" y="16"/>
                </a:lnTo>
                <a:lnTo>
                  <a:pt x="0" y="16"/>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0" name="Freeform 138"/>
          <p:cNvSpPr>
            <a:spLocks/>
          </p:cNvSpPr>
          <p:nvPr/>
        </p:nvSpPr>
        <p:spPr bwMode="auto">
          <a:xfrm>
            <a:off x="7573963" y="4841875"/>
            <a:ext cx="155575" cy="34925"/>
          </a:xfrm>
          <a:custGeom>
            <a:avLst/>
            <a:gdLst>
              <a:gd name="T0" fmla="*/ 0 w 98"/>
              <a:gd name="T1" fmla="*/ 21 h 22"/>
              <a:gd name="T2" fmla="*/ 73 w 98"/>
              <a:gd name="T3" fmla="*/ 21 h 22"/>
              <a:gd name="T4" fmla="*/ 97 w 98"/>
              <a:gd name="T5" fmla="*/ 0 h 22"/>
              <a:gd name="T6" fmla="*/ 24 w 98"/>
              <a:gd name="T7" fmla="*/ 0 h 22"/>
              <a:gd name="T8" fmla="*/ 0 w 98"/>
              <a:gd name="T9" fmla="*/ 21 h 22"/>
            </a:gdLst>
            <a:ahLst/>
            <a:cxnLst>
              <a:cxn ang="0">
                <a:pos x="T0" y="T1"/>
              </a:cxn>
              <a:cxn ang="0">
                <a:pos x="T2" y="T3"/>
              </a:cxn>
              <a:cxn ang="0">
                <a:pos x="T4" y="T5"/>
              </a:cxn>
              <a:cxn ang="0">
                <a:pos x="T6" y="T7"/>
              </a:cxn>
              <a:cxn ang="0">
                <a:pos x="T8" y="T9"/>
              </a:cxn>
            </a:cxnLst>
            <a:rect l="0" t="0" r="r" b="b"/>
            <a:pathLst>
              <a:path w="98" h="22">
                <a:moveTo>
                  <a:pt x="0" y="21"/>
                </a:moveTo>
                <a:lnTo>
                  <a:pt x="73" y="21"/>
                </a:lnTo>
                <a:lnTo>
                  <a:pt x="97" y="0"/>
                </a:lnTo>
                <a:lnTo>
                  <a:pt x="24" y="0"/>
                </a:lnTo>
                <a:lnTo>
                  <a:pt x="0" y="21"/>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1" name="Freeform 139"/>
          <p:cNvSpPr>
            <a:spLocks/>
          </p:cNvSpPr>
          <p:nvPr/>
        </p:nvSpPr>
        <p:spPr bwMode="auto">
          <a:xfrm>
            <a:off x="7543800" y="4841875"/>
            <a:ext cx="66675" cy="57150"/>
          </a:xfrm>
          <a:custGeom>
            <a:avLst/>
            <a:gdLst>
              <a:gd name="T0" fmla="*/ 0 w 42"/>
              <a:gd name="T1" fmla="*/ 35 h 36"/>
              <a:gd name="T2" fmla="*/ 18 w 42"/>
              <a:gd name="T3" fmla="*/ 23 h 36"/>
              <a:gd name="T4" fmla="*/ 41 w 42"/>
              <a:gd name="T5" fmla="*/ 0 h 36"/>
              <a:gd name="T6" fmla="*/ 35 w 42"/>
              <a:gd name="T7" fmla="*/ 0 h 36"/>
              <a:gd name="T8" fmla="*/ 0 w 42"/>
              <a:gd name="T9" fmla="*/ 35 h 36"/>
            </a:gdLst>
            <a:ahLst/>
            <a:cxnLst>
              <a:cxn ang="0">
                <a:pos x="T0" y="T1"/>
              </a:cxn>
              <a:cxn ang="0">
                <a:pos x="T2" y="T3"/>
              </a:cxn>
              <a:cxn ang="0">
                <a:pos x="T4" y="T5"/>
              </a:cxn>
              <a:cxn ang="0">
                <a:pos x="T6" y="T7"/>
              </a:cxn>
              <a:cxn ang="0">
                <a:pos x="T8" y="T9"/>
              </a:cxn>
            </a:cxnLst>
            <a:rect l="0" t="0" r="r" b="b"/>
            <a:pathLst>
              <a:path w="42" h="36">
                <a:moveTo>
                  <a:pt x="0" y="35"/>
                </a:moveTo>
                <a:lnTo>
                  <a:pt x="18" y="23"/>
                </a:lnTo>
                <a:lnTo>
                  <a:pt x="41" y="0"/>
                </a:lnTo>
                <a:lnTo>
                  <a:pt x="35" y="0"/>
                </a:lnTo>
                <a:lnTo>
                  <a:pt x="0" y="3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2" name="Freeform 140"/>
          <p:cNvSpPr>
            <a:spLocks/>
          </p:cNvSpPr>
          <p:nvPr/>
        </p:nvSpPr>
        <p:spPr bwMode="auto">
          <a:xfrm>
            <a:off x="7693025" y="4841875"/>
            <a:ext cx="66675" cy="57150"/>
          </a:xfrm>
          <a:custGeom>
            <a:avLst/>
            <a:gdLst>
              <a:gd name="T0" fmla="*/ 6 w 42"/>
              <a:gd name="T1" fmla="*/ 35 h 36"/>
              <a:gd name="T2" fmla="*/ 0 w 42"/>
              <a:gd name="T3" fmla="*/ 23 h 36"/>
              <a:gd name="T4" fmla="*/ 23 w 42"/>
              <a:gd name="T5" fmla="*/ 0 h 36"/>
              <a:gd name="T6" fmla="*/ 41 w 42"/>
              <a:gd name="T7" fmla="*/ 0 h 36"/>
              <a:gd name="T8" fmla="*/ 6 w 42"/>
              <a:gd name="T9" fmla="*/ 35 h 36"/>
            </a:gdLst>
            <a:ahLst/>
            <a:cxnLst>
              <a:cxn ang="0">
                <a:pos x="T0" y="T1"/>
              </a:cxn>
              <a:cxn ang="0">
                <a:pos x="T2" y="T3"/>
              </a:cxn>
              <a:cxn ang="0">
                <a:pos x="T4" y="T5"/>
              </a:cxn>
              <a:cxn ang="0">
                <a:pos x="T6" y="T7"/>
              </a:cxn>
              <a:cxn ang="0">
                <a:pos x="T8" y="T9"/>
              </a:cxn>
            </a:cxnLst>
            <a:rect l="0" t="0" r="r" b="b"/>
            <a:pathLst>
              <a:path w="42" h="36">
                <a:moveTo>
                  <a:pt x="6" y="35"/>
                </a:moveTo>
                <a:lnTo>
                  <a:pt x="0" y="23"/>
                </a:lnTo>
                <a:lnTo>
                  <a:pt x="23" y="0"/>
                </a:lnTo>
                <a:lnTo>
                  <a:pt x="41" y="0"/>
                </a:lnTo>
                <a:lnTo>
                  <a:pt x="6" y="35"/>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3" name="Freeform 141"/>
          <p:cNvSpPr>
            <a:spLocks/>
          </p:cNvSpPr>
          <p:nvPr/>
        </p:nvSpPr>
        <p:spPr bwMode="auto">
          <a:xfrm>
            <a:off x="7543800" y="4879975"/>
            <a:ext cx="155575" cy="26988"/>
          </a:xfrm>
          <a:custGeom>
            <a:avLst/>
            <a:gdLst>
              <a:gd name="T0" fmla="*/ 0 w 98"/>
              <a:gd name="T1" fmla="*/ 16 h 17"/>
              <a:gd name="T2" fmla="*/ 18 w 98"/>
              <a:gd name="T3" fmla="*/ 0 h 17"/>
              <a:gd name="T4" fmla="*/ 91 w 98"/>
              <a:gd name="T5" fmla="*/ 0 h 17"/>
              <a:gd name="T6" fmla="*/ 97 w 98"/>
              <a:gd name="T7" fmla="*/ 16 h 17"/>
              <a:gd name="T8" fmla="*/ 0 w 98"/>
              <a:gd name="T9" fmla="*/ 16 h 17"/>
            </a:gdLst>
            <a:ahLst/>
            <a:cxnLst>
              <a:cxn ang="0">
                <a:pos x="T0" y="T1"/>
              </a:cxn>
              <a:cxn ang="0">
                <a:pos x="T2" y="T3"/>
              </a:cxn>
              <a:cxn ang="0">
                <a:pos x="T4" y="T5"/>
              </a:cxn>
              <a:cxn ang="0">
                <a:pos x="T6" y="T7"/>
              </a:cxn>
              <a:cxn ang="0">
                <a:pos x="T8" y="T9"/>
              </a:cxn>
            </a:cxnLst>
            <a:rect l="0" t="0" r="r" b="b"/>
            <a:pathLst>
              <a:path w="98" h="17">
                <a:moveTo>
                  <a:pt x="0" y="16"/>
                </a:moveTo>
                <a:lnTo>
                  <a:pt x="18" y="0"/>
                </a:lnTo>
                <a:lnTo>
                  <a:pt x="91" y="0"/>
                </a:lnTo>
                <a:lnTo>
                  <a:pt x="97" y="16"/>
                </a:lnTo>
                <a:lnTo>
                  <a:pt x="0" y="16"/>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4" name="Freeform 142"/>
          <p:cNvSpPr>
            <a:spLocks/>
          </p:cNvSpPr>
          <p:nvPr/>
        </p:nvSpPr>
        <p:spPr bwMode="auto">
          <a:xfrm>
            <a:off x="7413625" y="4841875"/>
            <a:ext cx="157163" cy="34925"/>
          </a:xfrm>
          <a:custGeom>
            <a:avLst/>
            <a:gdLst>
              <a:gd name="T0" fmla="*/ 0 w 99"/>
              <a:gd name="T1" fmla="*/ 21 h 22"/>
              <a:gd name="T2" fmla="*/ 74 w 99"/>
              <a:gd name="T3" fmla="*/ 21 h 22"/>
              <a:gd name="T4" fmla="*/ 98 w 99"/>
              <a:gd name="T5" fmla="*/ 0 h 22"/>
              <a:gd name="T6" fmla="*/ 25 w 99"/>
              <a:gd name="T7" fmla="*/ 0 h 22"/>
              <a:gd name="T8" fmla="*/ 0 w 99"/>
              <a:gd name="T9" fmla="*/ 21 h 22"/>
            </a:gdLst>
            <a:ahLst/>
            <a:cxnLst>
              <a:cxn ang="0">
                <a:pos x="T0" y="T1"/>
              </a:cxn>
              <a:cxn ang="0">
                <a:pos x="T2" y="T3"/>
              </a:cxn>
              <a:cxn ang="0">
                <a:pos x="T4" y="T5"/>
              </a:cxn>
              <a:cxn ang="0">
                <a:pos x="T6" y="T7"/>
              </a:cxn>
              <a:cxn ang="0">
                <a:pos x="T8" y="T9"/>
              </a:cxn>
            </a:cxnLst>
            <a:rect l="0" t="0" r="r" b="b"/>
            <a:pathLst>
              <a:path w="99" h="22">
                <a:moveTo>
                  <a:pt x="0" y="21"/>
                </a:moveTo>
                <a:lnTo>
                  <a:pt x="74" y="21"/>
                </a:lnTo>
                <a:lnTo>
                  <a:pt x="98" y="0"/>
                </a:lnTo>
                <a:lnTo>
                  <a:pt x="25" y="0"/>
                </a:lnTo>
                <a:lnTo>
                  <a:pt x="0" y="21"/>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5" name="Freeform 143"/>
          <p:cNvSpPr>
            <a:spLocks/>
          </p:cNvSpPr>
          <p:nvPr/>
        </p:nvSpPr>
        <p:spPr bwMode="auto">
          <a:xfrm>
            <a:off x="7385050" y="4841875"/>
            <a:ext cx="66675" cy="57150"/>
          </a:xfrm>
          <a:custGeom>
            <a:avLst/>
            <a:gdLst>
              <a:gd name="T0" fmla="*/ 0 w 42"/>
              <a:gd name="T1" fmla="*/ 35 h 36"/>
              <a:gd name="T2" fmla="*/ 18 w 42"/>
              <a:gd name="T3" fmla="*/ 23 h 36"/>
              <a:gd name="T4" fmla="*/ 41 w 42"/>
              <a:gd name="T5" fmla="*/ 0 h 36"/>
              <a:gd name="T6" fmla="*/ 35 w 42"/>
              <a:gd name="T7" fmla="*/ 0 h 36"/>
              <a:gd name="T8" fmla="*/ 0 w 42"/>
              <a:gd name="T9" fmla="*/ 35 h 36"/>
            </a:gdLst>
            <a:ahLst/>
            <a:cxnLst>
              <a:cxn ang="0">
                <a:pos x="T0" y="T1"/>
              </a:cxn>
              <a:cxn ang="0">
                <a:pos x="T2" y="T3"/>
              </a:cxn>
              <a:cxn ang="0">
                <a:pos x="T4" y="T5"/>
              </a:cxn>
              <a:cxn ang="0">
                <a:pos x="T6" y="T7"/>
              </a:cxn>
              <a:cxn ang="0">
                <a:pos x="T8" y="T9"/>
              </a:cxn>
            </a:cxnLst>
            <a:rect l="0" t="0" r="r" b="b"/>
            <a:pathLst>
              <a:path w="42" h="36">
                <a:moveTo>
                  <a:pt x="0" y="35"/>
                </a:moveTo>
                <a:lnTo>
                  <a:pt x="18" y="23"/>
                </a:lnTo>
                <a:lnTo>
                  <a:pt x="41" y="0"/>
                </a:lnTo>
                <a:lnTo>
                  <a:pt x="35" y="0"/>
                </a:lnTo>
                <a:lnTo>
                  <a:pt x="0" y="3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6" name="Freeform 144"/>
          <p:cNvSpPr>
            <a:spLocks/>
          </p:cNvSpPr>
          <p:nvPr/>
        </p:nvSpPr>
        <p:spPr bwMode="auto">
          <a:xfrm>
            <a:off x="7535863" y="4841875"/>
            <a:ext cx="63500" cy="57150"/>
          </a:xfrm>
          <a:custGeom>
            <a:avLst/>
            <a:gdLst>
              <a:gd name="T0" fmla="*/ 6 w 40"/>
              <a:gd name="T1" fmla="*/ 35 h 36"/>
              <a:gd name="T2" fmla="*/ 0 w 40"/>
              <a:gd name="T3" fmla="*/ 23 h 36"/>
              <a:gd name="T4" fmla="*/ 22 w 40"/>
              <a:gd name="T5" fmla="*/ 0 h 36"/>
              <a:gd name="T6" fmla="*/ 39 w 40"/>
              <a:gd name="T7" fmla="*/ 0 h 36"/>
              <a:gd name="T8" fmla="*/ 6 w 40"/>
              <a:gd name="T9" fmla="*/ 35 h 36"/>
            </a:gdLst>
            <a:ahLst/>
            <a:cxnLst>
              <a:cxn ang="0">
                <a:pos x="T0" y="T1"/>
              </a:cxn>
              <a:cxn ang="0">
                <a:pos x="T2" y="T3"/>
              </a:cxn>
              <a:cxn ang="0">
                <a:pos x="T4" y="T5"/>
              </a:cxn>
              <a:cxn ang="0">
                <a:pos x="T6" y="T7"/>
              </a:cxn>
              <a:cxn ang="0">
                <a:pos x="T8" y="T9"/>
              </a:cxn>
            </a:cxnLst>
            <a:rect l="0" t="0" r="r" b="b"/>
            <a:pathLst>
              <a:path w="40" h="36">
                <a:moveTo>
                  <a:pt x="6" y="35"/>
                </a:moveTo>
                <a:lnTo>
                  <a:pt x="0" y="23"/>
                </a:lnTo>
                <a:lnTo>
                  <a:pt x="22" y="0"/>
                </a:lnTo>
                <a:lnTo>
                  <a:pt x="39" y="0"/>
                </a:lnTo>
                <a:lnTo>
                  <a:pt x="6" y="35"/>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7" name="Freeform 145"/>
          <p:cNvSpPr>
            <a:spLocks/>
          </p:cNvSpPr>
          <p:nvPr/>
        </p:nvSpPr>
        <p:spPr bwMode="auto">
          <a:xfrm>
            <a:off x="7385050" y="4879975"/>
            <a:ext cx="155575" cy="26988"/>
          </a:xfrm>
          <a:custGeom>
            <a:avLst/>
            <a:gdLst>
              <a:gd name="T0" fmla="*/ 0 w 98"/>
              <a:gd name="T1" fmla="*/ 16 h 17"/>
              <a:gd name="T2" fmla="*/ 18 w 98"/>
              <a:gd name="T3" fmla="*/ 0 h 17"/>
              <a:gd name="T4" fmla="*/ 91 w 98"/>
              <a:gd name="T5" fmla="*/ 0 h 17"/>
              <a:gd name="T6" fmla="*/ 97 w 98"/>
              <a:gd name="T7" fmla="*/ 16 h 17"/>
              <a:gd name="T8" fmla="*/ 0 w 98"/>
              <a:gd name="T9" fmla="*/ 16 h 17"/>
            </a:gdLst>
            <a:ahLst/>
            <a:cxnLst>
              <a:cxn ang="0">
                <a:pos x="T0" y="T1"/>
              </a:cxn>
              <a:cxn ang="0">
                <a:pos x="T2" y="T3"/>
              </a:cxn>
              <a:cxn ang="0">
                <a:pos x="T4" y="T5"/>
              </a:cxn>
              <a:cxn ang="0">
                <a:pos x="T6" y="T7"/>
              </a:cxn>
              <a:cxn ang="0">
                <a:pos x="T8" y="T9"/>
              </a:cxn>
            </a:cxnLst>
            <a:rect l="0" t="0" r="r" b="b"/>
            <a:pathLst>
              <a:path w="98" h="17">
                <a:moveTo>
                  <a:pt x="0" y="16"/>
                </a:moveTo>
                <a:lnTo>
                  <a:pt x="18" y="0"/>
                </a:lnTo>
                <a:lnTo>
                  <a:pt x="91" y="0"/>
                </a:lnTo>
                <a:lnTo>
                  <a:pt x="97" y="16"/>
                </a:lnTo>
                <a:lnTo>
                  <a:pt x="0" y="16"/>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8" name="Freeform 146"/>
          <p:cNvSpPr>
            <a:spLocks/>
          </p:cNvSpPr>
          <p:nvPr/>
        </p:nvSpPr>
        <p:spPr bwMode="auto">
          <a:xfrm>
            <a:off x="7254875" y="4841875"/>
            <a:ext cx="155575" cy="34925"/>
          </a:xfrm>
          <a:custGeom>
            <a:avLst/>
            <a:gdLst>
              <a:gd name="T0" fmla="*/ 0 w 98"/>
              <a:gd name="T1" fmla="*/ 21 h 22"/>
              <a:gd name="T2" fmla="*/ 73 w 98"/>
              <a:gd name="T3" fmla="*/ 21 h 22"/>
              <a:gd name="T4" fmla="*/ 97 w 98"/>
              <a:gd name="T5" fmla="*/ 0 h 22"/>
              <a:gd name="T6" fmla="*/ 25 w 98"/>
              <a:gd name="T7" fmla="*/ 0 h 22"/>
              <a:gd name="T8" fmla="*/ 0 w 98"/>
              <a:gd name="T9" fmla="*/ 21 h 22"/>
            </a:gdLst>
            <a:ahLst/>
            <a:cxnLst>
              <a:cxn ang="0">
                <a:pos x="T0" y="T1"/>
              </a:cxn>
              <a:cxn ang="0">
                <a:pos x="T2" y="T3"/>
              </a:cxn>
              <a:cxn ang="0">
                <a:pos x="T4" y="T5"/>
              </a:cxn>
              <a:cxn ang="0">
                <a:pos x="T6" y="T7"/>
              </a:cxn>
              <a:cxn ang="0">
                <a:pos x="T8" y="T9"/>
              </a:cxn>
            </a:cxnLst>
            <a:rect l="0" t="0" r="r" b="b"/>
            <a:pathLst>
              <a:path w="98" h="22">
                <a:moveTo>
                  <a:pt x="0" y="21"/>
                </a:moveTo>
                <a:lnTo>
                  <a:pt x="73" y="21"/>
                </a:lnTo>
                <a:lnTo>
                  <a:pt x="97" y="0"/>
                </a:lnTo>
                <a:lnTo>
                  <a:pt x="25" y="0"/>
                </a:lnTo>
                <a:lnTo>
                  <a:pt x="0" y="21"/>
                </a:lnTo>
              </a:path>
            </a:pathLst>
          </a:custGeom>
          <a:solidFill>
            <a:schemeClr val="folHlink"/>
          </a:solidFill>
          <a:ln w="12700" cap="rnd" cmpd="sng">
            <a:solidFill>
              <a:schemeClr val="folHlink"/>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39" name="Freeform 147"/>
          <p:cNvSpPr>
            <a:spLocks/>
          </p:cNvSpPr>
          <p:nvPr/>
        </p:nvSpPr>
        <p:spPr bwMode="auto">
          <a:xfrm>
            <a:off x="7224713" y="4841875"/>
            <a:ext cx="68262" cy="57150"/>
          </a:xfrm>
          <a:custGeom>
            <a:avLst/>
            <a:gdLst>
              <a:gd name="T0" fmla="*/ 0 w 43"/>
              <a:gd name="T1" fmla="*/ 35 h 36"/>
              <a:gd name="T2" fmla="*/ 18 w 43"/>
              <a:gd name="T3" fmla="*/ 23 h 36"/>
              <a:gd name="T4" fmla="*/ 42 w 43"/>
              <a:gd name="T5" fmla="*/ 0 h 36"/>
              <a:gd name="T6" fmla="*/ 36 w 43"/>
              <a:gd name="T7" fmla="*/ 0 h 36"/>
              <a:gd name="T8" fmla="*/ 0 w 43"/>
              <a:gd name="T9" fmla="*/ 35 h 36"/>
            </a:gdLst>
            <a:ahLst/>
            <a:cxnLst>
              <a:cxn ang="0">
                <a:pos x="T0" y="T1"/>
              </a:cxn>
              <a:cxn ang="0">
                <a:pos x="T2" y="T3"/>
              </a:cxn>
              <a:cxn ang="0">
                <a:pos x="T4" y="T5"/>
              </a:cxn>
              <a:cxn ang="0">
                <a:pos x="T6" y="T7"/>
              </a:cxn>
              <a:cxn ang="0">
                <a:pos x="T8" y="T9"/>
              </a:cxn>
            </a:cxnLst>
            <a:rect l="0" t="0" r="r" b="b"/>
            <a:pathLst>
              <a:path w="43" h="36">
                <a:moveTo>
                  <a:pt x="0" y="35"/>
                </a:moveTo>
                <a:lnTo>
                  <a:pt x="18" y="23"/>
                </a:lnTo>
                <a:lnTo>
                  <a:pt x="42" y="0"/>
                </a:lnTo>
                <a:lnTo>
                  <a:pt x="36" y="0"/>
                </a:lnTo>
                <a:lnTo>
                  <a:pt x="0" y="3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40" name="Freeform 148"/>
          <p:cNvSpPr>
            <a:spLocks/>
          </p:cNvSpPr>
          <p:nvPr/>
        </p:nvSpPr>
        <p:spPr bwMode="auto">
          <a:xfrm>
            <a:off x="7373938" y="4841875"/>
            <a:ext cx="66675" cy="57150"/>
          </a:xfrm>
          <a:custGeom>
            <a:avLst/>
            <a:gdLst>
              <a:gd name="T0" fmla="*/ 6 w 42"/>
              <a:gd name="T1" fmla="*/ 35 h 36"/>
              <a:gd name="T2" fmla="*/ 0 w 42"/>
              <a:gd name="T3" fmla="*/ 23 h 36"/>
              <a:gd name="T4" fmla="*/ 23 w 42"/>
              <a:gd name="T5" fmla="*/ 0 h 36"/>
              <a:gd name="T6" fmla="*/ 41 w 42"/>
              <a:gd name="T7" fmla="*/ 0 h 36"/>
              <a:gd name="T8" fmla="*/ 6 w 42"/>
              <a:gd name="T9" fmla="*/ 35 h 36"/>
            </a:gdLst>
            <a:ahLst/>
            <a:cxnLst>
              <a:cxn ang="0">
                <a:pos x="T0" y="T1"/>
              </a:cxn>
              <a:cxn ang="0">
                <a:pos x="T2" y="T3"/>
              </a:cxn>
              <a:cxn ang="0">
                <a:pos x="T4" y="T5"/>
              </a:cxn>
              <a:cxn ang="0">
                <a:pos x="T6" y="T7"/>
              </a:cxn>
              <a:cxn ang="0">
                <a:pos x="T8" y="T9"/>
              </a:cxn>
            </a:cxnLst>
            <a:rect l="0" t="0" r="r" b="b"/>
            <a:pathLst>
              <a:path w="42" h="36">
                <a:moveTo>
                  <a:pt x="6" y="35"/>
                </a:moveTo>
                <a:lnTo>
                  <a:pt x="0" y="23"/>
                </a:lnTo>
                <a:lnTo>
                  <a:pt x="23" y="0"/>
                </a:lnTo>
                <a:lnTo>
                  <a:pt x="41" y="0"/>
                </a:lnTo>
                <a:lnTo>
                  <a:pt x="6" y="35"/>
                </a:lnTo>
              </a:path>
            </a:pathLst>
          </a:custGeom>
          <a:solidFill>
            <a:srgbClr val="0063BC"/>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41" name="Freeform 149"/>
          <p:cNvSpPr>
            <a:spLocks/>
          </p:cNvSpPr>
          <p:nvPr/>
        </p:nvSpPr>
        <p:spPr bwMode="auto">
          <a:xfrm>
            <a:off x="7224713" y="4879975"/>
            <a:ext cx="157162" cy="26988"/>
          </a:xfrm>
          <a:custGeom>
            <a:avLst/>
            <a:gdLst>
              <a:gd name="T0" fmla="*/ 0 w 99"/>
              <a:gd name="T1" fmla="*/ 16 h 17"/>
              <a:gd name="T2" fmla="*/ 18 w 99"/>
              <a:gd name="T3" fmla="*/ 0 h 17"/>
              <a:gd name="T4" fmla="*/ 92 w 99"/>
              <a:gd name="T5" fmla="*/ 0 h 17"/>
              <a:gd name="T6" fmla="*/ 98 w 99"/>
              <a:gd name="T7" fmla="*/ 16 h 17"/>
              <a:gd name="T8" fmla="*/ 0 w 99"/>
              <a:gd name="T9" fmla="*/ 16 h 17"/>
            </a:gdLst>
            <a:ahLst/>
            <a:cxnLst>
              <a:cxn ang="0">
                <a:pos x="T0" y="T1"/>
              </a:cxn>
              <a:cxn ang="0">
                <a:pos x="T2" y="T3"/>
              </a:cxn>
              <a:cxn ang="0">
                <a:pos x="T4" y="T5"/>
              </a:cxn>
              <a:cxn ang="0">
                <a:pos x="T6" y="T7"/>
              </a:cxn>
              <a:cxn ang="0">
                <a:pos x="T8" y="T9"/>
              </a:cxn>
            </a:cxnLst>
            <a:rect l="0" t="0" r="r" b="b"/>
            <a:pathLst>
              <a:path w="99" h="17">
                <a:moveTo>
                  <a:pt x="0" y="16"/>
                </a:moveTo>
                <a:lnTo>
                  <a:pt x="18" y="0"/>
                </a:lnTo>
                <a:lnTo>
                  <a:pt x="92" y="0"/>
                </a:lnTo>
                <a:lnTo>
                  <a:pt x="98" y="16"/>
                </a:lnTo>
                <a:lnTo>
                  <a:pt x="0" y="16"/>
                </a:lnTo>
              </a:path>
            </a:pathLst>
          </a:custGeom>
          <a:solidFill>
            <a:srgbClr val="C1CE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42" name="Freeform 150"/>
          <p:cNvSpPr>
            <a:spLocks/>
          </p:cNvSpPr>
          <p:nvPr/>
        </p:nvSpPr>
        <p:spPr bwMode="auto">
          <a:xfrm>
            <a:off x="7415213" y="5172075"/>
            <a:ext cx="153987" cy="153988"/>
          </a:xfrm>
          <a:custGeom>
            <a:avLst/>
            <a:gdLst>
              <a:gd name="T0" fmla="*/ 96 w 97"/>
              <a:gd name="T1" fmla="*/ 0 h 97"/>
              <a:gd name="T2" fmla="*/ 0 w 97"/>
              <a:gd name="T3" fmla="*/ 96 h 97"/>
              <a:gd name="T4" fmla="*/ 96 w 97"/>
              <a:gd name="T5" fmla="*/ 96 h 97"/>
              <a:gd name="T6" fmla="*/ 96 w 97"/>
              <a:gd name="T7" fmla="*/ 0 h 97"/>
            </a:gdLst>
            <a:ahLst/>
            <a:cxnLst>
              <a:cxn ang="0">
                <a:pos x="T0" y="T1"/>
              </a:cxn>
              <a:cxn ang="0">
                <a:pos x="T2" y="T3"/>
              </a:cxn>
              <a:cxn ang="0">
                <a:pos x="T4" y="T5"/>
              </a:cxn>
              <a:cxn ang="0">
                <a:pos x="T6" y="T7"/>
              </a:cxn>
            </a:cxnLst>
            <a:rect l="0" t="0" r="r" b="b"/>
            <a:pathLst>
              <a:path w="97" h="97">
                <a:moveTo>
                  <a:pt x="96" y="0"/>
                </a:moveTo>
                <a:lnTo>
                  <a:pt x="0" y="96"/>
                </a:lnTo>
                <a:lnTo>
                  <a:pt x="96" y="96"/>
                </a:lnTo>
                <a:lnTo>
                  <a:pt x="96" y="0"/>
                </a:lnTo>
              </a:path>
            </a:pathLst>
          </a:custGeom>
          <a:solidFill>
            <a:srgbClr val="DADADA"/>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43" name="Freeform 151"/>
          <p:cNvSpPr>
            <a:spLocks/>
          </p:cNvSpPr>
          <p:nvPr/>
        </p:nvSpPr>
        <p:spPr bwMode="auto">
          <a:xfrm>
            <a:off x="7415213" y="5172075"/>
            <a:ext cx="153987" cy="153988"/>
          </a:xfrm>
          <a:custGeom>
            <a:avLst/>
            <a:gdLst>
              <a:gd name="T0" fmla="*/ 0 w 97"/>
              <a:gd name="T1" fmla="*/ 96 h 97"/>
              <a:gd name="T2" fmla="*/ 96 w 97"/>
              <a:gd name="T3" fmla="*/ 0 h 97"/>
              <a:gd name="T4" fmla="*/ 0 w 97"/>
              <a:gd name="T5" fmla="*/ 0 h 97"/>
              <a:gd name="T6" fmla="*/ 0 w 97"/>
              <a:gd name="T7" fmla="*/ 96 h 97"/>
            </a:gdLst>
            <a:ahLst/>
            <a:cxnLst>
              <a:cxn ang="0">
                <a:pos x="T0" y="T1"/>
              </a:cxn>
              <a:cxn ang="0">
                <a:pos x="T2" y="T3"/>
              </a:cxn>
              <a:cxn ang="0">
                <a:pos x="T4" y="T5"/>
              </a:cxn>
              <a:cxn ang="0">
                <a:pos x="T6" y="T7"/>
              </a:cxn>
            </a:cxnLst>
            <a:rect l="0" t="0" r="r" b="b"/>
            <a:pathLst>
              <a:path w="97" h="97">
                <a:moveTo>
                  <a:pt x="0" y="96"/>
                </a:moveTo>
                <a:lnTo>
                  <a:pt x="96" y="0"/>
                </a:lnTo>
                <a:lnTo>
                  <a:pt x="0" y="0"/>
                </a:lnTo>
                <a:lnTo>
                  <a:pt x="0" y="96"/>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44" name="Rectangle 152"/>
          <p:cNvSpPr>
            <a:spLocks noChangeArrowheads="1"/>
          </p:cNvSpPr>
          <p:nvPr/>
        </p:nvSpPr>
        <p:spPr bwMode="auto">
          <a:xfrm>
            <a:off x="7434263" y="5192713"/>
            <a:ext cx="112712" cy="112712"/>
          </a:xfrm>
          <a:prstGeom prst="rect">
            <a:avLst/>
          </a:prstGeom>
          <a:solidFill>
            <a:srgbClr val="91919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45" name="Freeform 153"/>
          <p:cNvSpPr>
            <a:spLocks/>
          </p:cNvSpPr>
          <p:nvPr/>
        </p:nvSpPr>
        <p:spPr bwMode="auto">
          <a:xfrm>
            <a:off x="7102475" y="5172075"/>
            <a:ext cx="153988" cy="153988"/>
          </a:xfrm>
          <a:custGeom>
            <a:avLst/>
            <a:gdLst>
              <a:gd name="T0" fmla="*/ 96 w 97"/>
              <a:gd name="T1" fmla="*/ 0 h 97"/>
              <a:gd name="T2" fmla="*/ 0 w 97"/>
              <a:gd name="T3" fmla="*/ 96 h 97"/>
              <a:gd name="T4" fmla="*/ 96 w 97"/>
              <a:gd name="T5" fmla="*/ 96 h 97"/>
              <a:gd name="T6" fmla="*/ 96 w 97"/>
              <a:gd name="T7" fmla="*/ 0 h 97"/>
            </a:gdLst>
            <a:ahLst/>
            <a:cxnLst>
              <a:cxn ang="0">
                <a:pos x="T0" y="T1"/>
              </a:cxn>
              <a:cxn ang="0">
                <a:pos x="T2" y="T3"/>
              </a:cxn>
              <a:cxn ang="0">
                <a:pos x="T4" y="T5"/>
              </a:cxn>
              <a:cxn ang="0">
                <a:pos x="T6" y="T7"/>
              </a:cxn>
            </a:cxnLst>
            <a:rect l="0" t="0" r="r" b="b"/>
            <a:pathLst>
              <a:path w="97" h="97">
                <a:moveTo>
                  <a:pt x="96" y="0"/>
                </a:moveTo>
                <a:lnTo>
                  <a:pt x="0" y="96"/>
                </a:lnTo>
                <a:lnTo>
                  <a:pt x="96" y="96"/>
                </a:lnTo>
                <a:lnTo>
                  <a:pt x="96" y="0"/>
                </a:lnTo>
              </a:path>
            </a:pathLst>
          </a:custGeom>
          <a:solidFill>
            <a:srgbClr val="DADADA"/>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46" name="Freeform 154"/>
          <p:cNvSpPr>
            <a:spLocks/>
          </p:cNvSpPr>
          <p:nvPr/>
        </p:nvSpPr>
        <p:spPr bwMode="auto">
          <a:xfrm>
            <a:off x="7102475" y="5172075"/>
            <a:ext cx="153988" cy="153988"/>
          </a:xfrm>
          <a:custGeom>
            <a:avLst/>
            <a:gdLst>
              <a:gd name="T0" fmla="*/ 0 w 97"/>
              <a:gd name="T1" fmla="*/ 96 h 97"/>
              <a:gd name="T2" fmla="*/ 96 w 97"/>
              <a:gd name="T3" fmla="*/ 0 h 97"/>
              <a:gd name="T4" fmla="*/ 0 w 97"/>
              <a:gd name="T5" fmla="*/ 0 h 97"/>
              <a:gd name="T6" fmla="*/ 0 w 97"/>
              <a:gd name="T7" fmla="*/ 96 h 97"/>
            </a:gdLst>
            <a:ahLst/>
            <a:cxnLst>
              <a:cxn ang="0">
                <a:pos x="T0" y="T1"/>
              </a:cxn>
              <a:cxn ang="0">
                <a:pos x="T2" y="T3"/>
              </a:cxn>
              <a:cxn ang="0">
                <a:pos x="T4" y="T5"/>
              </a:cxn>
              <a:cxn ang="0">
                <a:pos x="T6" y="T7"/>
              </a:cxn>
            </a:cxnLst>
            <a:rect l="0" t="0" r="r" b="b"/>
            <a:pathLst>
              <a:path w="97" h="97">
                <a:moveTo>
                  <a:pt x="0" y="96"/>
                </a:moveTo>
                <a:lnTo>
                  <a:pt x="96" y="0"/>
                </a:lnTo>
                <a:lnTo>
                  <a:pt x="0" y="0"/>
                </a:lnTo>
                <a:lnTo>
                  <a:pt x="0" y="96"/>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47" name="Rectangle 155"/>
          <p:cNvSpPr>
            <a:spLocks noChangeArrowheads="1"/>
          </p:cNvSpPr>
          <p:nvPr/>
        </p:nvSpPr>
        <p:spPr bwMode="auto">
          <a:xfrm>
            <a:off x="7121525" y="5192713"/>
            <a:ext cx="114300" cy="112712"/>
          </a:xfrm>
          <a:prstGeom prst="rect">
            <a:avLst/>
          </a:prstGeom>
          <a:solidFill>
            <a:srgbClr val="91919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48" name="Freeform 156"/>
          <p:cNvSpPr>
            <a:spLocks/>
          </p:cNvSpPr>
          <p:nvPr/>
        </p:nvSpPr>
        <p:spPr bwMode="auto">
          <a:xfrm>
            <a:off x="7259638" y="5172075"/>
            <a:ext cx="152400" cy="153988"/>
          </a:xfrm>
          <a:custGeom>
            <a:avLst/>
            <a:gdLst>
              <a:gd name="T0" fmla="*/ 95 w 96"/>
              <a:gd name="T1" fmla="*/ 0 h 97"/>
              <a:gd name="T2" fmla="*/ 0 w 96"/>
              <a:gd name="T3" fmla="*/ 96 h 97"/>
              <a:gd name="T4" fmla="*/ 95 w 96"/>
              <a:gd name="T5" fmla="*/ 96 h 97"/>
              <a:gd name="T6" fmla="*/ 95 w 96"/>
              <a:gd name="T7" fmla="*/ 0 h 97"/>
            </a:gdLst>
            <a:ahLst/>
            <a:cxnLst>
              <a:cxn ang="0">
                <a:pos x="T0" y="T1"/>
              </a:cxn>
              <a:cxn ang="0">
                <a:pos x="T2" y="T3"/>
              </a:cxn>
              <a:cxn ang="0">
                <a:pos x="T4" y="T5"/>
              </a:cxn>
              <a:cxn ang="0">
                <a:pos x="T6" y="T7"/>
              </a:cxn>
            </a:cxnLst>
            <a:rect l="0" t="0" r="r" b="b"/>
            <a:pathLst>
              <a:path w="96" h="97">
                <a:moveTo>
                  <a:pt x="95" y="0"/>
                </a:moveTo>
                <a:lnTo>
                  <a:pt x="0" y="96"/>
                </a:lnTo>
                <a:lnTo>
                  <a:pt x="95" y="96"/>
                </a:lnTo>
                <a:lnTo>
                  <a:pt x="95" y="0"/>
                </a:lnTo>
              </a:path>
            </a:pathLst>
          </a:custGeom>
          <a:solidFill>
            <a:srgbClr val="DADADA"/>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49" name="Freeform 157"/>
          <p:cNvSpPr>
            <a:spLocks/>
          </p:cNvSpPr>
          <p:nvPr/>
        </p:nvSpPr>
        <p:spPr bwMode="auto">
          <a:xfrm>
            <a:off x="7259638" y="5172075"/>
            <a:ext cx="152400" cy="153988"/>
          </a:xfrm>
          <a:custGeom>
            <a:avLst/>
            <a:gdLst>
              <a:gd name="T0" fmla="*/ 0 w 96"/>
              <a:gd name="T1" fmla="*/ 96 h 97"/>
              <a:gd name="T2" fmla="*/ 95 w 96"/>
              <a:gd name="T3" fmla="*/ 0 h 97"/>
              <a:gd name="T4" fmla="*/ 0 w 96"/>
              <a:gd name="T5" fmla="*/ 0 h 97"/>
              <a:gd name="T6" fmla="*/ 0 w 96"/>
              <a:gd name="T7" fmla="*/ 96 h 97"/>
            </a:gdLst>
            <a:ahLst/>
            <a:cxnLst>
              <a:cxn ang="0">
                <a:pos x="T0" y="T1"/>
              </a:cxn>
              <a:cxn ang="0">
                <a:pos x="T2" y="T3"/>
              </a:cxn>
              <a:cxn ang="0">
                <a:pos x="T4" y="T5"/>
              </a:cxn>
              <a:cxn ang="0">
                <a:pos x="T6" y="T7"/>
              </a:cxn>
            </a:cxnLst>
            <a:rect l="0" t="0" r="r" b="b"/>
            <a:pathLst>
              <a:path w="96" h="97">
                <a:moveTo>
                  <a:pt x="0" y="96"/>
                </a:moveTo>
                <a:lnTo>
                  <a:pt x="95" y="0"/>
                </a:lnTo>
                <a:lnTo>
                  <a:pt x="0" y="0"/>
                </a:lnTo>
                <a:lnTo>
                  <a:pt x="0" y="96"/>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50" name="Rectangle 158"/>
          <p:cNvSpPr>
            <a:spLocks noChangeArrowheads="1"/>
          </p:cNvSpPr>
          <p:nvPr/>
        </p:nvSpPr>
        <p:spPr bwMode="auto">
          <a:xfrm>
            <a:off x="7278688" y="5192713"/>
            <a:ext cx="114300" cy="112712"/>
          </a:xfrm>
          <a:prstGeom prst="rect">
            <a:avLst/>
          </a:prstGeom>
          <a:solidFill>
            <a:srgbClr val="91919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51" name="Freeform 159"/>
          <p:cNvSpPr>
            <a:spLocks/>
          </p:cNvSpPr>
          <p:nvPr/>
        </p:nvSpPr>
        <p:spPr bwMode="auto">
          <a:xfrm>
            <a:off x="7421563" y="5172075"/>
            <a:ext cx="152400" cy="152400"/>
          </a:xfrm>
          <a:custGeom>
            <a:avLst/>
            <a:gdLst>
              <a:gd name="T0" fmla="*/ 95 w 96"/>
              <a:gd name="T1" fmla="*/ 0 h 96"/>
              <a:gd name="T2" fmla="*/ 0 w 96"/>
              <a:gd name="T3" fmla="*/ 95 h 96"/>
              <a:gd name="T4" fmla="*/ 95 w 96"/>
              <a:gd name="T5" fmla="*/ 95 h 96"/>
              <a:gd name="T6" fmla="*/ 95 w 96"/>
              <a:gd name="T7" fmla="*/ 0 h 96"/>
            </a:gdLst>
            <a:ahLst/>
            <a:cxnLst>
              <a:cxn ang="0">
                <a:pos x="T0" y="T1"/>
              </a:cxn>
              <a:cxn ang="0">
                <a:pos x="T2" y="T3"/>
              </a:cxn>
              <a:cxn ang="0">
                <a:pos x="T4" y="T5"/>
              </a:cxn>
              <a:cxn ang="0">
                <a:pos x="T6" y="T7"/>
              </a:cxn>
            </a:cxnLst>
            <a:rect l="0" t="0" r="r" b="b"/>
            <a:pathLst>
              <a:path w="96" h="96">
                <a:moveTo>
                  <a:pt x="95" y="0"/>
                </a:moveTo>
                <a:lnTo>
                  <a:pt x="0" y="95"/>
                </a:lnTo>
                <a:lnTo>
                  <a:pt x="95" y="95"/>
                </a:lnTo>
                <a:lnTo>
                  <a:pt x="95" y="0"/>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52" name="Freeform 160"/>
          <p:cNvSpPr>
            <a:spLocks/>
          </p:cNvSpPr>
          <p:nvPr/>
        </p:nvSpPr>
        <p:spPr bwMode="auto">
          <a:xfrm>
            <a:off x="7421563" y="5172075"/>
            <a:ext cx="152400" cy="152400"/>
          </a:xfrm>
          <a:custGeom>
            <a:avLst/>
            <a:gdLst>
              <a:gd name="T0" fmla="*/ 0 w 96"/>
              <a:gd name="T1" fmla="*/ 95 h 96"/>
              <a:gd name="T2" fmla="*/ 95 w 96"/>
              <a:gd name="T3" fmla="*/ 0 h 96"/>
              <a:gd name="T4" fmla="*/ 0 w 96"/>
              <a:gd name="T5" fmla="*/ 0 h 96"/>
              <a:gd name="T6" fmla="*/ 0 w 96"/>
              <a:gd name="T7" fmla="*/ 95 h 96"/>
            </a:gdLst>
            <a:ahLst/>
            <a:cxnLst>
              <a:cxn ang="0">
                <a:pos x="T0" y="T1"/>
              </a:cxn>
              <a:cxn ang="0">
                <a:pos x="T2" y="T3"/>
              </a:cxn>
              <a:cxn ang="0">
                <a:pos x="T4" y="T5"/>
              </a:cxn>
              <a:cxn ang="0">
                <a:pos x="T6" y="T7"/>
              </a:cxn>
            </a:cxnLst>
            <a:rect l="0" t="0" r="r" b="b"/>
            <a:pathLst>
              <a:path w="96" h="96">
                <a:moveTo>
                  <a:pt x="0" y="95"/>
                </a:moveTo>
                <a:lnTo>
                  <a:pt x="95" y="0"/>
                </a:lnTo>
                <a:lnTo>
                  <a:pt x="0" y="0"/>
                </a:lnTo>
                <a:lnTo>
                  <a:pt x="0" y="9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53" name="Rectangle 161"/>
          <p:cNvSpPr>
            <a:spLocks noChangeArrowheads="1"/>
          </p:cNvSpPr>
          <p:nvPr/>
        </p:nvSpPr>
        <p:spPr bwMode="auto">
          <a:xfrm>
            <a:off x="7440613" y="5191125"/>
            <a:ext cx="114300" cy="112713"/>
          </a:xfrm>
          <a:prstGeom prst="rect">
            <a:avLst/>
          </a:prstGeom>
          <a:solidFill>
            <a:srgbClr val="C1CE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54" name="Freeform 162"/>
          <p:cNvSpPr>
            <a:spLocks/>
          </p:cNvSpPr>
          <p:nvPr/>
        </p:nvSpPr>
        <p:spPr bwMode="auto">
          <a:xfrm>
            <a:off x="7265988" y="5172075"/>
            <a:ext cx="152400" cy="152400"/>
          </a:xfrm>
          <a:custGeom>
            <a:avLst/>
            <a:gdLst>
              <a:gd name="T0" fmla="*/ 95 w 96"/>
              <a:gd name="T1" fmla="*/ 0 h 96"/>
              <a:gd name="T2" fmla="*/ 0 w 96"/>
              <a:gd name="T3" fmla="*/ 95 h 96"/>
              <a:gd name="T4" fmla="*/ 95 w 96"/>
              <a:gd name="T5" fmla="*/ 95 h 96"/>
              <a:gd name="T6" fmla="*/ 95 w 96"/>
              <a:gd name="T7" fmla="*/ 0 h 96"/>
            </a:gdLst>
            <a:ahLst/>
            <a:cxnLst>
              <a:cxn ang="0">
                <a:pos x="T0" y="T1"/>
              </a:cxn>
              <a:cxn ang="0">
                <a:pos x="T2" y="T3"/>
              </a:cxn>
              <a:cxn ang="0">
                <a:pos x="T4" y="T5"/>
              </a:cxn>
              <a:cxn ang="0">
                <a:pos x="T6" y="T7"/>
              </a:cxn>
            </a:cxnLst>
            <a:rect l="0" t="0" r="r" b="b"/>
            <a:pathLst>
              <a:path w="96" h="96">
                <a:moveTo>
                  <a:pt x="95" y="0"/>
                </a:moveTo>
                <a:lnTo>
                  <a:pt x="0" y="95"/>
                </a:lnTo>
                <a:lnTo>
                  <a:pt x="95" y="95"/>
                </a:lnTo>
                <a:lnTo>
                  <a:pt x="95" y="0"/>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55" name="Freeform 163"/>
          <p:cNvSpPr>
            <a:spLocks/>
          </p:cNvSpPr>
          <p:nvPr/>
        </p:nvSpPr>
        <p:spPr bwMode="auto">
          <a:xfrm>
            <a:off x="7265988" y="5172075"/>
            <a:ext cx="152400" cy="152400"/>
          </a:xfrm>
          <a:custGeom>
            <a:avLst/>
            <a:gdLst>
              <a:gd name="T0" fmla="*/ 0 w 96"/>
              <a:gd name="T1" fmla="*/ 95 h 96"/>
              <a:gd name="T2" fmla="*/ 95 w 96"/>
              <a:gd name="T3" fmla="*/ 0 h 96"/>
              <a:gd name="T4" fmla="*/ 0 w 96"/>
              <a:gd name="T5" fmla="*/ 0 h 96"/>
              <a:gd name="T6" fmla="*/ 0 w 96"/>
              <a:gd name="T7" fmla="*/ 95 h 96"/>
            </a:gdLst>
            <a:ahLst/>
            <a:cxnLst>
              <a:cxn ang="0">
                <a:pos x="T0" y="T1"/>
              </a:cxn>
              <a:cxn ang="0">
                <a:pos x="T2" y="T3"/>
              </a:cxn>
              <a:cxn ang="0">
                <a:pos x="T4" y="T5"/>
              </a:cxn>
              <a:cxn ang="0">
                <a:pos x="T6" y="T7"/>
              </a:cxn>
            </a:cxnLst>
            <a:rect l="0" t="0" r="r" b="b"/>
            <a:pathLst>
              <a:path w="96" h="96">
                <a:moveTo>
                  <a:pt x="0" y="95"/>
                </a:moveTo>
                <a:lnTo>
                  <a:pt x="95" y="0"/>
                </a:lnTo>
                <a:lnTo>
                  <a:pt x="0" y="0"/>
                </a:lnTo>
                <a:lnTo>
                  <a:pt x="0" y="9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56" name="Rectangle 164"/>
          <p:cNvSpPr>
            <a:spLocks noChangeArrowheads="1"/>
          </p:cNvSpPr>
          <p:nvPr/>
        </p:nvSpPr>
        <p:spPr bwMode="auto">
          <a:xfrm>
            <a:off x="7286625" y="5191125"/>
            <a:ext cx="112713" cy="112713"/>
          </a:xfrm>
          <a:prstGeom prst="rect">
            <a:avLst/>
          </a:prstGeom>
          <a:solidFill>
            <a:srgbClr val="C1CE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57" name="Freeform 165"/>
          <p:cNvSpPr>
            <a:spLocks/>
          </p:cNvSpPr>
          <p:nvPr/>
        </p:nvSpPr>
        <p:spPr bwMode="auto">
          <a:xfrm>
            <a:off x="7112000" y="5172075"/>
            <a:ext cx="152400" cy="152400"/>
          </a:xfrm>
          <a:custGeom>
            <a:avLst/>
            <a:gdLst>
              <a:gd name="T0" fmla="*/ 95 w 96"/>
              <a:gd name="T1" fmla="*/ 0 h 96"/>
              <a:gd name="T2" fmla="*/ 0 w 96"/>
              <a:gd name="T3" fmla="*/ 95 h 96"/>
              <a:gd name="T4" fmla="*/ 95 w 96"/>
              <a:gd name="T5" fmla="*/ 95 h 96"/>
              <a:gd name="T6" fmla="*/ 95 w 96"/>
              <a:gd name="T7" fmla="*/ 0 h 96"/>
            </a:gdLst>
            <a:ahLst/>
            <a:cxnLst>
              <a:cxn ang="0">
                <a:pos x="T0" y="T1"/>
              </a:cxn>
              <a:cxn ang="0">
                <a:pos x="T2" y="T3"/>
              </a:cxn>
              <a:cxn ang="0">
                <a:pos x="T4" y="T5"/>
              </a:cxn>
              <a:cxn ang="0">
                <a:pos x="T6" y="T7"/>
              </a:cxn>
            </a:cxnLst>
            <a:rect l="0" t="0" r="r" b="b"/>
            <a:pathLst>
              <a:path w="96" h="96">
                <a:moveTo>
                  <a:pt x="95" y="0"/>
                </a:moveTo>
                <a:lnTo>
                  <a:pt x="0" y="95"/>
                </a:lnTo>
                <a:lnTo>
                  <a:pt x="95" y="95"/>
                </a:lnTo>
                <a:lnTo>
                  <a:pt x="95" y="0"/>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58" name="Freeform 166"/>
          <p:cNvSpPr>
            <a:spLocks/>
          </p:cNvSpPr>
          <p:nvPr/>
        </p:nvSpPr>
        <p:spPr bwMode="auto">
          <a:xfrm>
            <a:off x="7112000" y="5172075"/>
            <a:ext cx="152400" cy="152400"/>
          </a:xfrm>
          <a:custGeom>
            <a:avLst/>
            <a:gdLst>
              <a:gd name="T0" fmla="*/ 0 w 96"/>
              <a:gd name="T1" fmla="*/ 95 h 96"/>
              <a:gd name="T2" fmla="*/ 95 w 96"/>
              <a:gd name="T3" fmla="*/ 0 h 96"/>
              <a:gd name="T4" fmla="*/ 0 w 96"/>
              <a:gd name="T5" fmla="*/ 0 h 96"/>
              <a:gd name="T6" fmla="*/ 0 w 96"/>
              <a:gd name="T7" fmla="*/ 95 h 96"/>
            </a:gdLst>
            <a:ahLst/>
            <a:cxnLst>
              <a:cxn ang="0">
                <a:pos x="T0" y="T1"/>
              </a:cxn>
              <a:cxn ang="0">
                <a:pos x="T2" y="T3"/>
              </a:cxn>
              <a:cxn ang="0">
                <a:pos x="T4" y="T5"/>
              </a:cxn>
              <a:cxn ang="0">
                <a:pos x="T6" y="T7"/>
              </a:cxn>
            </a:cxnLst>
            <a:rect l="0" t="0" r="r" b="b"/>
            <a:pathLst>
              <a:path w="96" h="96">
                <a:moveTo>
                  <a:pt x="0" y="95"/>
                </a:moveTo>
                <a:lnTo>
                  <a:pt x="95" y="0"/>
                </a:lnTo>
                <a:lnTo>
                  <a:pt x="0" y="0"/>
                </a:lnTo>
                <a:lnTo>
                  <a:pt x="0" y="9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59" name="Rectangle 167"/>
          <p:cNvSpPr>
            <a:spLocks noChangeArrowheads="1"/>
          </p:cNvSpPr>
          <p:nvPr/>
        </p:nvSpPr>
        <p:spPr bwMode="auto">
          <a:xfrm>
            <a:off x="7129463" y="5191125"/>
            <a:ext cx="112712" cy="112713"/>
          </a:xfrm>
          <a:prstGeom prst="rect">
            <a:avLst/>
          </a:prstGeom>
          <a:solidFill>
            <a:srgbClr val="C1CE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60" name="Freeform 168"/>
          <p:cNvSpPr>
            <a:spLocks/>
          </p:cNvSpPr>
          <p:nvPr/>
        </p:nvSpPr>
        <p:spPr bwMode="auto">
          <a:xfrm>
            <a:off x="7416800" y="5019675"/>
            <a:ext cx="152400" cy="153988"/>
          </a:xfrm>
          <a:custGeom>
            <a:avLst/>
            <a:gdLst>
              <a:gd name="T0" fmla="*/ 95 w 96"/>
              <a:gd name="T1" fmla="*/ 0 h 97"/>
              <a:gd name="T2" fmla="*/ 0 w 96"/>
              <a:gd name="T3" fmla="*/ 96 h 97"/>
              <a:gd name="T4" fmla="*/ 95 w 96"/>
              <a:gd name="T5" fmla="*/ 96 h 97"/>
              <a:gd name="T6" fmla="*/ 95 w 96"/>
              <a:gd name="T7" fmla="*/ 0 h 97"/>
            </a:gdLst>
            <a:ahLst/>
            <a:cxnLst>
              <a:cxn ang="0">
                <a:pos x="T0" y="T1"/>
              </a:cxn>
              <a:cxn ang="0">
                <a:pos x="T2" y="T3"/>
              </a:cxn>
              <a:cxn ang="0">
                <a:pos x="T4" y="T5"/>
              </a:cxn>
              <a:cxn ang="0">
                <a:pos x="T6" y="T7"/>
              </a:cxn>
            </a:cxnLst>
            <a:rect l="0" t="0" r="r" b="b"/>
            <a:pathLst>
              <a:path w="96" h="97">
                <a:moveTo>
                  <a:pt x="95" y="0"/>
                </a:moveTo>
                <a:lnTo>
                  <a:pt x="0" y="96"/>
                </a:lnTo>
                <a:lnTo>
                  <a:pt x="95" y="96"/>
                </a:lnTo>
                <a:lnTo>
                  <a:pt x="95" y="0"/>
                </a:lnTo>
              </a:path>
            </a:pathLst>
          </a:custGeom>
          <a:solidFill>
            <a:srgbClr val="DADADA"/>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61" name="Freeform 169"/>
          <p:cNvSpPr>
            <a:spLocks/>
          </p:cNvSpPr>
          <p:nvPr/>
        </p:nvSpPr>
        <p:spPr bwMode="auto">
          <a:xfrm>
            <a:off x="7416800" y="5019675"/>
            <a:ext cx="152400" cy="153988"/>
          </a:xfrm>
          <a:custGeom>
            <a:avLst/>
            <a:gdLst>
              <a:gd name="T0" fmla="*/ 0 w 96"/>
              <a:gd name="T1" fmla="*/ 96 h 97"/>
              <a:gd name="T2" fmla="*/ 95 w 96"/>
              <a:gd name="T3" fmla="*/ 0 h 97"/>
              <a:gd name="T4" fmla="*/ 0 w 96"/>
              <a:gd name="T5" fmla="*/ 0 h 97"/>
              <a:gd name="T6" fmla="*/ 0 w 96"/>
              <a:gd name="T7" fmla="*/ 96 h 97"/>
            </a:gdLst>
            <a:ahLst/>
            <a:cxnLst>
              <a:cxn ang="0">
                <a:pos x="T0" y="T1"/>
              </a:cxn>
              <a:cxn ang="0">
                <a:pos x="T2" y="T3"/>
              </a:cxn>
              <a:cxn ang="0">
                <a:pos x="T4" y="T5"/>
              </a:cxn>
              <a:cxn ang="0">
                <a:pos x="T6" y="T7"/>
              </a:cxn>
            </a:cxnLst>
            <a:rect l="0" t="0" r="r" b="b"/>
            <a:pathLst>
              <a:path w="96" h="97">
                <a:moveTo>
                  <a:pt x="0" y="96"/>
                </a:moveTo>
                <a:lnTo>
                  <a:pt x="95" y="0"/>
                </a:lnTo>
                <a:lnTo>
                  <a:pt x="0" y="0"/>
                </a:lnTo>
                <a:lnTo>
                  <a:pt x="0" y="96"/>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62" name="Rectangle 170"/>
          <p:cNvSpPr>
            <a:spLocks noChangeArrowheads="1"/>
          </p:cNvSpPr>
          <p:nvPr/>
        </p:nvSpPr>
        <p:spPr bwMode="auto">
          <a:xfrm>
            <a:off x="7435850" y="5040313"/>
            <a:ext cx="114300" cy="114300"/>
          </a:xfrm>
          <a:prstGeom prst="rect">
            <a:avLst/>
          </a:prstGeom>
          <a:solidFill>
            <a:srgbClr val="91919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63" name="Freeform 171"/>
          <p:cNvSpPr>
            <a:spLocks/>
          </p:cNvSpPr>
          <p:nvPr/>
        </p:nvSpPr>
        <p:spPr bwMode="auto">
          <a:xfrm>
            <a:off x="7105650" y="5019675"/>
            <a:ext cx="153988" cy="153988"/>
          </a:xfrm>
          <a:custGeom>
            <a:avLst/>
            <a:gdLst>
              <a:gd name="T0" fmla="*/ 96 w 97"/>
              <a:gd name="T1" fmla="*/ 0 h 97"/>
              <a:gd name="T2" fmla="*/ 0 w 97"/>
              <a:gd name="T3" fmla="*/ 96 h 97"/>
              <a:gd name="T4" fmla="*/ 96 w 97"/>
              <a:gd name="T5" fmla="*/ 96 h 97"/>
              <a:gd name="T6" fmla="*/ 96 w 97"/>
              <a:gd name="T7" fmla="*/ 0 h 97"/>
            </a:gdLst>
            <a:ahLst/>
            <a:cxnLst>
              <a:cxn ang="0">
                <a:pos x="T0" y="T1"/>
              </a:cxn>
              <a:cxn ang="0">
                <a:pos x="T2" y="T3"/>
              </a:cxn>
              <a:cxn ang="0">
                <a:pos x="T4" y="T5"/>
              </a:cxn>
              <a:cxn ang="0">
                <a:pos x="T6" y="T7"/>
              </a:cxn>
            </a:cxnLst>
            <a:rect l="0" t="0" r="r" b="b"/>
            <a:pathLst>
              <a:path w="97" h="97">
                <a:moveTo>
                  <a:pt x="96" y="0"/>
                </a:moveTo>
                <a:lnTo>
                  <a:pt x="0" y="96"/>
                </a:lnTo>
                <a:lnTo>
                  <a:pt x="96" y="96"/>
                </a:lnTo>
                <a:lnTo>
                  <a:pt x="96" y="0"/>
                </a:lnTo>
              </a:path>
            </a:pathLst>
          </a:custGeom>
          <a:solidFill>
            <a:srgbClr val="DADADA"/>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64" name="Freeform 172"/>
          <p:cNvSpPr>
            <a:spLocks/>
          </p:cNvSpPr>
          <p:nvPr/>
        </p:nvSpPr>
        <p:spPr bwMode="auto">
          <a:xfrm>
            <a:off x="7105650" y="5019675"/>
            <a:ext cx="153988" cy="153988"/>
          </a:xfrm>
          <a:custGeom>
            <a:avLst/>
            <a:gdLst>
              <a:gd name="T0" fmla="*/ 0 w 97"/>
              <a:gd name="T1" fmla="*/ 96 h 97"/>
              <a:gd name="T2" fmla="*/ 96 w 97"/>
              <a:gd name="T3" fmla="*/ 0 h 97"/>
              <a:gd name="T4" fmla="*/ 0 w 97"/>
              <a:gd name="T5" fmla="*/ 0 h 97"/>
              <a:gd name="T6" fmla="*/ 0 w 97"/>
              <a:gd name="T7" fmla="*/ 96 h 97"/>
            </a:gdLst>
            <a:ahLst/>
            <a:cxnLst>
              <a:cxn ang="0">
                <a:pos x="T0" y="T1"/>
              </a:cxn>
              <a:cxn ang="0">
                <a:pos x="T2" y="T3"/>
              </a:cxn>
              <a:cxn ang="0">
                <a:pos x="T4" y="T5"/>
              </a:cxn>
              <a:cxn ang="0">
                <a:pos x="T6" y="T7"/>
              </a:cxn>
            </a:cxnLst>
            <a:rect l="0" t="0" r="r" b="b"/>
            <a:pathLst>
              <a:path w="97" h="97">
                <a:moveTo>
                  <a:pt x="0" y="96"/>
                </a:moveTo>
                <a:lnTo>
                  <a:pt x="96" y="0"/>
                </a:lnTo>
                <a:lnTo>
                  <a:pt x="0" y="0"/>
                </a:lnTo>
                <a:lnTo>
                  <a:pt x="0" y="96"/>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65" name="Rectangle 173"/>
          <p:cNvSpPr>
            <a:spLocks noChangeArrowheads="1"/>
          </p:cNvSpPr>
          <p:nvPr/>
        </p:nvSpPr>
        <p:spPr bwMode="auto">
          <a:xfrm>
            <a:off x="7124700" y="5040313"/>
            <a:ext cx="114300" cy="114300"/>
          </a:xfrm>
          <a:prstGeom prst="rect">
            <a:avLst/>
          </a:prstGeom>
          <a:solidFill>
            <a:srgbClr val="91919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66" name="Freeform 174"/>
          <p:cNvSpPr>
            <a:spLocks/>
          </p:cNvSpPr>
          <p:nvPr/>
        </p:nvSpPr>
        <p:spPr bwMode="auto">
          <a:xfrm>
            <a:off x="7262813" y="5019675"/>
            <a:ext cx="152400" cy="153988"/>
          </a:xfrm>
          <a:custGeom>
            <a:avLst/>
            <a:gdLst>
              <a:gd name="T0" fmla="*/ 95 w 96"/>
              <a:gd name="T1" fmla="*/ 0 h 97"/>
              <a:gd name="T2" fmla="*/ 0 w 96"/>
              <a:gd name="T3" fmla="*/ 96 h 97"/>
              <a:gd name="T4" fmla="*/ 95 w 96"/>
              <a:gd name="T5" fmla="*/ 96 h 97"/>
              <a:gd name="T6" fmla="*/ 95 w 96"/>
              <a:gd name="T7" fmla="*/ 0 h 97"/>
            </a:gdLst>
            <a:ahLst/>
            <a:cxnLst>
              <a:cxn ang="0">
                <a:pos x="T0" y="T1"/>
              </a:cxn>
              <a:cxn ang="0">
                <a:pos x="T2" y="T3"/>
              </a:cxn>
              <a:cxn ang="0">
                <a:pos x="T4" y="T5"/>
              </a:cxn>
              <a:cxn ang="0">
                <a:pos x="T6" y="T7"/>
              </a:cxn>
            </a:cxnLst>
            <a:rect l="0" t="0" r="r" b="b"/>
            <a:pathLst>
              <a:path w="96" h="97">
                <a:moveTo>
                  <a:pt x="95" y="0"/>
                </a:moveTo>
                <a:lnTo>
                  <a:pt x="0" y="96"/>
                </a:lnTo>
                <a:lnTo>
                  <a:pt x="95" y="96"/>
                </a:lnTo>
                <a:lnTo>
                  <a:pt x="95" y="0"/>
                </a:lnTo>
              </a:path>
            </a:pathLst>
          </a:custGeom>
          <a:solidFill>
            <a:srgbClr val="DADADA"/>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67" name="Freeform 175"/>
          <p:cNvSpPr>
            <a:spLocks/>
          </p:cNvSpPr>
          <p:nvPr/>
        </p:nvSpPr>
        <p:spPr bwMode="auto">
          <a:xfrm>
            <a:off x="7262813" y="5019675"/>
            <a:ext cx="152400" cy="153988"/>
          </a:xfrm>
          <a:custGeom>
            <a:avLst/>
            <a:gdLst>
              <a:gd name="T0" fmla="*/ 0 w 96"/>
              <a:gd name="T1" fmla="*/ 96 h 97"/>
              <a:gd name="T2" fmla="*/ 95 w 96"/>
              <a:gd name="T3" fmla="*/ 0 h 97"/>
              <a:gd name="T4" fmla="*/ 0 w 96"/>
              <a:gd name="T5" fmla="*/ 0 h 97"/>
              <a:gd name="T6" fmla="*/ 0 w 96"/>
              <a:gd name="T7" fmla="*/ 96 h 97"/>
            </a:gdLst>
            <a:ahLst/>
            <a:cxnLst>
              <a:cxn ang="0">
                <a:pos x="T0" y="T1"/>
              </a:cxn>
              <a:cxn ang="0">
                <a:pos x="T2" y="T3"/>
              </a:cxn>
              <a:cxn ang="0">
                <a:pos x="T4" y="T5"/>
              </a:cxn>
              <a:cxn ang="0">
                <a:pos x="T6" y="T7"/>
              </a:cxn>
            </a:cxnLst>
            <a:rect l="0" t="0" r="r" b="b"/>
            <a:pathLst>
              <a:path w="96" h="97">
                <a:moveTo>
                  <a:pt x="0" y="96"/>
                </a:moveTo>
                <a:lnTo>
                  <a:pt x="95" y="0"/>
                </a:lnTo>
                <a:lnTo>
                  <a:pt x="0" y="0"/>
                </a:lnTo>
                <a:lnTo>
                  <a:pt x="0" y="96"/>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68" name="Rectangle 176"/>
          <p:cNvSpPr>
            <a:spLocks noChangeArrowheads="1"/>
          </p:cNvSpPr>
          <p:nvPr/>
        </p:nvSpPr>
        <p:spPr bwMode="auto">
          <a:xfrm>
            <a:off x="7280275" y="5040313"/>
            <a:ext cx="114300" cy="114300"/>
          </a:xfrm>
          <a:prstGeom prst="rect">
            <a:avLst/>
          </a:prstGeom>
          <a:solidFill>
            <a:srgbClr val="91919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69" name="Freeform 177"/>
          <p:cNvSpPr>
            <a:spLocks/>
          </p:cNvSpPr>
          <p:nvPr/>
        </p:nvSpPr>
        <p:spPr bwMode="auto">
          <a:xfrm>
            <a:off x="7424738" y="5019675"/>
            <a:ext cx="152400" cy="152400"/>
          </a:xfrm>
          <a:custGeom>
            <a:avLst/>
            <a:gdLst>
              <a:gd name="T0" fmla="*/ 95 w 96"/>
              <a:gd name="T1" fmla="*/ 0 h 96"/>
              <a:gd name="T2" fmla="*/ 0 w 96"/>
              <a:gd name="T3" fmla="*/ 95 h 96"/>
              <a:gd name="T4" fmla="*/ 95 w 96"/>
              <a:gd name="T5" fmla="*/ 95 h 96"/>
              <a:gd name="T6" fmla="*/ 95 w 96"/>
              <a:gd name="T7" fmla="*/ 0 h 96"/>
            </a:gdLst>
            <a:ahLst/>
            <a:cxnLst>
              <a:cxn ang="0">
                <a:pos x="T0" y="T1"/>
              </a:cxn>
              <a:cxn ang="0">
                <a:pos x="T2" y="T3"/>
              </a:cxn>
              <a:cxn ang="0">
                <a:pos x="T4" y="T5"/>
              </a:cxn>
              <a:cxn ang="0">
                <a:pos x="T6" y="T7"/>
              </a:cxn>
            </a:cxnLst>
            <a:rect l="0" t="0" r="r" b="b"/>
            <a:pathLst>
              <a:path w="96" h="96">
                <a:moveTo>
                  <a:pt x="95" y="0"/>
                </a:moveTo>
                <a:lnTo>
                  <a:pt x="0" y="95"/>
                </a:lnTo>
                <a:lnTo>
                  <a:pt x="95" y="95"/>
                </a:lnTo>
                <a:lnTo>
                  <a:pt x="95" y="0"/>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70" name="Freeform 178"/>
          <p:cNvSpPr>
            <a:spLocks/>
          </p:cNvSpPr>
          <p:nvPr/>
        </p:nvSpPr>
        <p:spPr bwMode="auto">
          <a:xfrm>
            <a:off x="7424738" y="5019675"/>
            <a:ext cx="152400" cy="152400"/>
          </a:xfrm>
          <a:custGeom>
            <a:avLst/>
            <a:gdLst>
              <a:gd name="T0" fmla="*/ 0 w 96"/>
              <a:gd name="T1" fmla="*/ 95 h 96"/>
              <a:gd name="T2" fmla="*/ 95 w 96"/>
              <a:gd name="T3" fmla="*/ 0 h 96"/>
              <a:gd name="T4" fmla="*/ 0 w 96"/>
              <a:gd name="T5" fmla="*/ 0 h 96"/>
              <a:gd name="T6" fmla="*/ 0 w 96"/>
              <a:gd name="T7" fmla="*/ 95 h 96"/>
            </a:gdLst>
            <a:ahLst/>
            <a:cxnLst>
              <a:cxn ang="0">
                <a:pos x="T0" y="T1"/>
              </a:cxn>
              <a:cxn ang="0">
                <a:pos x="T2" y="T3"/>
              </a:cxn>
              <a:cxn ang="0">
                <a:pos x="T4" y="T5"/>
              </a:cxn>
              <a:cxn ang="0">
                <a:pos x="T6" y="T7"/>
              </a:cxn>
            </a:cxnLst>
            <a:rect l="0" t="0" r="r" b="b"/>
            <a:pathLst>
              <a:path w="96" h="96">
                <a:moveTo>
                  <a:pt x="0" y="95"/>
                </a:moveTo>
                <a:lnTo>
                  <a:pt x="95" y="0"/>
                </a:lnTo>
                <a:lnTo>
                  <a:pt x="0" y="0"/>
                </a:lnTo>
                <a:lnTo>
                  <a:pt x="0" y="9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71" name="Rectangle 179"/>
          <p:cNvSpPr>
            <a:spLocks noChangeArrowheads="1"/>
          </p:cNvSpPr>
          <p:nvPr/>
        </p:nvSpPr>
        <p:spPr bwMode="auto">
          <a:xfrm>
            <a:off x="7443788" y="5040313"/>
            <a:ext cx="112712" cy="111125"/>
          </a:xfrm>
          <a:prstGeom prst="rect">
            <a:avLst/>
          </a:prstGeom>
          <a:solidFill>
            <a:srgbClr val="C1CE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72" name="Freeform 180"/>
          <p:cNvSpPr>
            <a:spLocks/>
          </p:cNvSpPr>
          <p:nvPr/>
        </p:nvSpPr>
        <p:spPr bwMode="auto">
          <a:xfrm>
            <a:off x="7267575" y="5019675"/>
            <a:ext cx="153988" cy="152400"/>
          </a:xfrm>
          <a:custGeom>
            <a:avLst/>
            <a:gdLst>
              <a:gd name="T0" fmla="*/ 96 w 97"/>
              <a:gd name="T1" fmla="*/ 0 h 96"/>
              <a:gd name="T2" fmla="*/ 0 w 97"/>
              <a:gd name="T3" fmla="*/ 95 h 96"/>
              <a:gd name="T4" fmla="*/ 96 w 97"/>
              <a:gd name="T5" fmla="*/ 95 h 96"/>
              <a:gd name="T6" fmla="*/ 96 w 97"/>
              <a:gd name="T7" fmla="*/ 0 h 96"/>
            </a:gdLst>
            <a:ahLst/>
            <a:cxnLst>
              <a:cxn ang="0">
                <a:pos x="T0" y="T1"/>
              </a:cxn>
              <a:cxn ang="0">
                <a:pos x="T2" y="T3"/>
              </a:cxn>
              <a:cxn ang="0">
                <a:pos x="T4" y="T5"/>
              </a:cxn>
              <a:cxn ang="0">
                <a:pos x="T6" y="T7"/>
              </a:cxn>
            </a:cxnLst>
            <a:rect l="0" t="0" r="r" b="b"/>
            <a:pathLst>
              <a:path w="97" h="96">
                <a:moveTo>
                  <a:pt x="96" y="0"/>
                </a:moveTo>
                <a:lnTo>
                  <a:pt x="0" y="95"/>
                </a:lnTo>
                <a:lnTo>
                  <a:pt x="96" y="95"/>
                </a:lnTo>
                <a:lnTo>
                  <a:pt x="96" y="0"/>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73" name="Freeform 181"/>
          <p:cNvSpPr>
            <a:spLocks/>
          </p:cNvSpPr>
          <p:nvPr/>
        </p:nvSpPr>
        <p:spPr bwMode="auto">
          <a:xfrm>
            <a:off x="7267575" y="5019675"/>
            <a:ext cx="153988" cy="152400"/>
          </a:xfrm>
          <a:custGeom>
            <a:avLst/>
            <a:gdLst>
              <a:gd name="T0" fmla="*/ 0 w 97"/>
              <a:gd name="T1" fmla="*/ 95 h 96"/>
              <a:gd name="T2" fmla="*/ 96 w 97"/>
              <a:gd name="T3" fmla="*/ 0 h 96"/>
              <a:gd name="T4" fmla="*/ 0 w 97"/>
              <a:gd name="T5" fmla="*/ 0 h 96"/>
              <a:gd name="T6" fmla="*/ 0 w 97"/>
              <a:gd name="T7" fmla="*/ 95 h 96"/>
            </a:gdLst>
            <a:ahLst/>
            <a:cxnLst>
              <a:cxn ang="0">
                <a:pos x="T0" y="T1"/>
              </a:cxn>
              <a:cxn ang="0">
                <a:pos x="T2" y="T3"/>
              </a:cxn>
              <a:cxn ang="0">
                <a:pos x="T4" y="T5"/>
              </a:cxn>
              <a:cxn ang="0">
                <a:pos x="T6" y="T7"/>
              </a:cxn>
            </a:cxnLst>
            <a:rect l="0" t="0" r="r" b="b"/>
            <a:pathLst>
              <a:path w="97" h="96">
                <a:moveTo>
                  <a:pt x="0" y="95"/>
                </a:moveTo>
                <a:lnTo>
                  <a:pt x="96" y="0"/>
                </a:lnTo>
                <a:lnTo>
                  <a:pt x="0" y="0"/>
                </a:lnTo>
                <a:lnTo>
                  <a:pt x="0" y="9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74" name="Rectangle 182"/>
          <p:cNvSpPr>
            <a:spLocks noChangeArrowheads="1"/>
          </p:cNvSpPr>
          <p:nvPr/>
        </p:nvSpPr>
        <p:spPr bwMode="auto">
          <a:xfrm>
            <a:off x="7288213" y="5040313"/>
            <a:ext cx="114300" cy="111125"/>
          </a:xfrm>
          <a:prstGeom prst="rect">
            <a:avLst/>
          </a:prstGeom>
          <a:solidFill>
            <a:srgbClr val="C1CE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75" name="Freeform 183"/>
          <p:cNvSpPr>
            <a:spLocks/>
          </p:cNvSpPr>
          <p:nvPr/>
        </p:nvSpPr>
        <p:spPr bwMode="auto">
          <a:xfrm>
            <a:off x="7115175" y="5019675"/>
            <a:ext cx="150813" cy="152400"/>
          </a:xfrm>
          <a:custGeom>
            <a:avLst/>
            <a:gdLst>
              <a:gd name="T0" fmla="*/ 94 w 95"/>
              <a:gd name="T1" fmla="*/ 0 h 96"/>
              <a:gd name="T2" fmla="*/ 0 w 95"/>
              <a:gd name="T3" fmla="*/ 95 h 96"/>
              <a:gd name="T4" fmla="*/ 94 w 95"/>
              <a:gd name="T5" fmla="*/ 95 h 96"/>
              <a:gd name="T6" fmla="*/ 94 w 95"/>
              <a:gd name="T7" fmla="*/ 0 h 96"/>
            </a:gdLst>
            <a:ahLst/>
            <a:cxnLst>
              <a:cxn ang="0">
                <a:pos x="T0" y="T1"/>
              </a:cxn>
              <a:cxn ang="0">
                <a:pos x="T2" y="T3"/>
              </a:cxn>
              <a:cxn ang="0">
                <a:pos x="T4" y="T5"/>
              </a:cxn>
              <a:cxn ang="0">
                <a:pos x="T6" y="T7"/>
              </a:cxn>
            </a:cxnLst>
            <a:rect l="0" t="0" r="r" b="b"/>
            <a:pathLst>
              <a:path w="95" h="96">
                <a:moveTo>
                  <a:pt x="94" y="0"/>
                </a:moveTo>
                <a:lnTo>
                  <a:pt x="0" y="95"/>
                </a:lnTo>
                <a:lnTo>
                  <a:pt x="94" y="95"/>
                </a:lnTo>
                <a:lnTo>
                  <a:pt x="94" y="0"/>
                </a:lnTo>
              </a:path>
            </a:pathLst>
          </a:custGeom>
          <a:solidFill>
            <a:srgbClr val="618FFD"/>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76" name="Freeform 184"/>
          <p:cNvSpPr>
            <a:spLocks/>
          </p:cNvSpPr>
          <p:nvPr/>
        </p:nvSpPr>
        <p:spPr bwMode="auto">
          <a:xfrm>
            <a:off x="7115175" y="5019675"/>
            <a:ext cx="150813" cy="152400"/>
          </a:xfrm>
          <a:custGeom>
            <a:avLst/>
            <a:gdLst>
              <a:gd name="T0" fmla="*/ 0 w 95"/>
              <a:gd name="T1" fmla="*/ 95 h 96"/>
              <a:gd name="T2" fmla="*/ 94 w 95"/>
              <a:gd name="T3" fmla="*/ 0 h 96"/>
              <a:gd name="T4" fmla="*/ 0 w 95"/>
              <a:gd name="T5" fmla="*/ 0 h 96"/>
              <a:gd name="T6" fmla="*/ 0 w 95"/>
              <a:gd name="T7" fmla="*/ 95 h 96"/>
            </a:gdLst>
            <a:ahLst/>
            <a:cxnLst>
              <a:cxn ang="0">
                <a:pos x="T0" y="T1"/>
              </a:cxn>
              <a:cxn ang="0">
                <a:pos x="T2" y="T3"/>
              </a:cxn>
              <a:cxn ang="0">
                <a:pos x="T4" y="T5"/>
              </a:cxn>
              <a:cxn ang="0">
                <a:pos x="T6" y="T7"/>
              </a:cxn>
            </a:cxnLst>
            <a:rect l="0" t="0" r="r" b="b"/>
            <a:pathLst>
              <a:path w="95" h="96">
                <a:moveTo>
                  <a:pt x="0" y="95"/>
                </a:moveTo>
                <a:lnTo>
                  <a:pt x="94" y="0"/>
                </a:lnTo>
                <a:lnTo>
                  <a:pt x="0" y="0"/>
                </a:lnTo>
                <a:lnTo>
                  <a:pt x="0" y="95"/>
                </a:lnTo>
              </a:path>
            </a:pathLst>
          </a:custGeom>
          <a:solidFill>
            <a:srgbClr val="FFFFFF"/>
          </a:solidFill>
          <a:ln>
            <a:noFill/>
          </a:ln>
          <a:effectLst/>
          <a:extLst>
            <a:ext uri="{91240B29-F687-4F45-9708-019B960494DF}">
              <a14:hiddenLine xmlns:a14="http://schemas.microsoft.com/office/drawing/2010/main" w="12700"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3977" name="Rectangle 185"/>
          <p:cNvSpPr>
            <a:spLocks noChangeArrowheads="1"/>
          </p:cNvSpPr>
          <p:nvPr/>
        </p:nvSpPr>
        <p:spPr bwMode="auto">
          <a:xfrm>
            <a:off x="7131050" y="5040313"/>
            <a:ext cx="112713" cy="111125"/>
          </a:xfrm>
          <a:prstGeom prst="rect">
            <a:avLst/>
          </a:prstGeom>
          <a:solidFill>
            <a:srgbClr val="C1CE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78" name="Line 186"/>
          <p:cNvSpPr>
            <a:spLocks noChangeShapeType="1"/>
          </p:cNvSpPr>
          <p:nvPr/>
        </p:nvSpPr>
        <p:spPr bwMode="auto">
          <a:xfrm flipH="1">
            <a:off x="5738813" y="4803775"/>
            <a:ext cx="963612" cy="0"/>
          </a:xfrm>
          <a:prstGeom prst="line">
            <a:avLst/>
          </a:prstGeom>
          <a:noFill/>
          <a:ln w="50800">
            <a:solidFill>
              <a:srgbClr val="66669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3979" name="Rectangle 187"/>
          <p:cNvSpPr>
            <a:spLocks noChangeArrowheads="1"/>
          </p:cNvSpPr>
          <p:nvPr/>
        </p:nvSpPr>
        <p:spPr bwMode="auto">
          <a:xfrm>
            <a:off x="5764213" y="4195763"/>
            <a:ext cx="13493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lgn="l">
              <a:defRPr sz="2400">
                <a:solidFill>
                  <a:schemeClr val="tx1"/>
                </a:solidFill>
                <a:latin typeface="Times New Roman" panose="02020603050405020304" pitchFamily="18" charset="0"/>
              </a:defRPr>
            </a:lvl1pPr>
            <a:lvl2pPr marL="571500" algn="l">
              <a:defRPr sz="2400">
                <a:solidFill>
                  <a:schemeClr val="tx1"/>
                </a:solidFill>
                <a:latin typeface="Times New Roman" panose="02020603050405020304" pitchFamily="18" charset="0"/>
              </a:defRPr>
            </a:lvl2pPr>
            <a:lvl3pPr marL="1143000" algn="l">
              <a:defRPr sz="2400">
                <a:solidFill>
                  <a:schemeClr val="tx1"/>
                </a:solidFill>
                <a:latin typeface="Times New Roman" panose="02020603050405020304" pitchFamily="18" charset="0"/>
              </a:defRPr>
            </a:lvl3pPr>
            <a:lvl4pPr marL="1714500" algn="l">
              <a:defRPr sz="2400">
                <a:solidFill>
                  <a:schemeClr val="tx1"/>
                </a:solidFill>
                <a:latin typeface="Times New Roman" panose="02020603050405020304" pitchFamily="18" charset="0"/>
              </a:defRPr>
            </a:lvl4pPr>
            <a:lvl5pPr marL="2286000" algn="l">
              <a:defRPr sz="2400">
                <a:solidFill>
                  <a:schemeClr val="tx1"/>
                </a:solidFill>
                <a:latin typeface="Times New Roman" panose="02020603050405020304" pitchFamily="18" charset="0"/>
              </a:defRPr>
            </a:lvl5pPr>
            <a:lvl6pPr marL="2743200" fontAlgn="base">
              <a:spcBef>
                <a:spcPct val="0"/>
              </a:spcBef>
              <a:spcAft>
                <a:spcPct val="0"/>
              </a:spcAft>
              <a:defRPr sz="2400">
                <a:solidFill>
                  <a:schemeClr val="tx1"/>
                </a:solidFill>
                <a:latin typeface="Times New Roman" panose="02020603050405020304" pitchFamily="18" charset="0"/>
              </a:defRPr>
            </a:lvl6pPr>
            <a:lvl7pPr marL="3200400" fontAlgn="base">
              <a:spcBef>
                <a:spcPct val="0"/>
              </a:spcBef>
              <a:spcAft>
                <a:spcPct val="0"/>
              </a:spcAft>
              <a:defRPr sz="2400">
                <a:solidFill>
                  <a:schemeClr val="tx1"/>
                </a:solidFill>
                <a:latin typeface="Times New Roman" panose="02020603050405020304" pitchFamily="18" charset="0"/>
              </a:defRPr>
            </a:lvl7pPr>
            <a:lvl8pPr marL="3657600" fontAlgn="base">
              <a:spcBef>
                <a:spcPct val="0"/>
              </a:spcBef>
              <a:spcAft>
                <a:spcPct val="0"/>
              </a:spcAft>
              <a:defRPr sz="2400">
                <a:solidFill>
                  <a:schemeClr val="tx1"/>
                </a:solidFill>
                <a:latin typeface="Times New Roman" panose="02020603050405020304" pitchFamily="18" charset="0"/>
              </a:defRPr>
            </a:lvl8pPr>
            <a:lvl9pPr marL="4114800" fontAlgn="base">
              <a:spcBef>
                <a:spcPct val="0"/>
              </a:spcBef>
              <a:spcAft>
                <a:spcPct val="0"/>
              </a:spcAft>
              <a:defRPr sz="2400">
                <a:solidFill>
                  <a:schemeClr val="tx1"/>
                </a:solidFill>
                <a:latin typeface="Times New Roman" panose="02020603050405020304" pitchFamily="18" charset="0"/>
              </a:defRPr>
            </a:lvl9pPr>
          </a:lstStyle>
          <a:p>
            <a:pPr>
              <a:buClrTx/>
              <a:buSzPct val="100000"/>
              <a:buFontTx/>
              <a:buNone/>
            </a:pPr>
            <a:r>
              <a:rPr lang="fr-FR" altLang="fr-FR" sz="1800" b="1">
                <a:solidFill>
                  <a:srgbClr val="000000"/>
                </a:solidFill>
                <a:latin typeface="Arial" panose="020B0604020202020204" pitchFamily="34" charset="0"/>
                <a:sym typeface="Times New Roman" panose="02020603050405020304" pitchFamily="18" charset="0"/>
              </a:rPr>
              <a:t>Imputation</a:t>
            </a:r>
          </a:p>
        </p:txBody>
      </p:sp>
      <p:grpSp>
        <p:nvGrpSpPr>
          <p:cNvPr id="673980" name="Group 188"/>
          <p:cNvGrpSpPr>
            <a:grpSpLocks/>
          </p:cNvGrpSpPr>
          <p:nvPr/>
        </p:nvGrpSpPr>
        <p:grpSpPr bwMode="auto">
          <a:xfrm>
            <a:off x="4581525" y="4222750"/>
            <a:ext cx="609600" cy="760413"/>
            <a:chOff x="2808" y="2514"/>
            <a:chExt cx="384" cy="479"/>
          </a:xfrm>
        </p:grpSpPr>
        <p:grpSp>
          <p:nvGrpSpPr>
            <p:cNvPr id="673981" name="Group 189"/>
            <p:cNvGrpSpPr>
              <a:grpSpLocks/>
            </p:cNvGrpSpPr>
            <p:nvPr/>
          </p:nvGrpSpPr>
          <p:grpSpPr bwMode="auto">
            <a:xfrm>
              <a:off x="2808" y="2709"/>
              <a:ext cx="384" cy="284"/>
              <a:chOff x="2808" y="2709"/>
              <a:chExt cx="384" cy="284"/>
            </a:xfrm>
          </p:grpSpPr>
          <p:sp>
            <p:nvSpPr>
              <p:cNvPr id="673982" name="Freeform 190"/>
              <p:cNvSpPr>
                <a:spLocks/>
              </p:cNvSpPr>
              <p:nvPr/>
            </p:nvSpPr>
            <p:spPr bwMode="auto">
              <a:xfrm>
                <a:off x="2808" y="2709"/>
                <a:ext cx="194" cy="284"/>
              </a:xfrm>
              <a:custGeom>
                <a:avLst/>
                <a:gdLst>
                  <a:gd name="T0" fmla="*/ 0 w 194"/>
                  <a:gd name="T1" fmla="*/ 0 h 284"/>
                  <a:gd name="T2" fmla="*/ 193 w 194"/>
                  <a:gd name="T3" fmla="*/ 190 h 284"/>
                  <a:gd name="T4" fmla="*/ 193 w 194"/>
                  <a:gd name="T5" fmla="*/ 283 h 284"/>
                  <a:gd name="T6" fmla="*/ 0 w 194"/>
                  <a:gd name="T7" fmla="*/ 93 h 284"/>
                  <a:gd name="T8" fmla="*/ 0 w 194"/>
                  <a:gd name="T9" fmla="*/ 0 h 284"/>
                </a:gdLst>
                <a:ahLst/>
                <a:cxnLst>
                  <a:cxn ang="0">
                    <a:pos x="T0" y="T1"/>
                  </a:cxn>
                  <a:cxn ang="0">
                    <a:pos x="T2" y="T3"/>
                  </a:cxn>
                  <a:cxn ang="0">
                    <a:pos x="T4" y="T5"/>
                  </a:cxn>
                  <a:cxn ang="0">
                    <a:pos x="T6" y="T7"/>
                  </a:cxn>
                  <a:cxn ang="0">
                    <a:pos x="T8" y="T9"/>
                  </a:cxn>
                </a:cxnLst>
                <a:rect l="0" t="0" r="r" b="b"/>
                <a:pathLst>
                  <a:path w="194" h="284">
                    <a:moveTo>
                      <a:pt x="0" y="0"/>
                    </a:moveTo>
                    <a:lnTo>
                      <a:pt x="193" y="190"/>
                    </a:lnTo>
                    <a:lnTo>
                      <a:pt x="193" y="283"/>
                    </a:lnTo>
                    <a:lnTo>
                      <a:pt x="0" y="93"/>
                    </a:lnTo>
                    <a:lnTo>
                      <a:pt x="0" y="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983" name="Freeform 191"/>
              <p:cNvSpPr>
                <a:spLocks/>
              </p:cNvSpPr>
              <p:nvPr/>
            </p:nvSpPr>
            <p:spPr bwMode="auto">
              <a:xfrm>
                <a:off x="3001" y="2709"/>
                <a:ext cx="191" cy="284"/>
              </a:xfrm>
              <a:custGeom>
                <a:avLst/>
                <a:gdLst>
                  <a:gd name="T0" fmla="*/ 190 w 191"/>
                  <a:gd name="T1" fmla="*/ 0 h 284"/>
                  <a:gd name="T2" fmla="*/ 0 w 191"/>
                  <a:gd name="T3" fmla="*/ 190 h 284"/>
                  <a:gd name="T4" fmla="*/ 0 w 191"/>
                  <a:gd name="T5" fmla="*/ 283 h 284"/>
                  <a:gd name="T6" fmla="*/ 190 w 191"/>
                  <a:gd name="T7" fmla="*/ 93 h 284"/>
                  <a:gd name="T8" fmla="*/ 190 w 191"/>
                  <a:gd name="T9" fmla="*/ 0 h 284"/>
                </a:gdLst>
                <a:ahLst/>
                <a:cxnLst>
                  <a:cxn ang="0">
                    <a:pos x="T0" y="T1"/>
                  </a:cxn>
                  <a:cxn ang="0">
                    <a:pos x="T2" y="T3"/>
                  </a:cxn>
                  <a:cxn ang="0">
                    <a:pos x="T4" y="T5"/>
                  </a:cxn>
                  <a:cxn ang="0">
                    <a:pos x="T6" y="T7"/>
                  </a:cxn>
                  <a:cxn ang="0">
                    <a:pos x="T8" y="T9"/>
                  </a:cxn>
                </a:cxnLst>
                <a:rect l="0" t="0" r="r" b="b"/>
                <a:pathLst>
                  <a:path w="191" h="284">
                    <a:moveTo>
                      <a:pt x="190" y="0"/>
                    </a:moveTo>
                    <a:lnTo>
                      <a:pt x="0" y="190"/>
                    </a:lnTo>
                    <a:lnTo>
                      <a:pt x="0" y="283"/>
                    </a:lnTo>
                    <a:lnTo>
                      <a:pt x="190" y="93"/>
                    </a:lnTo>
                    <a:lnTo>
                      <a:pt x="190" y="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sp>
          <p:nvSpPr>
            <p:cNvPr id="673984" name="AutoShape 192"/>
            <p:cNvSpPr>
              <a:spLocks noChangeArrowheads="1"/>
            </p:cNvSpPr>
            <p:nvPr/>
          </p:nvSpPr>
          <p:spPr bwMode="auto">
            <a:xfrm>
              <a:off x="2808" y="2514"/>
              <a:ext cx="383" cy="382"/>
            </a:xfrm>
            <a:prstGeom prst="diamond">
              <a:avLst/>
            </a:pr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325438">
                <a:defRPr sz="2400">
                  <a:solidFill>
                    <a:schemeClr val="tx1"/>
                  </a:solidFill>
                  <a:latin typeface="Times New Roman" panose="02020603050405020304" pitchFamily="18" charset="0"/>
                </a:defRPr>
              </a:lvl1pPr>
              <a:lvl2pPr marL="371475" algn="l" defTabSz="325438">
                <a:defRPr sz="2400">
                  <a:solidFill>
                    <a:schemeClr val="tx1"/>
                  </a:solidFill>
                  <a:latin typeface="Times New Roman" panose="02020603050405020304" pitchFamily="18" charset="0"/>
                </a:defRPr>
              </a:lvl2pPr>
              <a:lvl3pPr marL="747713" algn="l" defTabSz="325438">
                <a:defRPr sz="2400">
                  <a:solidFill>
                    <a:schemeClr val="tx1"/>
                  </a:solidFill>
                  <a:latin typeface="Times New Roman" panose="02020603050405020304" pitchFamily="18" charset="0"/>
                </a:defRPr>
              </a:lvl3pPr>
              <a:lvl4pPr marL="1119188" algn="l" defTabSz="325438">
                <a:defRPr sz="2400">
                  <a:solidFill>
                    <a:schemeClr val="tx1"/>
                  </a:solidFill>
                  <a:latin typeface="Times New Roman" panose="02020603050405020304" pitchFamily="18" charset="0"/>
                </a:defRPr>
              </a:lvl4pPr>
              <a:lvl5pPr marL="1495425" algn="l" defTabSz="325438">
                <a:defRPr sz="2400">
                  <a:solidFill>
                    <a:schemeClr val="tx1"/>
                  </a:solidFill>
                  <a:latin typeface="Times New Roman" panose="02020603050405020304" pitchFamily="18" charset="0"/>
                </a:defRPr>
              </a:lvl5pPr>
              <a:lvl6pPr marL="1952625" defTabSz="325438" fontAlgn="base">
                <a:spcBef>
                  <a:spcPct val="0"/>
                </a:spcBef>
                <a:spcAft>
                  <a:spcPct val="0"/>
                </a:spcAft>
                <a:defRPr sz="2400">
                  <a:solidFill>
                    <a:schemeClr val="tx1"/>
                  </a:solidFill>
                  <a:latin typeface="Times New Roman" panose="02020603050405020304" pitchFamily="18" charset="0"/>
                </a:defRPr>
              </a:lvl6pPr>
              <a:lvl7pPr marL="2409825" defTabSz="325438" fontAlgn="base">
                <a:spcBef>
                  <a:spcPct val="0"/>
                </a:spcBef>
                <a:spcAft>
                  <a:spcPct val="0"/>
                </a:spcAft>
                <a:defRPr sz="2400">
                  <a:solidFill>
                    <a:schemeClr val="tx1"/>
                  </a:solidFill>
                  <a:latin typeface="Times New Roman" panose="02020603050405020304" pitchFamily="18" charset="0"/>
                </a:defRPr>
              </a:lvl7pPr>
              <a:lvl8pPr marL="2867025" defTabSz="325438" fontAlgn="base">
                <a:spcBef>
                  <a:spcPct val="0"/>
                </a:spcBef>
                <a:spcAft>
                  <a:spcPct val="0"/>
                </a:spcAft>
                <a:defRPr sz="2400">
                  <a:solidFill>
                    <a:schemeClr val="tx1"/>
                  </a:solidFill>
                  <a:latin typeface="Times New Roman" panose="02020603050405020304" pitchFamily="18" charset="0"/>
                </a:defRPr>
              </a:lvl8pPr>
              <a:lvl9pPr marL="3324225" defTabSz="32543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300" b="1">
                  <a:solidFill>
                    <a:srgbClr val="000000"/>
                  </a:solidFill>
                  <a:latin typeface="Arial" panose="020B0604020202020204" pitchFamily="34" charset="0"/>
                  <a:sym typeface="Times New Roman" panose="02020603050405020304" pitchFamily="18" charset="0"/>
                </a:rPr>
                <a:t>FI</a:t>
              </a:r>
            </a:p>
          </p:txBody>
        </p:sp>
      </p:grpSp>
      <p:grpSp>
        <p:nvGrpSpPr>
          <p:cNvPr id="673985" name="Group 193"/>
          <p:cNvGrpSpPr>
            <a:grpSpLocks/>
          </p:cNvGrpSpPr>
          <p:nvPr/>
        </p:nvGrpSpPr>
        <p:grpSpPr bwMode="auto">
          <a:xfrm>
            <a:off x="8370888" y="4195763"/>
            <a:ext cx="609600" cy="760412"/>
            <a:chOff x="5298" y="2502"/>
            <a:chExt cx="384" cy="479"/>
          </a:xfrm>
        </p:grpSpPr>
        <p:grpSp>
          <p:nvGrpSpPr>
            <p:cNvPr id="673986" name="Group 194"/>
            <p:cNvGrpSpPr>
              <a:grpSpLocks/>
            </p:cNvGrpSpPr>
            <p:nvPr/>
          </p:nvGrpSpPr>
          <p:grpSpPr bwMode="auto">
            <a:xfrm>
              <a:off x="5298" y="2697"/>
              <a:ext cx="384" cy="284"/>
              <a:chOff x="5298" y="2697"/>
              <a:chExt cx="384" cy="284"/>
            </a:xfrm>
          </p:grpSpPr>
          <p:sp>
            <p:nvSpPr>
              <p:cNvPr id="673987" name="Freeform 195"/>
              <p:cNvSpPr>
                <a:spLocks/>
              </p:cNvSpPr>
              <p:nvPr/>
            </p:nvSpPr>
            <p:spPr bwMode="auto">
              <a:xfrm>
                <a:off x="5298" y="2697"/>
                <a:ext cx="194" cy="284"/>
              </a:xfrm>
              <a:custGeom>
                <a:avLst/>
                <a:gdLst>
                  <a:gd name="T0" fmla="*/ 0 w 194"/>
                  <a:gd name="T1" fmla="*/ 0 h 284"/>
                  <a:gd name="T2" fmla="*/ 193 w 194"/>
                  <a:gd name="T3" fmla="*/ 190 h 284"/>
                  <a:gd name="T4" fmla="*/ 193 w 194"/>
                  <a:gd name="T5" fmla="*/ 283 h 284"/>
                  <a:gd name="T6" fmla="*/ 0 w 194"/>
                  <a:gd name="T7" fmla="*/ 93 h 284"/>
                  <a:gd name="T8" fmla="*/ 0 w 194"/>
                  <a:gd name="T9" fmla="*/ 0 h 284"/>
                </a:gdLst>
                <a:ahLst/>
                <a:cxnLst>
                  <a:cxn ang="0">
                    <a:pos x="T0" y="T1"/>
                  </a:cxn>
                  <a:cxn ang="0">
                    <a:pos x="T2" y="T3"/>
                  </a:cxn>
                  <a:cxn ang="0">
                    <a:pos x="T4" y="T5"/>
                  </a:cxn>
                  <a:cxn ang="0">
                    <a:pos x="T6" y="T7"/>
                  </a:cxn>
                  <a:cxn ang="0">
                    <a:pos x="T8" y="T9"/>
                  </a:cxn>
                </a:cxnLst>
                <a:rect l="0" t="0" r="r" b="b"/>
                <a:pathLst>
                  <a:path w="194" h="284">
                    <a:moveTo>
                      <a:pt x="0" y="0"/>
                    </a:moveTo>
                    <a:lnTo>
                      <a:pt x="193" y="190"/>
                    </a:lnTo>
                    <a:lnTo>
                      <a:pt x="193" y="283"/>
                    </a:lnTo>
                    <a:lnTo>
                      <a:pt x="0" y="93"/>
                    </a:lnTo>
                    <a:lnTo>
                      <a:pt x="0" y="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sp>
            <p:nvSpPr>
              <p:cNvPr id="673988" name="Freeform 196"/>
              <p:cNvSpPr>
                <a:spLocks/>
              </p:cNvSpPr>
              <p:nvPr/>
            </p:nvSpPr>
            <p:spPr bwMode="auto">
              <a:xfrm>
                <a:off x="5491" y="2697"/>
                <a:ext cx="191" cy="284"/>
              </a:xfrm>
              <a:custGeom>
                <a:avLst/>
                <a:gdLst>
                  <a:gd name="T0" fmla="*/ 190 w 191"/>
                  <a:gd name="T1" fmla="*/ 0 h 284"/>
                  <a:gd name="T2" fmla="*/ 0 w 191"/>
                  <a:gd name="T3" fmla="*/ 190 h 284"/>
                  <a:gd name="T4" fmla="*/ 0 w 191"/>
                  <a:gd name="T5" fmla="*/ 283 h 284"/>
                  <a:gd name="T6" fmla="*/ 190 w 191"/>
                  <a:gd name="T7" fmla="*/ 93 h 284"/>
                  <a:gd name="T8" fmla="*/ 190 w 191"/>
                  <a:gd name="T9" fmla="*/ 0 h 284"/>
                </a:gdLst>
                <a:ahLst/>
                <a:cxnLst>
                  <a:cxn ang="0">
                    <a:pos x="T0" y="T1"/>
                  </a:cxn>
                  <a:cxn ang="0">
                    <a:pos x="T2" y="T3"/>
                  </a:cxn>
                  <a:cxn ang="0">
                    <a:pos x="T4" y="T5"/>
                  </a:cxn>
                  <a:cxn ang="0">
                    <a:pos x="T6" y="T7"/>
                  </a:cxn>
                  <a:cxn ang="0">
                    <a:pos x="T8" y="T9"/>
                  </a:cxn>
                </a:cxnLst>
                <a:rect l="0" t="0" r="r" b="b"/>
                <a:pathLst>
                  <a:path w="191" h="284">
                    <a:moveTo>
                      <a:pt x="190" y="0"/>
                    </a:moveTo>
                    <a:lnTo>
                      <a:pt x="0" y="190"/>
                    </a:lnTo>
                    <a:lnTo>
                      <a:pt x="0" y="283"/>
                    </a:lnTo>
                    <a:lnTo>
                      <a:pt x="190" y="93"/>
                    </a:lnTo>
                    <a:lnTo>
                      <a:pt x="190" y="0"/>
                    </a:lnTo>
                  </a:path>
                </a:pathLst>
              </a:cu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p>
                <a:endParaRPr lang="fr-FR"/>
              </a:p>
            </p:txBody>
          </p:sp>
        </p:grpSp>
        <p:sp>
          <p:nvSpPr>
            <p:cNvPr id="673989" name="AutoShape 197"/>
            <p:cNvSpPr>
              <a:spLocks noChangeArrowheads="1"/>
            </p:cNvSpPr>
            <p:nvPr/>
          </p:nvSpPr>
          <p:spPr bwMode="auto">
            <a:xfrm>
              <a:off x="5298" y="2502"/>
              <a:ext cx="383" cy="382"/>
            </a:xfrm>
            <a:prstGeom prst="diamond">
              <a:avLst/>
            </a:prstGeom>
            <a:gradFill rotWithShape="0">
              <a:gsLst>
                <a:gs pos="0">
                  <a:schemeClr val="accent1">
                    <a:gamma/>
                    <a:tint val="51373"/>
                    <a:invGamma/>
                  </a:schemeClr>
                </a:gs>
                <a:gs pos="100000">
                  <a:schemeClr val="accent1"/>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nchorCtr="1"/>
            <a:lstStyle>
              <a:lvl1pPr algn="l" defTabSz="325438">
                <a:defRPr sz="2400">
                  <a:solidFill>
                    <a:schemeClr val="tx1"/>
                  </a:solidFill>
                  <a:latin typeface="Times New Roman" panose="02020603050405020304" pitchFamily="18" charset="0"/>
                </a:defRPr>
              </a:lvl1pPr>
              <a:lvl2pPr marL="371475" algn="l" defTabSz="325438">
                <a:defRPr sz="2400">
                  <a:solidFill>
                    <a:schemeClr val="tx1"/>
                  </a:solidFill>
                  <a:latin typeface="Times New Roman" panose="02020603050405020304" pitchFamily="18" charset="0"/>
                </a:defRPr>
              </a:lvl2pPr>
              <a:lvl3pPr marL="747713" algn="l" defTabSz="325438">
                <a:defRPr sz="2400">
                  <a:solidFill>
                    <a:schemeClr val="tx1"/>
                  </a:solidFill>
                  <a:latin typeface="Times New Roman" panose="02020603050405020304" pitchFamily="18" charset="0"/>
                </a:defRPr>
              </a:lvl3pPr>
              <a:lvl4pPr marL="1119188" algn="l" defTabSz="325438">
                <a:defRPr sz="2400">
                  <a:solidFill>
                    <a:schemeClr val="tx1"/>
                  </a:solidFill>
                  <a:latin typeface="Times New Roman" panose="02020603050405020304" pitchFamily="18" charset="0"/>
                </a:defRPr>
              </a:lvl4pPr>
              <a:lvl5pPr marL="1495425" algn="l" defTabSz="325438">
                <a:defRPr sz="2400">
                  <a:solidFill>
                    <a:schemeClr val="tx1"/>
                  </a:solidFill>
                  <a:latin typeface="Times New Roman" panose="02020603050405020304" pitchFamily="18" charset="0"/>
                </a:defRPr>
              </a:lvl5pPr>
              <a:lvl6pPr marL="1952625" defTabSz="325438" fontAlgn="base">
                <a:spcBef>
                  <a:spcPct val="0"/>
                </a:spcBef>
                <a:spcAft>
                  <a:spcPct val="0"/>
                </a:spcAft>
                <a:defRPr sz="2400">
                  <a:solidFill>
                    <a:schemeClr val="tx1"/>
                  </a:solidFill>
                  <a:latin typeface="Times New Roman" panose="02020603050405020304" pitchFamily="18" charset="0"/>
                </a:defRPr>
              </a:lvl6pPr>
              <a:lvl7pPr marL="2409825" defTabSz="325438" fontAlgn="base">
                <a:spcBef>
                  <a:spcPct val="0"/>
                </a:spcBef>
                <a:spcAft>
                  <a:spcPct val="0"/>
                </a:spcAft>
                <a:defRPr sz="2400">
                  <a:solidFill>
                    <a:schemeClr val="tx1"/>
                  </a:solidFill>
                  <a:latin typeface="Times New Roman" panose="02020603050405020304" pitchFamily="18" charset="0"/>
                </a:defRPr>
              </a:lvl7pPr>
              <a:lvl8pPr marL="2867025" defTabSz="325438" fontAlgn="base">
                <a:spcBef>
                  <a:spcPct val="0"/>
                </a:spcBef>
                <a:spcAft>
                  <a:spcPct val="0"/>
                </a:spcAft>
                <a:defRPr sz="2400">
                  <a:solidFill>
                    <a:schemeClr val="tx1"/>
                  </a:solidFill>
                  <a:latin typeface="Times New Roman" panose="02020603050405020304" pitchFamily="18" charset="0"/>
                </a:defRPr>
              </a:lvl8pPr>
              <a:lvl9pPr marL="3324225" defTabSz="325438" fontAlgn="base">
                <a:spcBef>
                  <a:spcPct val="0"/>
                </a:spcBef>
                <a:spcAft>
                  <a:spcPct val="0"/>
                </a:spcAft>
                <a:defRPr sz="2400">
                  <a:solidFill>
                    <a:schemeClr val="tx1"/>
                  </a:solidFill>
                  <a:latin typeface="Times New Roman" panose="02020603050405020304" pitchFamily="18" charset="0"/>
                </a:defRPr>
              </a:lvl9pPr>
            </a:lstStyle>
            <a:p>
              <a:pPr algn="ctr">
                <a:buClrTx/>
                <a:buSzPct val="100000"/>
                <a:buFontTx/>
                <a:buNone/>
              </a:pPr>
              <a:r>
                <a:rPr lang="fr-FR" altLang="fr-FR" sz="1400" b="1">
                  <a:solidFill>
                    <a:srgbClr val="000000"/>
                  </a:solidFill>
                  <a:latin typeface="Arial" panose="020B0604020202020204" pitchFamily="34" charset="0"/>
                  <a:sym typeface="Times New Roman" panose="02020603050405020304" pitchFamily="18" charset="0"/>
                </a:rPr>
                <a:t>CO-</a:t>
              </a:r>
              <a:br>
                <a:rPr lang="fr-FR" altLang="fr-FR" sz="1400" b="1">
                  <a:solidFill>
                    <a:srgbClr val="000000"/>
                  </a:solidFill>
                  <a:latin typeface="Arial" panose="020B0604020202020204" pitchFamily="34" charset="0"/>
                  <a:sym typeface="Times New Roman" panose="02020603050405020304" pitchFamily="18" charset="0"/>
                </a:rPr>
              </a:br>
              <a:r>
                <a:rPr lang="fr-FR" altLang="fr-FR" sz="1400" b="1">
                  <a:solidFill>
                    <a:srgbClr val="000000"/>
                  </a:solidFill>
                  <a:latin typeface="Arial" panose="020B0604020202020204" pitchFamily="34" charset="0"/>
                  <a:sym typeface="Times New Roman" panose="02020603050405020304" pitchFamily="18" charset="0"/>
                </a:rPr>
                <a:t>PA</a:t>
              </a:r>
            </a:p>
          </p:txBody>
        </p:sp>
      </p:grpSp>
      <p:sp>
        <p:nvSpPr>
          <p:cNvPr id="673990" name="Rectangle 198"/>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anchor="ctr"/>
          <a:lstStyle/>
          <a:p>
            <a:r>
              <a:rPr lang="fr-FR" altLang="fr-FR">
                <a:solidFill>
                  <a:srgbClr val="44697D"/>
                </a:solidFill>
                <a:sym typeface="Times New Roman" panose="02020603050405020304" pitchFamily="18" charset="0"/>
              </a:rPr>
              <a:t>Imputation de l'ordre (exemple)</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4274" name="Rectangle 2"/>
          <p:cNvSpPr>
            <a:spLocks noGrp="1" noChangeArrowheads="1"/>
          </p:cNvSpPr>
          <p:nvPr>
            <p:ph type="title"/>
          </p:nvPr>
        </p:nvSpPr>
        <p:spPr/>
        <p:txBody>
          <a:bodyPr/>
          <a:lstStyle/>
          <a:p>
            <a:r>
              <a:rPr lang="fr-FR" altLang="fr-FR"/>
              <a:t>Copyright 2008 SAP AG. </a:t>
            </a:r>
            <a:br>
              <a:rPr lang="fr-FR" altLang="fr-FR"/>
            </a:br>
            <a:r>
              <a:rPr lang="fr-FR" altLang="fr-FR"/>
              <a:t>Tous droits réservés</a:t>
            </a:r>
          </a:p>
        </p:txBody>
      </p:sp>
      <p:sp>
        <p:nvSpPr>
          <p:cNvPr id="694275" name="Rectangle 3"/>
          <p:cNvSpPr>
            <a:spLocks noGrp="1" noChangeArrowheads="1"/>
          </p:cNvSpPr>
          <p:nvPr>
            <p:ph type="body" idx="1"/>
          </p:nvPr>
        </p:nvSpPr>
        <p:spPr/>
        <p:txBody>
          <a:bodyPr/>
          <a:lstStyle/>
          <a:p>
            <a:r>
              <a:rPr lang="fr-FR" altLang="fr-FR" sz="800" b="1"/>
              <a:t>Toute représentation ou reproduction, intégrale ou partielle, par quelque procédé que ce soit, faite sans le consentement de SAP AG est illicite. Les informations contenues dans le Copyright peuvent être modifiées sans aucun préavis.</a:t>
            </a:r>
          </a:p>
          <a:p>
            <a:r>
              <a:rPr lang="fr-FR" altLang="fr-FR" sz="800" b="1"/>
              <a:t>Certains progiciels distribués par SAP AG et ses partenaires commerciaux comportent des composantes de logiciel qui sont la propriété industrielle d’autres éditeurs. </a:t>
            </a:r>
          </a:p>
          <a:p>
            <a:r>
              <a:rPr lang="fr-FR" altLang="fr-FR" sz="800" b="1"/>
              <a:t>Microsoft, Windows, Excel, Outlook et PowerPoint sont des marques déposées de Microsoft Corporation.</a:t>
            </a:r>
          </a:p>
          <a:p>
            <a:r>
              <a:rPr lang="fr-FR" altLang="fr-FR" sz="800" b="1"/>
              <a:t>IBM, DB2, DB2 Universal Database, OS/2, Parallel Sysplex, MVS/ESA, AIX, S/390, AS/400, OS/390, OS/400, iSeries, pSeries, xSeries, zSeries, System i, System i5, System p, System p5, System x, System z, System z9, z/OS, AFP, Intelligent Miner, WebSphere, Netfinity, Tivoli, Informix, i5/OS, POWER, POWER5, POWER5+, OpenPower et </a:t>
            </a:r>
            <a:r>
              <a:rPr lang="fr-FR" altLang="fr-FR" sz="800"/>
              <a:t>PowerPC</a:t>
            </a:r>
            <a:r>
              <a:rPr lang="fr-FR" altLang="fr-FR" sz="800" b="1"/>
              <a:t> sont des marques commerciales ou des marques déposées de IBM Corporation.</a:t>
            </a:r>
            <a:endParaRPr lang="fr-FR" altLang="ja-JP" sz="800" b="1"/>
          </a:p>
          <a:p>
            <a:r>
              <a:rPr lang="fr-FR" altLang="ja-JP" sz="800" b="1"/>
              <a:t>Adobe, le logo d'Adobe, Acrobat, PostScript et Reader sont des marques commerciales ou des marques déposées de Adobe Systems Incorporated aux Etats-Unis et/ou dans d'autres pays.</a:t>
            </a:r>
          </a:p>
          <a:p>
            <a:r>
              <a:rPr lang="fr-FR" altLang="ja-JP" sz="800" b="1"/>
              <a:t>ORACLE est une marque déposée de ORACLE Corporation.</a:t>
            </a:r>
          </a:p>
          <a:p>
            <a:r>
              <a:rPr lang="fr-FR" altLang="ja-JP" sz="800" b="1"/>
              <a:t>UNIX, X/Open, OSF/1 et Motif sont des marques déposées de Open Group.</a:t>
            </a:r>
          </a:p>
          <a:p>
            <a:r>
              <a:rPr lang="fr-FR" altLang="ja-JP" sz="800" b="1"/>
              <a:t>Citrix, ICA, Program Neighborhood, MetaFrame, WinFrame, VideoFrame et MultiWin sont des marques commerciales ou des marques déposées de Citrix Systems, Inc.</a:t>
            </a:r>
          </a:p>
          <a:p>
            <a:r>
              <a:rPr lang="fr-FR" altLang="ja-JP" sz="800" b="1"/>
              <a:t>HTML, XML, XHTML et W3C sont des marques commerciales ou des marques déposées de W3C® (World Wide Web Consortium) géré par le Massachussets Institute of Technology.</a:t>
            </a:r>
          </a:p>
          <a:p>
            <a:r>
              <a:rPr lang="fr-FR" altLang="ja-JP" sz="800" b="1"/>
              <a:t>JAVA est une marque déposée de Sun Microsystems, Inc.</a:t>
            </a:r>
          </a:p>
          <a:p>
            <a:r>
              <a:rPr lang="fr-FR" altLang="ja-JP" sz="800" b="1"/>
              <a:t>JAVASCRIPT est une marque déposée de Sun Microsystems, Inc. (utilisation sous licence d’une technologie inventée et mise en œuvre par Netscape).</a:t>
            </a:r>
          </a:p>
          <a:p>
            <a:r>
              <a:rPr lang="fr-FR" altLang="ja-JP" sz="800" b="1"/>
              <a:t>SAP, R/3, xApps, xApp, SAP NetWeaver, Duet, PartnerEdge, ByDesign, SAP Business ByDesign et les autres produits et services SAP mentionnés, ainsi que leurs logos respectifs, sont des marques commerciales ou des marques déposées de SAP AG en Allemagne et dans d’autres pays. Tous les autres noms de produits et de services mentionnés sont des marques commerciales de leurs détenteurs respectifs. Les données contenues dans ce document sont uniquement mentionnées à titre informatif. Les spécifications des produits peuvent varier en fonction du pays.</a:t>
            </a:r>
          </a:p>
          <a:p>
            <a:r>
              <a:rPr lang="fr-FR" altLang="ja-JP" sz="800" b="1"/>
              <a:t>Ces informations sont susceptibles d'être modifiées sans préavis. Elles sont fournies par SAP AG et ses filiales ("SAP Group") uniquement à titre informatif, sans engagement ni garantie d'aucune sorte. SAP Group ne pourra en aucun cas être tenu responsable d'erreurs ou d'omissions relatives à ces informations. Les seules garanties fournies pour les produits et les services SAP Group sont celles énoncées expressément dans les déclarations de garantie accompagnant, le cas échéant, lesdits produits et services. Aucune des informations contenues dans ce document ne saurait être interprétée comme une garantie supplémentaire.</a:t>
            </a:r>
            <a:endParaRPr lang="fr-FR" altLang="fr-FR" sz="800" b="1"/>
          </a:p>
        </p:txBody>
      </p:sp>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2360" name="Picture 8" descr="Hände"/>
          <p:cNvPicPr>
            <a:picLocks noChangeAspect="1" noChangeArrowheads="1"/>
          </p:cNvPicPr>
          <p:nvPr/>
        </p:nvPicPr>
        <p:blipFill>
          <a:blip r:embed="rId3">
            <a:lum bright="6000"/>
            <a:extLst>
              <a:ext uri="{28A0092B-C50C-407E-A947-70E740481C1C}">
                <a14:useLocalDpi xmlns:a14="http://schemas.microsoft.com/office/drawing/2010/main" val="0"/>
              </a:ext>
            </a:extLst>
          </a:blip>
          <a:srcRect r="46361"/>
          <a:stretch>
            <a:fillRect/>
          </a:stretch>
        </p:blipFill>
        <p:spPr bwMode="auto">
          <a:xfrm>
            <a:off x="142875" y="1009650"/>
            <a:ext cx="2047875" cy="5622925"/>
          </a:xfrm>
          <a:prstGeom prst="rect">
            <a:avLst/>
          </a:prstGeom>
          <a:noFill/>
          <a:extLst>
            <a:ext uri="{909E8E84-426E-40DD-AFC4-6F175D3DCCD1}">
              <a14:hiddenFill xmlns:a14="http://schemas.microsoft.com/office/drawing/2010/main">
                <a:solidFill>
                  <a:srgbClr val="FFFFFF"/>
                </a:solidFill>
              </a14:hiddenFill>
            </a:ext>
          </a:extLst>
        </p:spPr>
      </p:pic>
      <p:sp>
        <p:nvSpPr>
          <p:cNvPr id="612355" name="Rectangle 3"/>
          <p:cNvSpPr>
            <a:spLocks noGrp="1" noChangeArrowheads="1"/>
          </p:cNvSpPr>
          <p:nvPr>
            <p:ph type="title"/>
          </p:nvPr>
        </p:nvSpPr>
        <p:spPr>
          <a:xfrm>
            <a:off x="684213" y="314325"/>
            <a:ext cx="8353425" cy="306388"/>
          </a:xfrm>
        </p:spPr>
        <p:txBody>
          <a:bodyPr/>
          <a:lstStyle/>
          <a:p>
            <a:r>
              <a:rPr lang="en-US" altLang="fr-FR" sz="2400">
                <a:solidFill>
                  <a:srgbClr val="44697D"/>
                </a:solidFill>
                <a:sym typeface="Times New Roman" panose="02020603050405020304" pitchFamily="18" charset="0"/>
              </a:rPr>
              <a:t>Présentation du scénario - 2</a:t>
            </a:r>
          </a:p>
        </p:txBody>
      </p:sp>
      <p:sp>
        <p:nvSpPr>
          <p:cNvPr id="612356" name="Rectangle 4"/>
          <p:cNvSpPr>
            <a:spLocks noGrp="1" noChangeArrowheads="1"/>
          </p:cNvSpPr>
          <p:nvPr>
            <p:ph type="body" sz="half" idx="4294967295"/>
          </p:nvPr>
        </p:nvSpPr>
        <p:spPr>
          <a:xfrm>
            <a:off x="1979613" y="1693863"/>
            <a:ext cx="6780212" cy="4903787"/>
          </a:xfrm>
        </p:spPr>
        <p:txBody>
          <a:bodyPr/>
          <a:lstStyle/>
          <a:p>
            <a:pPr marL="457200" indent="-342900">
              <a:buClr>
                <a:srgbClr val="009900"/>
              </a:buClr>
            </a:pPr>
            <a:r>
              <a:rPr lang="en-US" altLang="fr-FR" sz="1600">
                <a:solidFill>
                  <a:schemeClr val="accent2"/>
                </a:solidFill>
                <a:latin typeface="Arial Black" panose="020B0A04020102020204" pitchFamily="34" charset="0"/>
                <a:sym typeface="Times New Roman" panose="02020603050405020304" pitchFamily="18" charset="0"/>
              </a:rPr>
              <a:t>Obligatoire   </a:t>
            </a:r>
          </a:p>
          <a:p>
            <a:pPr marL="685800" lvl="1" indent="-304800">
              <a:lnSpc>
                <a:spcPct val="80000"/>
              </a:lnSpc>
            </a:pPr>
            <a:r>
              <a:rPr lang="en-GB" altLang="fr-FR" sz="1400"/>
              <a:t>SAP ERP 6.0 EhP3</a:t>
            </a:r>
            <a:endParaRPr lang="en-US" altLang="fr-FR" sz="1400">
              <a:solidFill>
                <a:srgbClr val="000000"/>
              </a:solidFill>
              <a:sym typeface="Times New Roman" panose="02020603050405020304" pitchFamily="18" charset="0"/>
            </a:endParaRPr>
          </a:p>
          <a:p>
            <a:pPr marL="457200" indent="-342900">
              <a:lnSpc>
                <a:spcPct val="80000"/>
              </a:lnSpc>
              <a:buClrTx/>
              <a:buFont typeface="Times New Roman" panose="02020603050405020304" pitchFamily="18" charset="0"/>
              <a:buNone/>
            </a:pPr>
            <a:r>
              <a:rPr lang="en-US" altLang="fr-FR" sz="1600">
                <a:solidFill>
                  <a:srgbClr val="666666"/>
                </a:solidFill>
                <a:latin typeface="Arial Black" panose="020B0A04020102020204" pitchFamily="34" charset="0"/>
                <a:sym typeface="Times New Roman" panose="02020603050405020304" pitchFamily="18" charset="0"/>
              </a:rPr>
              <a:t>Rôles utilisateurs impliqués dans les flux de processus</a:t>
            </a:r>
          </a:p>
          <a:p>
            <a:pPr marL="685800" lvl="1" indent="-304800">
              <a:lnSpc>
                <a:spcPct val="80000"/>
              </a:lnSpc>
            </a:pPr>
            <a:r>
              <a:rPr lang="fr-FR" altLang="fr-FR" sz="1400">
                <a:sym typeface="Times New Roman" panose="02020603050405020304" pitchFamily="18" charset="0"/>
              </a:rPr>
              <a:t>Planificateur de la production</a:t>
            </a:r>
            <a:r>
              <a:rPr lang="en-US" altLang="fr-FR" sz="1400">
                <a:sym typeface="Times New Roman" panose="02020603050405020304" pitchFamily="18" charset="0"/>
              </a:rPr>
              <a:t> </a:t>
            </a:r>
          </a:p>
          <a:p>
            <a:pPr marL="685800" lvl="1" indent="-304800">
              <a:lnSpc>
                <a:spcPct val="80000"/>
              </a:lnSpc>
            </a:pPr>
            <a:r>
              <a:rPr lang="fr-FR" altLang="fr-FR" sz="1400">
                <a:sym typeface="Times New Roman" panose="02020603050405020304" pitchFamily="18" charset="0"/>
              </a:rPr>
              <a:t>Expert fabrication</a:t>
            </a:r>
            <a:r>
              <a:rPr lang="en-US" altLang="fr-FR" sz="1400">
                <a:sym typeface="Times New Roman" panose="02020603050405020304" pitchFamily="18" charset="0"/>
              </a:rPr>
              <a:t> </a:t>
            </a:r>
          </a:p>
          <a:p>
            <a:pPr marL="685800" lvl="1" indent="-304800">
              <a:lnSpc>
                <a:spcPct val="80000"/>
              </a:lnSpc>
            </a:pPr>
            <a:r>
              <a:rPr lang="fr-FR" altLang="fr-FR" sz="1400">
                <a:sym typeface="Times New Roman" panose="02020603050405020304" pitchFamily="18" charset="0"/>
              </a:rPr>
              <a:t>Magasinier</a:t>
            </a:r>
            <a:r>
              <a:rPr lang="en-US" altLang="fr-FR" sz="1400">
                <a:sym typeface="Times New Roman" panose="02020603050405020304" pitchFamily="18" charset="0"/>
              </a:rPr>
              <a:t> </a:t>
            </a:r>
          </a:p>
          <a:p>
            <a:pPr marL="685800" lvl="1" indent="-304800">
              <a:lnSpc>
                <a:spcPct val="80000"/>
              </a:lnSpc>
            </a:pPr>
            <a:r>
              <a:rPr lang="fr-FR" altLang="fr-FR" sz="1400">
                <a:sym typeface="Times New Roman" panose="02020603050405020304" pitchFamily="18" charset="0"/>
              </a:rPr>
              <a:t>Responsable budgétaire stratégique</a:t>
            </a:r>
            <a:endParaRPr lang="en-US" altLang="fr-FR" sz="1400">
              <a:sym typeface="Times New Roman" panose="02020603050405020304" pitchFamily="18" charset="0"/>
            </a:endParaRPr>
          </a:p>
          <a:p>
            <a:pPr marL="685800" lvl="1" indent="-304800">
              <a:lnSpc>
                <a:spcPct val="80000"/>
              </a:lnSpc>
            </a:pPr>
            <a:r>
              <a:rPr lang="fr-FR" altLang="fr-FR" sz="1400">
                <a:sym typeface="Times New Roman" panose="02020603050405020304" pitchFamily="18" charset="0"/>
              </a:rPr>
              <a:t>Acheteur</a:t>
            </a:r>
          </a:p>
          <a:p>
            <a:pPr marL="685800" lvl="1" indent="-304800">
              <a:lnSpc>
                <a:spcPct val="80000"/>
              </a:lnSpc>
              <a:buFont typeface="Wingdings" panose="05000000000000000000" pitchFamily="2" charset="2"/>
              <a:buNone/>
            </a:pPr>
            <a:endParaRPr lang="en-US" altLang="fr-FR" sz="1400">
              <a:sym typeface="Times New Roman" panose="02020603050405020304" pitchFamily="18" charset="0"/>
            </a:endParaRPr>
          </a:p>
        </p:txBody>
      </p:sp>
      <p:sp>
        <p:nvSpPr>
          <p:cNvPr id="612357" name="Rectangle 5"/>
          <p:cNvSpPr>
            <a:spLocks noChangeArrowheads="1"/>
          </p:cNvSpPr>
          <p:nvPr/>
        </p:nvSpPr>
        <p:spPr bwMode="gray">
          <a:xfrm>
            <a:off x="1471613" y="1125538"/>
            <a:ext cx="7456487" cy="338137"/>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buClrTx/>
              <a:buSzPct val="100000"/>
              <a:buFontTx/>
              <a:buNone/>
            </a:pPr>
            <a:r>
              <a:rPr lang="en-US" altLang="fr-FR" sz="1900">
                <a:solidFill>
                  <a:srgbClr val="FFFFFF"/>
                </a:solidFill>
                <a:latin typeface="Arial Black" panose="020B0A04020102020204" pitchFamily="34" charset="0"/>
                <a:sym typeface="Times New Roman" panose="02020603050405020304" pitchFamily="18" charset="0"/>
              </a:rPr>
              <a:t>Applications SAP requises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612357"/>
                                        </p:tgtEl>
                                        <p:attrNameLst>
                                          <p:attrName>style.visibility</p:attrName>
                                        </p:attrNameLst>
                                      </p:cBhvr>
                                      <p:to>
                                        <p:strVal val="visible"/>
                                      </p:to>
                                    </p:set>
                                    <p:anim calcmode="lin" valueType="num">
                                      <p:cBhvr additive="base">
                                        <p:cTn id="7" dur="500" fill="hold"/>
                                        <p:tgtEl>
                                          <p:spTgt spid="612357"/>
                                        </p:tgtEl>
                                        <p:attrNameLst>
                                          <p:attrName>ppt_x</p:attrName>
                                        </p:attrNameLst>
                                      </p:cBhvr>
                                      <p:tavLst>
                                        <p:tav tm="0">
                                          <p:val>
                                            <p:strVal val="1+#ppt_w/2"/>
                                          </p:val>
                                        </p:tav>
                                        <p:tav tm="100000">
                                          <p:val>
                                            <p:strVal val="#ppt_x"/>
                                          </p:val>
                                        </p:tav>
                                      </p:tavLst>
                                    </p:anim>
                                    <p:anim calcmode="lin" valueType="num">
                                      <p:cBhvr additive="base">
                                        <p:cTn id="8" dur="500" fill="hold"/>
                                        <p:tgtEl>
                                          <p:spTgt spid="6123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35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07" name="Picture 7" descr="Hände"/>
          <p:cNvPicPr>
            <a:picLocks noChangeAspect="1" noChangeArrowheads="1"/>
          </p:cNvPicPr>
          <p:nvPr/>
        </p:nvPicPr>
        <p:blipFill>
          <a:blip r:embed="rId3">
            <a:lum bright="6000"/>
            <a:extLst>
              <a:ext uri="{28A0092B-C50C-407E-A947-70E740481C1C}">
                <a14:useLocalDpi xmlns:a14="http://schemas.microsoft.com/office/drawing/2010/main" val="0"/>
              </a:ext>
            </a:extLst>
          </a:blip>
          <a:srcRect r="46361"/>
          <a:stretch>
            <a:fillRect/>
          </a:stretch>
        </p:blipFill>
        <p:spPr bwMode="auto">
          <a:xfrm>
            <a:off x="142875" y="1009650"/>
            <a:ext cx="2047875" cy="5622925"/>
          </a:xfrm>
          <a:prstGeom prst="rect">
            <a:avLst/>
          </a:prstGeom>
          <a:noFill/>
          <a:extLst>
            <a:ext uri="{909E8E84-426E-40DD-AFC4-6F175D3DCCD1}">
              <a14:hiddenFill xmlns:a14="http://schemas.microsoft.com/office/drawing/2010/main">
                <a:solidFill>
                  <a:srgbClr val="FFFFFF"/>
                </a:solidFill>
              </a14:hiddenFill>
            </a:ext>
          </a:extLst>
        </p:spPr>
      </p:pic>
      <p:sp>
        <p:nvSpPr>
          <p:cNvPr id="614403" name="Rectangle 3"/>
          <p:cNvSpPr>
            <a:spLocks noGrp="1" noChangeArrowheads="1"/>
          </p:cNvSpPr>
          <p:nvPr>
            <p:ph type="title"/>
          </p:nvPr>
        </p:nvSpPr>
        <p:spPr>
          <a:xfrm>
            <a:off x="692150" y="276225"/>
            <a:ext cx="8345488" cy="381000"/>
          </a:xfrm>
        </p:spPr>
        <p:txBody>
          <a:bodyPr/>
          <a:lstStyle/>
          <a:p>
            <a:r>
              <a:rPr lang="fr-FR" altLang="fr-FR" sz="2400">
                <a:solidFill>
                  <a:srgbClr val="44697D"/>
                </a:solidFill>
                <a:sym typeface="Times New Roman" panose="02020603050405020304" pitchFamily="18" charset="0"/>
              </a:rPr>
              <a:t>Présentation du scénario - 3</a:t>
            </a:r>
          </a:p>
        </p:txBody>
      </p:sp>
      <p:sp>
        <p:nvSpPr>
          <p:cNvPr id="614404" name="Rectangle 4"/>
          <p:cNvSpPr>
            <a:spLocks noGrp="1" noChangeArrowheads="1"/>
          </p:cNvSpPr>
          <p:nvPr>
            <p:ph type="body" sz="half" idx="4294967295"/>
          </p:nvPr>
        </p:nvSpPr>
        <p:spPr>
          <a:xfrm>
            <a:off x="1968500" y="1693863"/>
            <a:ext cx="6780213" cy="4903787"/>
          </a:xfrm>
        </p:spPr>
        <p:txBody>
          <a:bodyPr/>
          <a:lstStyle/>
          <a:p>
            <a:pPr marL="457200" indent="-342900">
              <a:lnSpc>
                <a:spcPct val="80000"/>
              </a:lnSpc>
              <a:buClrTx/>
              <a:buFont typeface="Times New Roman" panose="02020603050405020304" pitchFamily="18" charset="0"/>
              <a:buNone/>
            </a:pPr>
            <a:r>
              <a:rPr lang="fr-FR" altLang="fr-FR">
                <a:solidFill>
                  <a:srgbClr val="666666"/>
                </a:solidFill>
                <a:latin typeface="Arial Black" panose="020B0A04020102020204" pitchFamily="34" charset="0"/>
                <a:sym typeface="Times New Roman" panose="02020603050405020304" pitchFamily="18" charset="0"/>
              </a:rPr>
              <a:t>Production sur Stock – Production avec articles configurés (MTS)</a:t>
            </a:r>
          </a:p>
          <a:p>
            <a:pPr marL="457200" indent="-342900">
              <a:lnSpc>
                <a:spcPct val="80000"/>
              </a:lnSpc>
              <a:buClrTx/>
              <a:buFont typeface="Times New Roman" panose="02020603050405020304" pitchFamily="18" charset="0"/>
              <a:buNone/>
            </a:pPr>
            <a:r>
              <a:rPr lang="fr-FR" altLang="fr-FR" sz="1000" b="1">
                <a:solidFill>
                  <a:srgbClr val="000000"/>
                </a:solidFill>
                <a:sym typeface="Times New Roman" panose="02020603050405020304" pitchFamily="18" charset="0"/>
              </a:rPr>
              <a:t>Ce scénario décrit un processus de gestion caractéristique des entreprises dont la production est basée sur la taille des lots. Ces scénarios de production comprennent les mouvements de stock (sorties et entrées de marchandises) et la confirmation de la clôture de l'ordre de fabrication. </a:t>
            </a:r>
          </a:p>
          <a:p>
            <a:pPr marL="457200" indent="-342900">
              <a:lnSpc>
                <a:spcPct val="80000"/>
              </a:lnSpc>
              <a:buClr>
                <a:srgbClr val="000000"/>
              </a:buClr>
              <a:buFont typeface="Wingdings" panose="05000000000000000000" pitchFamily="2" charset="2"/>
              <a:buChar char="n"/>
            </a:pPr>
            <a:r>
              <a:rPr lang="fr-FR" altLang="fr-FR" sz="1000" b="1">
                <a:solidFill>
                  <a:srgbClr val="000000"/>
                </a:solidFill>
                <a:sym typeface="Times New Roman" panose="02020603050405020304" pitchFamily="18" charset="0"/>
              </a:rPr>
              <a:t>En outre, le scénario s'appuie sur les fonctions requises du calcul analytique des supports de coûts, comme le calcul du coût de revient prévisionnel et la clôture de période.</a:t>
            </a:r>
          </a:p>
          <a:p>
            <a:pPr marL="457200" indent="-342900">
              <a:lnSpc>
                <a:spcPct val="80000"/>
              </a:lnSpc>
              <a:buClr>
                <a:srgbClr val="000000"/>
              </a:buClr>
              <a:buFont typeface="Wingdings" panose="05000000000000000000" pitchFamily="2" charset="2"/>
              <a:buChar char="n"/>
            </a:pPr>
            <a:r>
              <a:rPr lang="fr-FR" altLang="fr-FR" sz="1000" b="1">
                <a:solidFill>
                  <a:srgbClr val="000000"/>
                </a:solidFill>
                <a:sym typeface="Times New Roman" panose="02020603050405020304" pitchFamily="18" charset="0"/>
              </a:rPr>
              <a:t>Le processus de planification standard débute par la planification des quantités de ventes. Les ventes réelles de la période précédente peuvent servir de base pour la planification future. </a:t>
            </a:r>
          </a:p>
          <a:p>
            <a:pPr marL="457200" indent="-342900">
              <a:lnSpc>
                <a:spcPct val="80000"/>
              </a:lnSpc>
              <a:buClr>
                <a:srgbClr val="000000"/>
              </a:buClr>
              <a:buFont typeface="Wingdings" panose="05000000000000000000" pitchFamily="2" charset="2"/>
              <a:buChar char="n"/>
            </a:pPr>
            <a:r>
              <a:rPr lang="fr-FR" altLang="fr-FR" sz="1000" b="1">
                <a:solidFill>
                  <a:srgbClr val="000000"/>
                </a:solidFill>
                <a:sym typeface="Times New Roman" panose="02020603050405020304" pitchFamily="18" charset="0"/>
              </a:rPr>
              <a:t>Dans la planification industrielle et commerciale, vous assurez que la production reste conforme aux ventes afin de pouvoir créer le plan de production en synchronisation avec celles-ci. Les données de planification sont transférées de la planification industrielle et commerciale vers la gestion de la demande. La gestion de la demande génère des besoins indépendants qui sont utilisés dans le cycle de planification des besoins en composants (MRP) ultérieur. </a:t>
            </a:r>
          </a:p>
          <a:p>
            <a:pPr marL="457200" indent="-342900">
              <a:lnSpc>
                <a:spcPct val="80000"/>
              </a:lnSpc>
              <a:buClr>
                <a:srgbClr val="000000"/>
              </a:buClr>
              <a:buFont typeface="Wingdings" panose="05000000000000000000" pitchFamily="2" charset="2"/>
              <a:buChar char="n"/>
            </a:pPr>
            <a:r>
              <a:rPr lang="fr-FR" altLang="fr-FR" sz="1000" b="1">
                <a:solidFill>
                  <a:srgbClr val="000000"/>
                </a:solidFill>
                <a:sym typeface="Times New Roman" panose="02020603050405020304" pitchFamily="18" charset="0"/>
              </a:rPr>
              <a:t>Lors de ce processus, la nomenclature correspondant à la demande d'article de niveau supérieur est éclatée et la production est planifiée jusqu'au niveau de l’approvisionnement des composants. Ainsi, le processus de planification MRP aboutit à la création des ordres planifiés pour l’article à produire. </a:t>
            </a:r>
          </a:p>
          <a:p>
            <a:pPr marL="457200" indent="-342900">
              <a:lnSpc>
                <a:spcPct val="80000"/>
              </a:lnSpc>
              <a:buClr>
                <a:srgbClr val="000000"/>
              </a:buClr>
              <a:buFont typeface="Wingdings" panose="05000000000000000000" pitchFamily="2" charset="2"/>
              <a:buChar char="n"/>
            </a:pPr>
            <a:r>
              <a:rPr lang="fr-FR" altLang="fr-FR" sz="1000" b="1">
                <a:solidFill>
                  <a:srgbClr val="000000"/>
                </a:solidFill>
                <a:sym typeface="Times New Roman" panose="02020603050405020304" pitchFamily="18" charset="0"/>
              </a:rPr>
              <a:t>En présence d’un stock magasin insuffisant, des demandes d’achat sont créées pour les matières premières nécessaires. La création de l'ordre entraîne le calcul des coûts théoriques pour la taille du lot de l'ordre (calcul du coût de revient prévisionnel). </a:t>
            </a:r>
          </a:p>
          <a:p>
            <a:pPr marL="457200" indent="-342900">
              <a:lnSpc>
                <a:spcPct val="80000"/>
              </a:lnSpc>
              <a:buClr>
                <a:srgbClr val="000000"/>
              </a:buClr>
              <a:buFont typeface="Wingdings" panose="05000000000000000000" pitchFamily="2" charset="2"/>
              <a:buChar char="n"/>
            </a:pPr>
            <a:r>
              <a:rPr lang="fr-FR" altLang="fr-FR" sz="1000" b="1">
                <a:solidFill>
                  <a:srgbClr val="000000"/>
                </a:solidFill>
                <a:sym typeface="Times New Roman" panose="02020603050405020304" pitchFamily="18" charset="0"/>
              </a:rPr>
              <a:t>Pendant le processus de fabrication, les coûts induits sont mis à jour dans l’ordre de fabrication pour vous permettre d’effectuer un suivi et de comparer les coûts théoriques et les coûts réels à tout moment.</a:t>
            </a:r>
          </a:p>
          <a:p>
            <a:pPr marL="457200" indent="-342900">
              <a:lnSpc>
                <a:spcPct val="80000"/>
              </a:lnSpc>
              <a:buClr>
                <a:srgbClr val="000000"/>
              </a:buClr>
              <a:buFont typeface="Wingdings" panose="05000000000000000000" pitchFamily="2" charset="2"/>
              <a:buChar char="n"/>
            </a:pPr>
            <a:r>
              <a:rPr lang="fr-FR" altLang="fr-FR" sz="1000" b="1">
                <a:solidFill>
                  <a:srgbClr val="000000"/>
                </a:solidFill>
                <a:sym typeface="Times New Roman" panose="02020603050405020304" pitchFamily="18" charset="0"/>
              </a:rPr>
              <a:t>Les activités de clôture de période sont appliquées à l’ordre. Ceci inclut la détermination de l'avancement du travail et des écarts. </a:t>
            </a:r>
          </a:p>
          <a:p>
            <a:pPr marL="457200" indent="-342900">
              <a:lnSpc>
                <a:spcPct val="80000"/>
              </a:lnSpc>
              <a:buClr>
                <a:srgbClr val="000000"/>
              </a:buClr>
              <a:buFont typeface="Wingdings" panose="05000000000000000000" pitchFamily="2" charset="2"/>
              <a:buChar char="n"/>
            </a:pPr>
            <a:r>
              <a:rPr lang="fr-FR" altLang="fr-FR" sz="1000" b="1">
                <a:solidFill>
                  <a:srgbClr val="000000"/>
                </a:solidFill>
                <a:sym typeface="Times New Roman" panose="02020603050405020304" pitchFamily="18" charset="0"/>
              </a:rPr>
              <a:t>Une fois ces opérations effectuées, l’avancement du travail est imputé en comptabilité financière et les écarts de production sont imputés en comptabilité interne et en comptabilité financière.</a:t>
            </a:r>
          </a:p>
        </p:txBody>
      </p:sp>
      <p:sp>
        <p:nvSpPr>
          <p:cNvPr id="614405" name="Rectangle 5"/>
          <p:cNvSpPr>
            <a:spLocks noChangeArrowheads="1"/>
          </p:cNvSpPr>
          <p:nvPr/>
        </p:nvSpPr>
        <p:spPr bwMode="gray">
          <a:xfrm>
            <a:off x="1471613" y="1125538"/>
            <a:ext cx="7493000" cy="338137"/>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buClrTx/>
              <a:buSzPct val="100000"/>
              <a:buFontTx/>
              <a:buNone/>
            </a:pPr>
            <a:r>
              <a:rPr lang="fr-FR" altLang="fr-FR" sz="1900">
                <a:solidFill>
                  <a:srgbClr val="FFFFFF"/>
                </a:solidFill>
                <a:latin typeface="Arial Black" panose="020B0A04020102020204" pitchFamily="34" charset="0"/>
                <a:sym typeface="Times New Roman" panose="02020603050405020304" pitchFamily="18" charset="0"/>
              </a:rPr>
              <a:t>Description détaillée du processus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614405"/>
                                        </p:tgtEl>
                                        <p:attrNameLst>
                                          <p:attrName>style.visibility</p:attrName>
                                        </p:attrNameLst>
                                      </p:cBhvr>
                                      <p:to>
                                        <p:strVal val="visible"/>
                                      </p:to>
                                    </p:set>
                                    <p:anim calcmode="lin" valueType="num">
                                      <p:cBhvr additive="base">
                                        <p:cTn id="7" dur="500" fill="hold"/>
                                        <p:tgtEl>
                                          <p:spTgt spid="614405"/>
                                        </p:tgtEl>
                                        <p:attrNameLst>
                                          <p:attrName>ppt_x</p:attrName>
                                        </p:attrNameLst>
                                      </p:cBhvr>
                                      <p:tavLst>
                                        <p:tav tm="0">
                                          <p:val>
                                            <p:strVal val="1+#ppt_w/2"/>
                                          </p:val>
                                        </p:tav>
                                        <p:tav tm="100000">
                                          <p:val>
                                            <p:strVal val="#ppt_x"/>
                                          </p:val>
                                        </p:tav>
                                      </p:tavLst>
                                    </p:anim>
                                    <p:anim calcmode="lin" valueType="num">
                                      <p:cBhvr additive="base">
                                        <p:cTn id="8" dur="500" fill="hold"/>
                                        <p:tgtEl>
                                          <p:spTgt spid="6144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0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226" name="Rectangle 106"/>
          <p:cNvSpPr>
            <a:spLocks noChangeArrowheads="1"/>
          </p:cNvSpPr>
          <p:nvPr/>
        </p:nvSpPr>
        <p:spPr bwMode="auto">
          <a:xfrm>
            <a:off x="5040313" y="6192838"/>
            <a:ext cx="3995737" cy="620712"/>
          </a:xfrm>
          <a:prstGeom prst="rect">
            <a:avLst/>
          </a:prstGeom>
          <a:solidFill>
            <a:schemeClr val="bg1"/>
          </a:solidFill>
          <a:ln>
            <a:noFill/>
          </a:ln>
          <a:effectLst/>
          <a:extLs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nchor="ctr">
            <a:spAutoFit/>
          </a:bodyPr>
          <a:lstStyle/>
          <a:p>
            <a:endParaRPr lang="fr-FR"/>
          </a:p>
        </p:txBody>
      </p:sp>
      <p:sp>
        <p:nvSpPr>
          <p:cNvPr id="645122" name="Rectangle 2"/>
          <p:cNvSpPr>
            <a:spLocks noGrp="1" noChangeArrowheads="1"/>
          </p:cNvSpPr>
          <p:nvPr>
            <p:ph type="title"/>
          </p:nvPr>
        </p:nvSpPr>
        <p:spPr/>
        <p:txBody>
          <a:bodyPr/>
          <a:lstStyle/>
          <a:p>
            <a:r>
              <a:rPr lang="fr-FR" altLang="fr-FR" sz="2000">
                <a:solidFill>
                  <a:srgbClr val="44697D"/>
                </a:solidFill>
                <a:sym typeface="Times New Roman" panose="02020603050405020304" pitchFamily="18" charset="0"/>
              </a:rPr>
              <a:t>Diagramme de flux de processus</a:t>
            </a:r>
          </a:p>
        </p:txBody>
      </p:sp>
      <p:sp>
        <p:nvSpPr>
          <p:cNvPr id="645123" name="Text Box 3"/>
          <p:cNvSpPr txBox="1">
            <a:spLocks noChangeArrowheads="1"/>
          </p:cNvSpPr>
          <p:nvPr/>
        </p:nvSpPr>
        <p:spPr bwMode="auto">
          <a:xfrm>
            <a:off x="250825" y="620713"/>
            <a:ext cx="8605838" cy="330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prstDash val="lg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nSpc>
                <a:spcPct val="80000"/>
              </a:lnSpc>
              <a:buClrTx/>
              <a:buSzPct val="100000"/>
              <a:buFontTx/>
              <a:buNone/>
            </a:pPr>
            <a:r>
              <a:rPr lang="fr-FR" altLang="fr-FR" sz="1400" b="1">
                <a:solidFill>
                  <a:srgbClr val="000000"/>
                </a:solidFill>
                <a:latin typeface="Arial" panose="020B0604020202020204" pitchFamily="34" charset="0"/>
                <a:sym typeface="Times New Roman" panose="02020603050405020304" pitchFamily="18" charset="0"/>
              </a:rPr>
              <a:t>Production sur Stock – Production avec articles configurés (MTS)</a:t>
            </a:r>
          </a:p>
        </p:txBody>
      </p:sp>
      <p:sp>
        <p:nvSpPr>
          <p:cNvPr id="645124" name="Rectangle 4"/>
          <p:cNvSpPr>
            <a:spLocks noChangeArrowheads="1"/>
          </p:cNvSpPr>
          <p:nvPr/>
        </p:nvSpPr>
        <p:spPr bwMode="auto">
          <a:xfrm>
            <a:off x="-19050" y="1052513"/>
            <a:ext cx="9144000" cy="15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nchor="ctr">
            <a:spAutoFit/>
          </a:bodyPr>
          <a:lstStyle/>
          <a:p>
            <a:endParaRPr lang="fr-FR"/>
          </a:p>
        </p:txBody>
      </p:sp>
      <p:sp>
        <p:nvSpPr>
          <p:cNvPr id="645125" name="Rectangle 5"/>
          <p:cNvSpPr>
            <a:spLocks noChangeArrowheads="1"/>
          </p:cNvSpPr>
          <p:nvPr/>
        </p:nvSpPr>
        <p:spPr bwMode="auto">
          <a:xfrm>
            <a:off x="250825" y="3894138"/>
            <a:ext cx="8623300" cy="1182687"/>
          </a:xfrm>
          <a:prstGeom prst="rect">
            <a:avLst/>
          </a:prstGeom>
          <a:noFill/>
          <a:ln w="1587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sp>
        <p:nvSpPr>
          <p:cNvPr id="645126" name="Rectangle 6"/>
          <p:cNvSpPr>
            <a:spLocks noChangeArrowheads="1"/>
          </p:cNvSpPr>
          <p:nvPr/>
        </p:nvSpPr>
        <p:spPr bwMode="auto">
          <a:xfrm rot="10800000">
            <a:off x="250825" y="3897313"/>
            <a:ext cx="396875" cy="1182687"/>
          </a:xfrm>
          <a:prstGeom prst="rect">
            <a:avLst/>
          </a:prstGeom>
          <a:gradFill rotWithShape="1">
            <a:gsLst>
              <a:gs pos="0">
                <a:srgbClr val="A3B7D5"/>
              </a:gs>
              <a:gs pos="100000">
                <a:srgbClr val="FFFFFF"/>
              </a:gs>
            </a:gsLst>
            <a:lin ang="2700000" scaled="1"/>
          </a:gradFill>
          <a:ln w="158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1000" b="1">
                <a:solidFill>
                  <a:schemeClr val="folHlink"/>
                </a:solidFill>
                <a:latin typeface="Arial" panose="020B0604020202020204" pitchFamily="34" charset="0"/>
                <a:sym typeface="Times New Roman" panose="02020603050405020304" pitchFamily="18" charset="0"/>
              </a:rPr>
              <a:t>Expert fabrication</a:t>
            </a:r>
            <a:r>
              <a:rPr lang="fr-FR" altLang="fr-FR" sz="1600">
                <a:latin typeface="Arial" panose="020B0604020202020204" pitchFamily="34" charset="0"/>
                <a:sym typeface="Times New Roman" panose="02020603050405020304" pitchFamily="18" charset="0"/>
              </a:rPr>
              <a:t> </a:t>
            </a:r>
          </a:p>
        </p:txBody>
      </p:sp>
      <p:sp>
        <p:nvSpPr>
          <p:cNvPr id="645127" name="Rectangle 7"/>
          <p:cNvSpPr>
            <a:spLocks noChangeArrowheads="1"/>
          </p:cNvSpPr>
          <p:nvPr/>
        </p:nvSpPr>
        <p:spPr bwMode="auto">
          <a:xfrm>
            <a:off x="250825" y="5076825"/>
            <a:ext cx="8623300" cy="647700"/>
          </a:xfrm>
          <a:prstGeom prst="rect">
            <a:avLst/>
          </a:prstGeom>
          <a:noFill/>
          <a:ln w="1587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sp>
        <p:nvSpPr>
          <p:cNvPr id="645128" name="Rectangle 8"/>
          <p:cNvSpPr>
            <a:spLocks noChangeArrowheads="1"/>
          </p:cNvSpPr>
          <p:nvPr/>
        </p:nvSpPr>
        <p:spPr bwMode="auto">
          <a:xfrm>
            <a:off x="250825" y="6229350"/>
            <a:ext cx="8623300" cy="539750"/>
          </a:xfrm>
          <a:prstGeom prst="rect">
            <a:avLst/>
          </a:prstGeom>
          <a:noFill/>
          <a:ln w="1587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sp>
        <p:nvSpPr>
          <p:cNvPr id="645129" name="Rectangle 9"/>
          <p:cNvSpPr>
            <a:spLocks noChangeArrowheads="1"/>
          </p:cNvSpPr>
          <p:nvPr/>
        </p:nvSpPr>
        <p:spPr bwMode="auto">
          <a:xfrm rot="10800000">
            <a:off x="250825" y="1044575"/>
            <a:ext cx="396875" cy="503238"/>
          </a:xfrm>
          <a:prstGeom prst="rect">
            <a:avLst/>
          </a:prstGeom>
          <a:gradFill rotWithShape="1">
            <a:gsLst>
              <a:gs pos="0">
                <a:srgbClr val="FFCC00"/>
              </a:gs>
              <a:gs pos="100000">
                <a:srgbClr val="FFFFFF"/>
              </a:gs>
            </a:gsLst>
            <a:lin ang="2700000" scaled="1"/>
          </a:gradFill>
          <a:ln w="158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900" b="1">
                <a:solidFill>
                  <a:srgbClr val="666666"/>
                </a:solidFill>
                <a:latin typeface="Arial" panose="020B0604020202020204" pitchFamily="34" charset="0"/>
                <a:sym typeface="Times New Roman" panose="02020603050405020304" pitchFamily="18" charset="0"/>
              </a:rPr>
              <a:t>Événe-ment</a:t>
            </a:r>
          </a:p>
        </p:txBody>
      </p:sp>
      <p:sp>
        <p:nvSpPr>
          <p:cNvPr id="645130" name="Rectangle 10"/>
          <p:cNvSpPr>
            <a:spLocks noChangeArrowheads="1"/>
          </p:cNvSpPr>
          <p:nvPr/>
        </p:nvSpPr>
        <p:spPr bwMode="auto">
          <a:xfrm>
            <a:off x="250825" y="1044575"/>
            <a:ext cx="8623300" cy="503238"/>
          </a:xfrm>
          <a:prstGeom prst="rect">
            <a:avLst/>
          </a:prstGeom>
          <a:noFill/>
          <a:ln w="1587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sp>
        <p:nvSpPr>
          <p:cNvPr id="645131" name="Rectangle 11"/>
          <p:cNvSpPr>
            <a:spLocks noChangeArrowheads="1"/>
          </p:cNvSpPr>
          <p:nvPr/>
        </p:nvSpPr>
        <p:spPr bwMode="auto">
          <a:xfrm>
            <a:off x="250825" y="5724525"/>
            <a:ext cx="8623300" cy="504825"/>
          </a:xfrm>
          <a:prstGeom prst="rect">
            <a:avLst/>
          </a:prstGeom>
          <a:noFill/>
          <a:ln w="1587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sp>
        <p:nvSpPr>
          <p:cNvPr id="645132" name="Rectangle 12"/>
          <p:cNvSpPr>
            <a:spLocks noChangeArrowheads="1"/>
          </p:cNvSpPr>
          <p:nvPr/>
        </p:nvSpPr>
        <p:spPr bwMode="auto">
          <a:xfrm rot="10800000">
            <a:off x="250825" y="5724525"/>
            <a:ext cx="396875" cy="504825"/>
          </a:xfrm>
          <a:prstGeom prst="rect">
            <a:avLst/>
          </a:prstGeom>
          <a:gradFill rotWithShape="1">
            <a:gsLst>
              <a:gs pos="0">
                <a:srgbClr val="A3B7D5"/>
              </a:gs>
              <a:gs pos="100000">
                <a:srgbClr val="FFFFFF"/>
              </a:gs>
            </a:gsLst>
            <a:lin ang="2700000" scaled="1"/>
          </a:gradFill>
          <a:ln w="158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600" b="1">
                <a:solidFill>
                  <a:schemeClr val="folHlink"/>
                </a:solidFill>
                <a:latin typeface="Arial" panose="020B0604020202020204" pitchFamily="34" charset="0"/>
                <a:sym typeface="Times New Roman" panose="02020603050405020304" pitchFamily="18" charset="0"/>
              </a:rPr>
              <a:t>Contrôleur de gestion</a:t>
            </a:r>
            <a:r>
              <a:rPr lang="fr-FR" altLang="fr-FR" sz="600">
                <a:solidFill>
                  <a:schemeClr val="folHlink"/>
                </a:solidFill>
                <a:latin typeface="Arial" panose="020B0604020202020204" pitchFamily="34" charset="0"/>
                <a:sym typeface="Times New Roman" panose="02020603050405020304" pitchFamily="18" charset="0"/>
              </a:rPr>
              <a:t> </a:t>
            </a:r>
          </a:p>
        </p:txBody>
      </p:sp>
      <p:sp>
        <p:nvSpPr>
          <p:cNvPr id="645133" name="Rectangle 13"/>
          <p:cNvSpPr>
            <a:spLocks noChangeArrowheads="1"/>
          </p:cNvSpPr>
          <p:nvPr/>
        </p:nvSpPr>
        <p:spPr bwMode="auto">
          <a:xfrm>
            <a:off x="250825" y="2232025"/>
            <a:ext cx="8623300" cy="1655763"/>
          </a:xfrm>
          <a:prstGeom prst="rect">
            <a:avLst/>
          </a:prstGeom>
          <a:noFill/>
          <a:ln w="1587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cxnSp>
        <p:nvCxnSpPr>
          <p:cNvPr id="645134" name="AutoShape 14"/>
          <p:cNvCxnSpPr>
            <a:cxnSpLocks noChangeShapeType="1"/>
            <a:stCxn id="645130" idx="1"/>
            <a:endCxn id="645130" idx="1"/>
          </p:cNvCxnSpPr>
          <p:nvPr/>
        </p:nvCxnSpPr>
        <p:spPr bwMode="auto">
          <a:xfrm>
            <a:off x="242888" y="1296988"/>
            <a:ext cx="0" cy="0"/>
          </a:xfrm>
          <a:prstGeom prst="straightConnector1">
            <a:avLst/>
          </a:prstGeom>
          <a:noFill/>
          <a:ln w="127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35" name="AutoShape 15"/>
          <p:cNvCxnSpPr>
            <a:cxnSpLocks noChangeShapeType="1"/>
            <a:stCxn id="645130" idx="1"/>
            <a:endCxn id="645130" idx="1"/>
          </p:cNvCxnSpPr>
          <p:nvPr/>
        </p:nvCxnSpPr>
        <p:spPr bwMode="auto">
          <a:xfrm>
            <a:off x="242888" y="1296988"/>
            <a:ext cx="0" cy="0"/>
          </a:xfrm>
          <a:prstGeom prst="straightConnector1">
            <a:avLst/>
          </a:prstGeom>
          <a:noFill/>
          <a:ln w="127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5136" name="AutoShape 16"/>
          <p:cNvSpPr>
            <a:spLocks noChangeArrowheads="1"/>
          </p:cNvSpPr>
          <p:nvPr/>
        </p:nvSpPr>
        <p:spPr bwMode="auto">
          <a:xfrm>
            <a:off x="7559675" y="5770563"/>
            <a:ext cx="1079500" cy="415925"/>
          </a:xfrm>
          <a:prstGeom prst="flowChartPredefinedProcess">
            <a:avLst/>
          </a:prstGeom>
          <a:gradFill rotWithShape="1">
            <a:gsLst>
              <a:gs pos="0">
                <a:srgbClr val="CC99FF"/>
              </a:gs>
              <a:gs pos="50000">
                <a:srgbClr val="CC99FF">
                  <a:gamma/>
                  <a:tint val="48627"/>
                  <a:invGamma/>
                </a:srgbClr>
              </a:gs>
              <a:gs pos="100000">
                <a:srgbClr val="CC99FF"/>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Clôture de période générale pour la division</a:t>
            </a:r>
          </a:p>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(181)</a:t>
            </a:r>
          </a:p>
        </p:txBody>
      </p:sp>
      <p:sp>
        <p:nvSpPr>
          <p:cNvPr id="645137" name="AutoShape 17"/>
          <p:cNvSpPr>
            <a:spLocks noChangeArrowheads="1"/>
          </p:cNvSpPr>
          <p:nvPr/>
        </p:nvSpPr>
        <p:spPr bwMode="auto">
          <a:xfrm>
            <a:off x="2438400" y="2336800"/>
            <a:ext cx="1270000" cy="582613"/>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Planification des besoins en composants au niveau de la division et évaluation de l'état dynamique des stocks</a:t>
            </a:r>
          </a:p>
        </p:txBody>
      </p:sp>
      <p:sp>
        <p:nvSpPr>
          <p:cNvPr id="645138" name="AutoShape 18"/>
          <p:cNvSpPr>
            <a:spLocks noChangeArrowheads="1"/>
          </p:cNvSpPr>
          <p:nvPr/>
        </p:nvSpPr>
        <p:spPr bwMode="auto">
          <a:xfrm>
            <a:off x="719138" y="1068388"/>
            <a:ext cx="863600" cy="431800"/>
          </a:xfrm>
          <a:prstGeom prst="flowChartTerminator">
            <a:avLst/>
          </a:prstGeom>
          <a:gradFill rotWithShape="1">
            <a:gsLst>
              <a:gs pos="0">
                <a:srgbClr val="CCFFCC"/>
              </a:gs>
              <a:gs pos="50000">
                <a:srgbClr val="CCFFCC">
                  <a:gamma/>
                  <a:tint val="64706"/>
                  <a:invGamma/>
                </a:srgbClr>
              </a:gs>
              <a:gs pos="100000">
                <a:srgbClr val="CCFFCC"/>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Début du cycle de planification</a:t>
            </a:r>
          </a:p>
        </p:txBody>
      </p:sp>
      <p:sp>
        <p:nvSpPr>
          <p:cNvPr id="645140" name="AutoShape 20"/>
          <p:cNvSpPr>
            <a:spLocks noChangeArrowheads="1"/>
          </p:cNvSpPr>
          <p:nvPr/>
        </p:nvSpPr>
        <p:spPr bwMode="auto">
          <a:xfrm>
            <a:off x="960438" y="3411538"/>
            <a:ext cx="938212" cy="368300"/>
          </a:xfrm>
          <a:prstGeom prst="flowChartOnlineStorage">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Demande d’achat</a:t>
            </a:r>
          </a:p>
        </p:txBody>
      </p:sp>
      <p:sp>
        <p:nvSpPr>
          <p:cNvPr id="645141" name="AutoShape 21"/>
          <p:cNvSpPr>
            <a:spLocks noChangeArrowheads="1"/>
          </p:cNvSpPr>
          <p:nvPr/>
        </p:nvSpPr>
        <p:spPr bwMode="auto">
          <a:xfrm>
            <a:off x="3771900" y="2911475"/>
            <a:ext cx="855663" cy="396875"/>
          </a:xfrm>
          <a:prstGeom prst="flowChartDocument">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Liste MRP</a:t>
            </a:r>
          </a:p>
        </p:txBody>
      </p:sp>
      <p:sp>
        <p:nvSpPr>
          <p:cNvPr id="645142" name="AutoShape 22"/>
          <p:cNvSpPr>
            <a:spLocks noChangeArrowheads="1"/>
          </p:cNvSpPr>
          <p:nvPr/>
        </p:nvSpPr>
        <p:spPr bwMode="auto">
          <a:xfrm>
            <a:off x="7596188" y="4017963"/>
            <a:ext cx="855662" cy="466725"/>
          </a:xfrm>
          <a:prstGeom prst="flowChartDocument">
            <a:avLst/>
          </a:prstGeom>
          <a:gradFill rotWithShape="1">
            <a:gsLst>
              <a:gs pos="0">
                <a:srgbClr val="FFFF00">
                  <a:gamma/>
                  <a:shade val="78824"/>
                  <a:invGamma/>
                </a:srgbClr>
              </a:gs>
              <a:gs pos="50000">
                <a:srgbClr val="FFFF00"/>
              </a:gs>
              <a:gs pos="100000">
                <a:srgbClr val="FFFF00">
                  <a:gamma/>
                  <a:shade val="78824"/>
                  <a:invGamma/>
                </a:srgbClr>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Stock au coût standard</a:t>
            </a:r>
          </a:p>
        </p:txBody>
      </p:sp>
      <p:cxnSp>
        <p:nvCxnSpPr>
          <p:cNvPr id="645143" name="AutoShape 23"/>
          <p:cNvCxnSpPr>
            <a:cxnSpLocks noChangeShapeType="1"/>
            <a:stCxn id="645138" idx="2"/>
          </p:cNvCxnSpPr>
          <p:nvPr/>
        </p:nvCxnSpPr>
        <p:spPr bwMode="auto">
          <a:xfrm rot="16200000" flipH="1">
            <a:off x="1485900" y="1165226"/>
            <a:ext cx="268287" cy="938212"/>
          </a:xfrm>
          <a:prstGeom prst="bentConnector3">
            <a:avLst>
              <a:gd name="adj1" fmla="val 56801"/>
            </a:avLst>
          </a:prstGeom>
          <a:noFill/>
          <a:ln w="15875">
            <a:solidFill>
              <a:srgbClr val="99CC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5145" name="Rectangle 25"/>
          <p:cNvSpPr>
            <a:spLocks noChangeArrowheads="1"/>
          </p:cNvSpPr>
          <p:nvPr/>
        </p:nvSpPr>
        <p:spPr bwMode="auto">
          <a:xfrm rot="10800000">
            <a:off x="250825" y="2232025"/>
            <a:ext cx="396875" cy="1655763"/>
          </a:xfrm>
          <a:prstGeom prst="rect">
            <a:avLst/>
          </a:prstGeom>
          <a:gradFill rotWithShape="1">
            <a:gsLst>
              <a:gs pos="0">
                <a:srgbClr val="A3B7D5"/>
              </a:gs>
              <a:gs pos="100000">
                <a:srgbClr val="FFFFFF"/>
              </a:gs>
            </a:gsLst>
            <a:lin ang="2700000" scaled="1"/>
          </a:gradFill>
          <a:ln w="158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1000">
                <a:latin typeface="Arial" panose="020B0604020202020204" pitchFamily="34" charset="0"/>
                <a:sym typeface="Times New Roman" panose="02020603050405020304" pitchFamily="18" charset="0"/>
              </a:rPr>
              <a:t>Planificateur de la production</a:t>
            </a:r>
          </a:p>
        </p:txBody>
      </p:sp>
      <p:sp>
        <p:nvSpPr>
          <p:cNvPr id="645146" name="AutoShape 26"/>
          <p:cNvSpPr>
            <a:spLocks noChangeArrowheads="1"/>
          </p:cNvSpPr>
          <p:nvPr/>
        </p:nvSpPr>
        <p:spPr bwMode="auto">
          <a:xfrm>
            <a:off x="2584450" y="1066800"/>
            <a:ext cx="863600" cy="431800"/>
          </a:xfrm>
          <a:prstGeom prst="flowChartTerminator">
            <a:avLst/>
          </a:prstGeom>
          <a:gradFill rotWithShape="1">
            <a:gsLst>
              <a:gs pos="0">
                <a:srgbClr val="CCFFCC"/>
              </a:gs>
              <a:gs pos="50000">
                <a:srgbClr val="CCFFCC">
                  <a:gamma/>
                  <a:tint val="64706"/>
                  <a:invGamma/>
                </a:srgbClr>
              </a:gs>
              <a:gs pos="100000">
                <a:srgbClr val="CCFFCC"/>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Révision budgétaire périodique</a:t>
            </a:r>
          </a:p>
        </p:txBody>
      </p:sp>
      <p:sp>
        <p:nvSpPr>
          <p:cNvPr id="645147" name="AutoShape 27"/>
          <p:cNvSpPr>
            <a:spLocks noChangeArrowheads="1"/>
          </p:cNvSpPr>
          <p:nvPr/>
        </p:nvSpPr>
        <p:spPr bwMode="auto">
          <a:xfrm>
            <a:off x="6732588" y="3348038"/>
            <a:ext cx="855662" cy="449262"/>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Lancement de l'ordre de fabrication</a:t>
            </a:r>
          </a:p>
        </p:txBody>
      </p:sp>
      <p:sp>
        <p:nvSpPr>
          <p:cNvPr id="645148" name="AutoShape 28"/>
          <p:cNvSpPr>
            <a:spLocks noChangeArrowheads="1"/>
          </p:cNvSpPr>
          <p:nvPr/>
        </p:nvSpPr>
        <p:spPr bwMode="auto">
          <a:xfrm>
            <a:off x="5318125" y="3360738"/>
            <a:ext cx="855663" cy="449262"/>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Nivellement des charges</a:t>
            </a:r>
          </a:p>
        </p:txBody>
      </p:sp>
      <p:sp>
        <p:nvSpPr>
          <p:cNvPr id="645149" name="AutoShape 29"/>
          <p:cNvSpPr>
            <a:spLocks noChangeArrowheads="1"/>
          </p:cNvSpPr>
          <p:nvPr/>
        </p:nvSpPr>
        <p:spPr bwMode="auto">
          <a:xfrm>
            <a:off x="3059113" y="4059238"/>
            <a:ext cx="855662" cy="449262"/>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Mise à disposition d'articles pour ordres planifiés</a:t>
            </a:r>
          </a:p>
        </p:txBody>
      </p:sp>
      <p:sp>
        <p:nvSpPr>
          <p:cNvPr id="645150" name="AutoShape 30"/>
          <p:cNvSpPr>
            <a:spLocks noChangeArrowheads="1"/>
          </p:cNvSpPr>
          <p:nvPr/>
        </p:nvSpPr>
        <p:spPr bwMode="auto">
          <a:xfrm>
            <a:off x="4859338" y="4024313"/>
            <a:ext cx="1152525" cy="449262"/>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Confirmation des activités d’assemblage / Confirmation finale</a:t>
            </a:r>
          </a:p>
        </p:txBody>
      </p:sp>
      <p:sp>
        <p:nvSpPr>
          <p:cNvPr id="645151" name="AutoShape 31"/>
          <p:cNvSpPr>
            <a:spLocks noChangeArrowheads="1"/>
          </p:cNvSpPr>
          <p:nvPr/>
        </p:nvSpPr>
        <p:spPr bwMode="auto">
          <a:xfrm>
            <a:off x="6381750" y="4017963"/>
            <a:ext cx="855663" cy="449262"/>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Entrée de produits semi-finis</a:t>
            </a:r>
          </a:p>
        </p:txBody>
      </p:sp>
      <p:sp>
        <p:nvSpPr>
          <p:cNvPr id="645152" name="AutoShape 32"/>
          <p:cNvSpPr>
            <a:spLocks noChangeArrowheads="1"/>
          </p:cNvSpPr>
          <p:nvPr/>
        </p:nvSpPr>
        <p:spPr bwMode="auto">
          <a:xfrm>
            <a:off x="4103688" y="4575175"/>
            <a:ext cx="855662" cy="449263"/>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Sortie de marchandises / Prélèvement rétroactif</a:t>
            </a:r>
          </a:p>
        </p:txBody>
      </p:sp>
      <p:sp>
        <p:nvSpPr>
          <p:cNvPr id="645154" name="AutoShape 34"/>
          <p:cNvSpPr>
            <a:spLocks noChangeArrowheads="1"/>
          </p:cNvSpPr>
          <p:nvPr/>
        </p:nvSpPr>
        <p:spPr bwMode="auto">
          <a:xfrm>
            <a:off x="4679950" y="2403475"/>
            <a:ext cx="855663" cy="449263"/>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Mise à jour de la capacité</a:t>
            </a:r>
          </a:p>
        </p:txBody>
      </p:sp>
      <p:sp>
        <p:nvSpPr>
          <p:cNvPr id="645155" name="AutoShape 35"/>
          <p:cNvSpPr>
            <a:spLocks noChangeArrowheads="1"/>
          </p:cNvSpPr>
          <p:nvPr/>
        </p:nvSpPr>
        <p:spPr bwMode="auto">
          <a:xfrm>
            <a:off x="6381750" y="4579938"/>
            <a:ext cx="855663" cy="468312"/>
          </a:xfrm>
          <a:prstGeom prst="flowChartDocument">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Bon de réception de marchandises</a:t>
            </a:r>
          </a:p>
        </p:txBody>
      </p:sp>
      <p:sp>
        <p:nvSpPr>
          <p:cNvPr id="645156" name="AutoShape 36"/>
          <p:cNvSpPr>
            <a:spLocks noChangeArrowheads="1"/>
          </p:cNvSpPr>
          <p:nvPr/>
        </p:nvSpPr>
        <p:spPr bwMode="auto">
          <a:xfrm>
            <a:off x="792163" y="4049713"/>
            <a:ext cx="855662" cy="468312"/>
          </a:xfrm>
          <a:prstGeom prst="flowChartDocument">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Liste de prélèvement</a:t>
            </a:r>
          </a:p>
        </p:txBody>
      </p:sp>
      <p:sp>
        <p:nvSpPr>
          <p:cNvPr id="645157" name="AutoShape 37"/>
          <p:cNvSpPr>
            <a:spLocks noChangeArrowheads="1"/>
          </p:cNvSpPr>
          <p:nvPr/>
        </p:nvSpPr>
        <p:spPr bwMode="auto">
          <a:xfrm>
            <a:off x="7856538" y="3338513"/>
            <a:ext cx="855662" cy="468312"/>
          </a:xfrm>
          <a:prstGeom prst="flowChartDocument">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Impression de l'ordre</a:t>
            </a:r>
          </a:p>
        </p:txBody>
      </p:sp>
      <p:sp>
        <p:nvSpPr>
          <p:cNvPr id="645158" name="AutoShape 38"/>
          <p:cNvSpPr>
            <a:spLocks noChangeArrowheads="1"/>
          </p:cNvSpPr>
          <p:nvPr/>
        </p:nvSpPr>
        <p:spPr bwMode="auto">
          <a:xfrm>
            <a:off x="1895475" y="3411538"/>
            <a:ext cx="866775" cy="368300"/>
          </a:xfrm>
          <a:prstGeom prst="flowChartOnlineStorage">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Ordres planifiés</a:t>
            </a:r>
          </a:p>
        </p:txBody>
      </p:sp>
      <p:sp>
        <p:nvSpPr>
          <p:cNvPr id="645159" name="AutoShape 39"/>
          <p:cNvSpPr>
            <a:spLocks noChangeArrowheads="1"/>
          </p:cNvSpPr>
          <p:nvPr/>
        </p:nvSpPr>
        <p:spPr bwMode="auto">
          <a:xfrm>
            <a:off x="5976938" y="2320925"/>
            <a:ext cx="1079500" cy="601663"/>
          </a:xfrm>
          <a:prstGeom prst="flowChartDecision">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Nivellement des charges correct ?</a:t>
            </a:r>
          </a:p>
        </p:txBody>
      </p:sp>
      <p:sp>
        <p:nvSpPr>
          <p:cNvPr id="645161" name="AutoShape 41"/>
          <p:cNvSpPr>
            <a:spLocks noChangeArrowheads="1"/>
          </p:cNvSpPr>
          <p:nvPr/>
        </p:nvSpPr>
        <p:spPr bwMode="auto">
          <a:xfrm>
            <a:off x="3924300" y="3349625"/>
            <a:ext cx="1076325" cy="466725"/>
          </a:xfrm>
          <a:prstGeom prst="flowChartDecision">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Article disponible ?</a:t>
            </a:r>
          </a:p>
        </p:txBody>
      </p:sp>
      <p:sp>
        <p:nvSpPr>
          <p:cNvPr id="645163" name="Rectangle 43"/>
          <p:cNvSpPr>
            <a:spLocks noChangeArrowheads="1"/>
          </p:cNvSpPr>
          <p:nvPr/>
        </p:nvSpPr>
        <p:spPr bwMode="auto">
          <a:xfrm rot="10800000">
            <a:off x="250825" y="6229350"/>
            <a:ext cx="396875" cy="541338"/>
          </a:xfrm>
          <a:prstGeom prst="rect">
            <a:avLst/>
          </a:prstGeom>
          <a:gradFill rotWithShape="1">
            <a:gsLst>
              <a:gs pos="0">
                <a:srgbClr val="A3B7D5"/>
              </a:gs>
              <a:gs pos="100000">
                <a:srgbClr val="FFFFFF"/>
              </a:gs>
            </a:gsLst>
            <a:lin ang="2700000" scaled="1"/>
          </a:gradFill>
          <a:ln w="158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Acheteur</a:t>
            </a:r>
          </a:p>
        </p:txBody>
      </p:sp>
      <p:sp>
        <p:nvSpPr>
          <p:cNvPr id="645164" name="Rectangle 44"/>
          <p:cNvSpPr>
            <a:spLocks noChangeArrowheads="1"/>
          </p:cNvSpPr>
          <p:nvPr/>
        </p:nvSpPr>
        <p:spPr bwMode="auto">
          <a:xfrm rot="10800000">
            <a:off x="250825" y="5084763"/>
            <a:ext cx="396875" cy="647700"/>
          </a:xfrm>
          <a:prstGeom prst="rect">
            <a:avLst/>
          </a:prstGeom>
          <a:gradFill rotWithShape="1">
            <a:gsLst>
              <a:gs pos="0">
                <a:srgbClr val="A3B7D5"/>
              </a:gs>
              <a:gs pos="100000">
                <a:srgbClr val="FFFFFF"/>
              </a:gs>
            </a:gsLst>
            <a:lin ang="2700000" scaled="1"/>
          </a:gradFill>
          <a:ln w="158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800" b="1">
                <a:solidFill>
                  <a:srgbClr val="666666"/>
                </a:solidFill>
                <a:latin typeface="Arial" panose="020B0604020202020204" pitchFamily="34" charset="0"/>
                <a:sym typeface="Times New Roman" panose="02020603050405020304" pitchFamily="18" charset="0"/>
              </a:rPr>
              <a:t>Magasinier</a:t>
            </a:r>
          </a:p>
        </p:txBody>
      </p:sp>
      <p:cxnSp>
        <p:nvCxnSpPr>
          <p:cNvPr id="645165" name="AutoShape 45"/>
          <p:cNvCxnSpPr>
            <a:cxnSpLocks noChangeShapeType="1"/>
            <a:stCxn id="645146" idx="2"/>
            <a:endCxn id="645236" idx="0"/>
          </p:cNvCxnSpPr>
          <p:nvPr/>
        </p:nvCxnSpPr>
        <p:spPr bwMode="auto">
          <a:xfrm rot="5400000">
            <a:off x="2400300" y="1182688"/>
            <a:ext cx="300038" cy="931862"/>
          </a:xfrm>
          <a:prstGeom prst="bentConnector3">
            <a:avLst>
              <a:gd name="adj1" fmla="val 49736"/>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66" name="AutoShape 46"/>
          <p:cNvCxnSpPr>
            <a:cxnSpLocks noChangeShapeType="1"/>
            <a:stCxn id="645137" idx="2"/>
            <a:endCxn id="645140" idx="0"/>
          </p:cNvCxnSpPr>
          <p:nvPr/>
        </p:nvCxnSpPr>
        <p:spPr bwMode="auto">
          <a:xfrm rot="5400000">
            <a:off x="2005806" y="2343945"/>
            <a:ext cx="492125" cy="1643062"/>
          </a:xfrm>
          <a:prstGeom prst="bentConnector3">
            <a:avLst>
              <a:gd name="adj1" fmla="val 49676"/>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67" name="AutoShape 47"/>
          <p:cNvCxnSpPr>
            <a:cxnSpLocks noChangeShapeType="1"/>
            <a:stCxn id="645137" idx="2"/>
            <a:endCxn id="645158" idx="0"/>
          </p:cNvCxnSpPr>
          <p:nvPr/>
        </p:nvCxnSpPr>
        <p:spPr bwMode="auto">
          <a:xfrm rot="5400000">
            <a:off x="2455069" y="2793207"/>
            <a:ext cx="492125" cy="744537"/>
          </a:xfrm>
          <a:prstGeom prst="bentConnector3">
            <a:avLst>
              <a:gd name="adj1" fmla="val 49676"/>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68" name="AutoShape 48"/>
          <p:cNvCxnSpPr>
            <a:cxnSpLocks noChangeShapeType="1"/>
            <a:stCxn id="645213" idx="3"/>
            <a:endCxn id="645161" idx="1"/>
          </p:cNvCxnSpPr>
          <p:nvPr/>
        </p:nvCxnSpPr>
        <p:spPr bwMode="auto">
          <a:xfrm flipV="1">
            <a:off x="3806825" y="3582988"/>
            <a:ext cx="117475" cy="9525"/>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76" name="AutoShape 56"/>
          <p:cNvCxnSpPr>
            <a:cxnSpLocks noChangeShapeType="1"/>
            <a:stCxn id="645147" idx="3"/>
            <a:endCxn id="645157" idx="1"/>
          </p:cNvCxnSpPr>
          <p:nvPr/>
        </p:nvCxnSpPr>
        <p:spPr bwMode="auto">
          <a:xfrm>
            <a:off x="7588250" y="3573463"/>
            <a:ext cx="268288" cy="0"/>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77" name="AutoShape 57"/>
          <p:cNvCxnSpPr>
            <a:cxnSpLocks noChangeShapeType="1"/>
            <a:stCxn id="645148" idx="3"/>
            <a:endCxn id="645159" idx="2"/>
          </p:cNvCxnSpPr>
          <p:nvPr/>
        </p:nvCxnSpPr>
        <p:spPr bwMode="auto">
          <a:xfrm flipV="1">
            <a:off x="6173788" y="2922588"/>
            <a:ext cx="342900" cy="663575"/>
          </a:xfrm>
          <a:prstGeom prst="bentConnector2">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80" name="AutoShape 60"/>
          <p:cNvCxnSpPr>
            <a:cxnSpLocks noChangeShapeType="1"/>
            <a:stCxn id="645150" idx="3"/>
            <a:endCxn id="645151" idx="1"/>
          </p:cNvCxnSpPr>
          <p:nvPr/>
        </p:nvCxnSpPr>
        <p:spPr bwMode="auto">
          <a:xfrm flipV="1">
            <a:off x="6011863" y="4243388"/>
            <a:ext cx="369887" cy="6350"/>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81" name="AutoShape 61"/>
          <p:cNvCxnSpPr>
            <a:cxnSpLocks noChangeShapeType="1"/>
            <a:stCxn id="645158" idx="3"/>
            <a:endCxn id="645213" idx="1"/>
          </p:cNvCxnSpPr>
          <p:nvPr/>
        </p:nvCxnSpPr>
        <p:spPr bwMode="auto">
          <a:xfrm flipV="1">
            <a:off x="2617788" y="3592513"/>
            <a:ext cx="333375" cy="3175"/>
          </a:xfrm>
          <a:prstGeom prst="bentConnector3">
            <a:avLst>
              <a:gd name="adj1" fmla="val 71431"/>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89" name="AutoShape 69"/>
          <p:cNvCxnSpPr>
            <a:cxnSpLocks noChangeShapeType="1"/>
            <a:stCxn id="645157" idx="2"/>
            <a:endCxn id="645152" idx="0"/>
          </p:cNvCxnSpPr>
          <p:nvPr/>
        </p:nvCxnSpPr>
        <p:spPr bwMode="auto">
          <a:xfrm rot="5400000">
            <a:off x="6011863" y="2301875"/>
            <a:ext cx="793750" cy="3752850"/>
          </a:xfrm>
          <a:prstGeom prst="bentConnector3">
            <a:avLst>
              <a:gd name="adj1" fmla="val 23597"/>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90" name="AutoShape 70"/>
          <p:cNvCxnSpPr>
            <a:cxnSpLocks noChangeShapeType="1"/>
            <a:stCxn id="645151" idx="3"/>
            <a:endCxn id="645136" idx="1"/>
          </p:cNvCxnSpPr>
          <p:nvPr/>
        </p:nvCxnSpPr>
        <p:spPr bwMode="auto">
          <a:xfrm>
            <a:off x="7237413" y="4243388"/>
            <a:ext cx="322262" cy="1735137"/>
          </a:xfrm>
          <a:prstGeom prst="bentConnector3">
            <a:avLst>
              <a:gd name="adj1" fmla="val 49755"/>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91" name="AutoShape 71"/>
          <p:cNvCxnSpPr>
            <a:cxnSpLocks noChangeShapeType="1"/>
            <a:stCxn id="645152" idx="3"/>
            <a:endCxn id="645150" idx="2"/>
          </p:cNvCxnSpPr>
          <p:nvPr/>
        </p:nvCxnSpPr>
        <p:spPr bwMode="auto">
          <a:xfrm flipV="1">
            <a:off x="4959350" y="4473575"/>
            <a:ext cx="476250" cy="327025"/>
          </a:xfrm>
          <a:prstGeom prst="bentConnector2">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92" name="AutoShape 72"/>
          <p:cNvCxnSpPr>
            <a:cxnSpLocks noChangeShapeType="1"/>
            <a:stCxn id="645151" idx="2"/>
            <a:endCxn id="645155" idx="0"/>
          </p:cNvCxnSpPr>
          <p:nvPr/>
        </p:nvCxnSpPr>
        <p:spPr bwMode="auto">
          <a:xfrm>
            <a:off x="6810375" y="4467225"/>
            <a:ext cx="0" cy="112713"/>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93" name="AutoShape 73"/>
          <p:cNvCxnSpPr>
            <a:cxnSpLocks noChangeShapeType="1"/>
            <a:stCxn id="645151" idx="3"/>
            <a:endCxn id="645142" idx="1"/>
          </p:cNvCxnSpPr>
          <p:nvPr/>
        </p:nvCxnSpPr>
        <p:spPr bwMode="auto">
          <a:xfrm>
            <a:off x="7237413" y="4243388"/>
            <a:ext cx="358775" cy="7937"/>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5197" name="AutoShape 77"/>
          <p:cNvSpPr>
            <a:spLocks noChangeArrowheads="1"/>
          </p:cNvSpPr>
          <p:nvPr/>
        </p:nvSpPr>
        <p:spPr bwMode="auto">
          <a:xfrm>
            <a:off x="4103688" y="5184775"/>
            <a:ext cx="855662" cy="468313"/>
          </a:xfrm>
          <a:prstGeom prst="flowChartDocument">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Bon de réception de marchandises</a:t>
            </a:r>
          </a:p>
        </p:txBody>
      </p:sp>
      <p:cxnSp>
        <p:nvCxnSpPr>
          <p:cNvPr id="645198" name="AutoShape 78"/>
          <p:cNvCxnSpPr>
            <a:cxnSpLocks noChangeShapeType="1"/>
            <a:stCxn id="645152" idx="2"/>
            <a:endCxn id="645197" idx="0"/>
          </p:cNvCxnSpPr>
          <p:nvPr/>
        </p:nvCxnSpPr>
        <p:spPr bwMode="auto">
          <a:xfrm>
            <a:off x="4532313" y="5024438"/>
            <a:ext cx="0" cy="160337"/>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5201" name="Rectangle 81"/>
          <p:cNvSpPr>
            <a:spLocks noChangeArrowheads="1"/>
          </p:cNvSpPr>
          <p:nvPr/>
        </p:nvSpPr>
        <p:spPr bwMode="auto">
          <a:xfrm>
            <a:off x="250825" y="1547813"/>
            <a:ext cx="8623300" cy="684212"/>
          </a:xfrm>
          <a:prstGeom prst="rect">
            <a:avLst/>
          </a:prstGeom>
          <a:noFill/>
          <a:ln w="1587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sp>
        <p:nvSpPr>
          <p:cNvPr id="645202" name="Rectangle 82"/>
          <p:cNvSpPr>
            <a:spLocks noChangeArrowheads="1"/>
          </p:cNvSpPr>
          <p:nvPr/>
        </p:nvSpPr>
        <p:spPr bwMode="auto">
          <a:xfrm rot="10800000">
            <a:off x="250825" y="1547813"/>
            <a:ext cx="396875" cy="684212"/>
          </a:xfrm>
          <a:prstGeom prst="rect">
            <a:avLst/>
          </a:prstGeom>
          <a:gradFill rotWithShape="1">
            <a:gsLst>
              <a:gs pos="0">
                <a:srgbClr val="A3B7D5"/>
              </a:gs>
              <a:gs pos="100000">
                <a:srgbClr val="FFFFFF"/>
              </a:gs>
            </a:gsLst>
            <a:lin ang="2700000" scaled="1"/>
          </a:gradFill>
          <a:ln w="158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800">
                <a:latin typeface="Arial" panose="020B0604020202020204" pitchFamily="34" charset="0"/>
                <a:sym typeface="Times New Roman" panose="02020603050405020304" pitchFamily="18" charset="0"/>
              </a:rPr>
              <a:t>Responsable budgétaire stratégique</a:t>
            </a:r>
          </a:p>
        </p:txBody>
      </p:sp>
      <p:sp>
        <p:nvSpPr>
          <p:cNvPr id="645204" name="Rectangle 84"/>
          <p:cNvSpPr>
            <a:spLocks noChangeArrowheads="1"/>
          </p:cNvSpPr>
          <p:nvPr/>
        </p:nvSpPr>
        <p:spPr bwMode="auto">
          <a:xfrm>
            <a:off x="3311525" y="2197100"/>
            <a:ext cx="36513" cy="7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nchor="ctr">
            <a:spAutoFit/>
          </a:bodyPr>
          <a:lstStyle/>
          <a:p>
            <a:endParaRPr lang="fr-FR"/>
          </a:p>
        </p:txBody>
      </p:sp>
      <p:sp>
        <p:nvSpPr>
          <p:cNvPr id="645205" name="AutoShape 85"/>
          <p:cNvSpPr>
            <a:spLocks noChangeArrowheads="1"/>
          </p:cNvSpPr>
          <p:nvPr/>
        </p:nvSpPr>
        <p:spPr bwMode="auto">
          <a:xfrm>
            <a:off x="719138" y="2409825"/>
            <a:ext cx="863600" cy="431800"/>
          </a:xfrm>
          <a:prstGeom prst="flowChartTerminator">
            <a:avLst/>
          </a:prstGeom>
          <a:gradFill rotWithShape="1">
            <a:gsLst>
              <a:gs pos="0">
                <a:srgbClr val="CCFFCC"/>
              </a:gs>
              <a:gs pos="50000">
                <a:srgbClr val="CCFFCC">
                  <a:gamma/>
                  <a:tint val="64706"/>
                  <a:invGamma/>
                </a:srgbClr>
              </a:gs>
              <a:gs pos="100000">
                <a:srgbClr val="CCFFCC"/>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Création de besoins indépendants prévisionnels</a:t>
            </a:r>
          </a:p>
        </p:txBody>
      </p:sp>
      <p:cxnSp>
        <p:nvCxnSpPr>
          <p:cNvPr id="645207" name="AutoShape 87"/>
          <p:cNvCxnSpPr>
            <a:cxnSpLocks noChangeShapeType="1"/>
            <a:stCxn id="645236" idx="2"/>
            <a:endCxn id="645137" idx="1"/>
          </p:cNvCxnSpPr>
          <p:nvPr/>
        </p:nvCxnSpPr>
        <p:spPr bwMode="auto">
          <a:xfrm rot="16200000" flipH="1">
            <a:off x="2020888" y="2211388"/>
            <a:ext cx="481012" cy="354012"/>
          </a:xfrm>
          <a:prstGeom prst="bentConnector2">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208" name="AutoShape 88"/>
          <p:cNvCxnSpPr>
            <a:cxnSpLocks noChangeShapeType="1"/>
            <a:stCxn id="645137" idx="2"/>
            <a:endCxn id="645141" idx="1"/>
          </p:cNvCxnSpPr>
          <p:nvPr/>
        </p:nvCxnSpPr>
        <p:spPr bwMode="auto">
          <a:xfrm rot="16200000" flipH="1">
            <a:off x="3327400" y="2665413"/>
            <a:ext cx="190500" cy="698500"/>
          </a:xfrm>
          <a:prstGeom prst="bentConnector2">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209" name="AutoShape 89"/>
          <p:cNvCxnSpPr>
            <a:cxnSpLocks noChangeShapeType="1"/>
            <a:stCxn id="645161" idx="2"/>
            <a:endCxn id="645149" idx="0"/>
          </p:cNvCxnSpPr>
          <p:nvPr/>
        </p:nvCxnSpPr>
        <p:spPr bwMode="auto">
          <a:xfrm rot="5400000">
            <a:off x="3853657" y="3450431"/>
            <a:ext cx="242888" cy="974725"/>
          </a:xfrm>
          <a:prstGeom prst="bentConnector3">
            <a:avLst>
              <a:gd name="adj1" fmla="val 49671"/>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212" name="AutoShape 92"/>
          <p:cNvCxnSpPr>
            <a:cxnSpLocks noChangeShapeType="1"/>
            <a:stCxn id="645205" idx="3"/>
            <a:endCxn id="645137" idx="1"/>
          </p:cNvCxnSpPr>
          <p:nvPr/>
        </p:nvCxnSpPr>
        <p:spPr bwMode="auto">
          <a:xfrm>
            <a:off x="1582738" y="2625725"/>
            <a:ext cx="855662" cy="3175"/>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5213" name="AutoShape 93"/>
          <p:cNvSpPr>
            <a:spLocks noChangeArrowheads="1"/>
          </p:cNvSpPr>
          <p:nvPr/>
        </p:nvSpPr>
        <p:spPr bwMode="auto">
          <a:xfrm>
            <a:off x="2951163" y="3367088"/>
            <a:ext cx="855662" cy="449262"/>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Conversion</a:t>
            </a:r>
          </a:p>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ordre planifié en ordre de fabrication</a:t>
            </a:r>
          </a:p>
        </p:txBody>
      </p:sp>
      <p:cxnSp>
        <p:nvCxnSpPr>
          <p:cNvPr id="645214" name="AutoShape 94"/>
          <p:cNvCxnSpPr>
            <a:cxnSpLocks noChangeShapeType="1"/>
            <a:stCxn id="645149" idx="1"/>
            <a:endCxn id="645156" idx="3"/>
          </p:cNvCxnSpPr>
          <p:nvPr/>
        </p:nvCxnSpPr>
        <p:spPr bwMode="auto">
          <a:xfrm rot="10800000">
            <a:off x="1647825" y="4284663"/>
            <a:ext cx="1411288" cy="0"/>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216" name="AutoShape 96"/>
          <p:cNvCxnSpPr>
            <a:cxnSpLocks noChangeShapeType="1"/>
            <a:stCxn id="645161" idx="3"/>
            <a:endCxn id="645148" idx="1"/>
          </p:cNvCxnSpPr>
          <p:nvPr/>
        </p:nvCxnSpPr>
        <p:spPr bwMode="auto">
          <a:xfrm>
            <a:off x="5000625" y="3582988"/>
            <a:ext cx="317500" cy="3175"/>
          </a:xfrm>
          <a:prstGeom prst="bentConnector3">
            <a:avLst>
              <a:gd name="adj1" fmla="val 50000"/>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217" name="AutoShape 97"/>
          <p:cNvCxnSpPr>
            <a:cxnSpLocks noChangeShapeType="1"/>
            <a:stCxn id="645159" idx="3"/>
            <a:endCxn id="645147" idx="0"/>
          </p:cNvCxnSpPr>
          <p:nvPr/>
        </p:nvCxnSpPr>
        <p:spPr bwMode="auto">
          <a:xfrm>
            <a:off x="7056438" y="2622550"/>
            <a:ext cx="104775" cy="725488"/>
          </a:xfrm>
          <a:prstGeom prst="bentConnector2">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218" name="AutoShape 98"/>
          <p:cNvCxnSpPr>
            <a:cxnSpLocks noChangeShapeType="1"/>
            <a:stCxn id="645159" idx="1"/>
            <a:endCxn id="645154" idx="3"/>
          </p:cNvCxnSpPr>
          <p:nvPr/>
        </p:nvCxnSpPr>
        <p:spPr bwMode="auto">
          <a:xfrm rot="10800000" flipV="1">
            <a:off x="5535613" y="2622550"/>
            <a:ext cx="441325" cy="6350"/>
          </a:xfrm>
          <a:prstGeom prst="bentConnector3">
            <a:avLst>
              <a:gd name="adj1" fmla="val 50000"/>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219" name="AutoShape 99"/>
          <p:cNvCxnSpPr>
            <a:cxnSpLocks noChangeShapeType="1"/>
            <a:stCxn id="645154" idx="1"/>
            <a:endCxn id="645137" idx="3"/>
          </p:cNvCxnSpPr>
          <p:nvPr/>
        </p:nvCxnSpPr>
        <p:spPr bwMode="auto">
          <a:xfrm flipH="1">
            <a:off x="3708400" y="2628900"/>
            <a:ext cx="971550" cy="0"/>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5224" name="AutoShape 104"/>
          <p:cNvSpPr>
            <a:spLocks noChangeArrowheads="1"/>
          </p:cNvSpPr>
          <p:nvPr/>
        </p:nvSpPr>
        <p:spPr bwMode="auto">
          <a:xfrm>
            <a:off x="3059113" y="4568825"/>
            <a:ext cx="855662" cy="466725"/>
          </a:xfrm>
          <a:prstGeom prst="flowChartDocument">
            <a:avLst/>
          </a:prstGeom>
          <a:gradFill rotWithShape="1">
            <a:gsLst>
              <a:gs pos="0">
                <a:srgbClr val="FFFF00">
                  <a:gamma/>
                  <a:shade val="78824"/>
                  <a:invGamma/>
                </a:srgbClr>
              </a:gs>
              <a:gs pos="50000">
                <a:srgbClr val="FFFF00"/>
              </a:gs>
              <a:gs pos="100000">
                <a:srgbClr val="FFFF00">
                  <a:gamma/>
                  <a:shade val="78824"/>
                  <a:invGamma/>
                </a:srgbClr>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Consommation de stock au coût standard</a:t>
            </a:r>
          </a:p>
        </p:txBody>
      </p:sp>
      <p:cxnSp>
        <p:nvCxnSpPr>
          <p:cNvPr id="645225" name="AutoShape 105"/>
          <p:cNvCxnSpPr>
            <a:cxnSpLocks noChangeShapeType="1"/>
            <a:stCxn id="645152" idx="1"/>
            <a:endCxn id="645224" idx="3"/>
          </p:cNvCxnSpPr>
          <p:nvPr/>
        </p:nvCxnSpPr>
        <p:spPr bwMode="auto">
          <a:xfrm rot="10800000" flipV="1">
            <a:off x="3914775" y="4800600"/>
            <a:ext cx="188913" cy="1588"/>
          </a:xfrm>
          <a:prstGeom prst="bentConnector3">
            <a:avLst>
              <a:gd name="adj1" fmla="val 50421"/>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5227" name="AutoShape 107"/>
          <p:cNvSpPr>
            <a:spLocks noChangeArrowheads="1"/>
          </p:cNvSpPr>
          <p:nvPr/>
        </p:nvSpPr>
        <p:spPr bwMode="auto">
          <a:xfrm>
            <a:off x="6380163" y="5176838"/>
            <a:ext cx="855662" cy="449262"/>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Entrée de produits finis</a:t>
            </a:r>
          </a:p>
        </p:txBody>
      </p:sp>
      <p:cxnSp>
        <p:nvCxnSpPr>
          <p:cNvPr id="645228" name="AutoShape 108"/>
          <p:cNvCxnSpPr>
            <a:cxnSpLocks noChangeShapeType="1"/>
            <a:stCxn id="645235" idx="3"/>
            <a:endCxn id="645197" idx="3"/>
          </p:cNvCxnSpPr>
          <p:nvPr/>
        </p:nvCxnSpPr>
        <p:spPr bwMode="auto">
          <a:xfrm flipH="1">
            <a:off x="4959350" y="5418138"/>
            <a:ext cx="1412875" cy="1587"/>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233" name="AutoShape 113"/>
          <p:cNvCxnSpPr>
            <a:cxnSpLocks noChangeShapeType="1"/>
            <a:stCxn id="645150" idx="3"/>
            <a:endCxn id="645234" idx="1"/>
          </p:cNvCxnSpPr>
          <p:nvPr/>
        </p:nvCxnSpPr>
        <p:spPr bwMode="auto">
          <a:xfrm>
            <a:off x="6011863" y="4249738"/>
            <a:ext cx="361950" cy="1035050"/>
          </a:xfrm>
          <a:prstGeom prst="bentConnector3">
            <a:avLst>
              <a:gd name="adj1" fmla="val 50000"/>
            </a:avLst>
          </a:prstGeom>
          <a:noFill/>
          <a:ln w="15875">
            <a:solidFill>
              <a:srgbClr val="99CC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45182" name="Group 62"/>
          <p:cNvGrpSpPr>
            <a:grpSpLocks/>
          </p:cNvGrpSpPr>
          <p:nvPr/>
        </p:nvGrpSpPr>
        <p:grpSpPr bwMode="auto">
          <a:xfrm>
            <a:off x="3959225" y="3876675"/>
            <a:ext cx="358775" cy="174625"/>
            <a:chOff x="2903" y="822"/>
            <a:chExt cx="226" cy="110"/>
          </a:xfrm>
        </p:grpSpPr>
        <p:sp>
          <p:nvSpPr>
            <p:cNvPr id="645183" name="Rectangle 63"/>
            <p:cNvSpPr>
              <a:spLocks noChangeArrowheads="1"/>
            </p:cNvSpPr>
            <p:nvPr/>
          </p:nvSpPr>
          <p:spPr bwMode="auto">
            <a:xfrm>
              <a:off x="2948" y="845"/>
              <a:ext cx="136" cy="68"/>
            </a:xfrm>
            <a:prstGeom prst="rect">
              <a:avLst/>
            </a:prstGeom>
            <a:solidFill>
              <a:schemeClr val="bg1"/>
            </a:solidFill>
            <a:ln>
              <a:noFill/>
            </a:ln>
            <a:effectLst/>
            <a:extLst>
              <a:ext uri="{91240B29-F687-4F45-9708-019B960494DF}">
                <a14:hiddenLine xmlns:a14="http://schemas.microsoft.com/office/drawing/2010/main" w="31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spAutoFit/>
            </a:bodyPr>
            <a:lstStyle/>
            <a:p>
              <a:endParaRPr lang="fr-FR"/>
            </a:p>
          </p:txBody>
        </p:sp>
        <p:sp>
          <p:nvSpPr>
            <p:cNvPr id="645184" name="Text Box 64"/>
            <p:cNvSpPr txBox="1">
              <a:spLocks noChangeArrowheads="1"/>
            </p:cNvSpPr>
            <p:nvPr/>
          </p:nvSpPr>
          <p:spPr bwMode="auto">
            <a:xfrm>
              <a:off x="2903" y="822"/>
              <a:ext cx="226" cy="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spAutoFit/>
            </a:bodyP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spcBef>
                  <a:spcPct val="50000"/>
                </a:spcBef>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Non</a:t>
              </a:r>
            </a:p>
          </p:txBody>
        </p:sp>
      </p:grpSp>
      <p:grpSp>
        <p:nvGrpSpPr>
          <p:cNvPr id="645185" name="Group 65"/>
          <p:cNvGrpSpPr>
            <a:grpSpLocks/>
          </p:cNvGrpSpPr>
          <p:nvPr/>
        </p:nvGrpSpPr>
        <p:grpSpPr bwMode="auto">
          <a:xfrm>
            <a:off x="4948238" y="3490913"/>
            <a:ext cx="360362" cy="174625"/>
            <a:chOff x="3220" y="754"/>
            <a:chExt cx="204" cy="110"/>
          </a:xfrm>
        </p:grpSpPr>
        <p:sp>
          <p:nvSpPr>
            <p:cNvPr id="645186" name="Rectangle 66"/>
            <p:cNvSpPr>
              <a:spLocks noChangeArrowheads="1"/>
            </p:cNvSpPr>
            <p:nvPr/>
          </p:nvSpPr>
          <p:spPr bwMode="auto">
            <a:xfrm>
              <a:off x="3261" y="773"/>
              <a:ext cx="118" cy="72"/>
            </a:xfrm>
            <a:prstGeom prst="rect">
              <a:avLst/>
            </a:prstGeom>
            <a:solidFill>
              <a:schemeClr val="bg1"/>
            </a:solidFill>
            <a:ln>
              <a:noFill/>
            </a:ln>
            <a:effectLst/>
            <a:extLst>
              <a:ext uri="{91240B29-F687-4F45-9708-019B960494DF}">
                <a14:hiddenLine xmlns:a14="http://schemas.microsoft.com/office/drawing/2010/main" w="31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sp>
          <p:nvSpPr>
            <p:cNvPr id="645187" name="Text Box 67"/>
            <p:cNvSpPr txBox="1">
              <a:spLocks noChangeArrowheads="1"/>
            </p:cNvSpPr>
            <p:nvPr/>
          </p:nvSpPr>
          <p:spPr bwMode="auto">
            <a:xfrm>
              <a:off x="3220" y="754"/>
              <a:ext cx="204" cy="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spcBef>
                  <a:spcPct val="50000"/>
                </a:spcBef>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Oui</a:t>
              </a:r>
            </a:p>
          </p:txBody>
        </p:sp>
      </p:grpSp>
      <p:grpSp>
        <p:nvGrpSpPr>
          <p:cNvPr id="645173" name="Group 53"/>
          <p:cNvGrpSpPr>
            <a:grpSpLocks/>
          </p:cNvGrpSpPr>
          <p:nvPr/>
        </p:nvGrpSpPr>
        <p:grpSpPr bwMode="auto">
          <a:xfrm>
            <a:off x="5641975" y="2538413"/>
            <a:ext cx="323850" cy="174625"/>
            <a:chOff x="3220" y="754"/>
            <a:chExt cx="204" cy="110"/>
          </a:xfrm>
        </p:grpSpPr>
        <p:sp>
          <p:nvSpPr>
            <p:cNvPr id="645174" name="Rectangle 54"/>
            <p:cNvSpPr>
              <a:spLocks noChangeArrowheads="1"/>
            </p:cNvSpPr>
            <p:nvPr/>
          </p:nvSpPr>
          <p:spPr bwMode="auto">
            <a:xfrm>
              <a:off x="3261" y="773"/>
              <a:ext cx="118" cy="72"/>
            </a:xfrm>
            <a:prstGeom prst="rect">
              <a:avLst/>
            </a:prstGeom>
            <a:solidFill>
              <a:schemeClr val="bg1"/>
            </a:solidFill>
            <a:ln>
              <a:noFill/>
            </a:ln>
            <a:effectLst/>
            <a:extLst>
              <a:ext uri="{91240B29-F687-4F45-9708-019B960494DF}">
                <a14:hiddenLine xmlns:a14="http://schemas.microsoft.com/office/drawing/2010/main" w="31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spAutoFit/>
            </a:bodyPr>
            <a:lstStyle/>
            <a:p>
              <a:endParaRPr lang="fr-FR"/>
            </a:p>
          </p:txBody>
        </p:sp>
        <p:sp>
          <p:nvSpPr>
            <p:cNvPr id="645175" name="Text Box 55"/>
            <p:cNvSpPr txBox="1">
              <a:spLocks noChangeArrowheads="1"/>
            </p:cNvSpPr>
            <p:nvPr/>
          </p:nvSpPr>
          <p:spPr bwMode="auto">
            <a:xfrm>
              <a:off x="3220" y="754"/>
              <a:ext cx="204" cy="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spAutoFit/>
            </a:bodyP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spcBef>
                  <a:spcPct val="50000"/>
                </a:spcBef>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Non</a:t>
              </a:r>
            </a:p>
          </p:txBody>
        </p:sp>
      </p:grpSp>
      <p:grpSp>
        <p:nvGrpSpPr>
          <p:cNvPr id="645194" name="Group 74"/>
          <p:cNvGrpSpPr>
            <a:grpSpLocks/>
          </p:cNvGrpSpPr>
          <p:nvPr/>
        </p:nvGrpSpPr>
        <p:grpSpPr bwMode="auto">
          <a:xfrm>
            <a:off x="6975475" y="2808288"/>
            <a:ext cx="358775" cy="174625"/>
            <a:chOff x="2903" y="822"/>
            <a:chExt cx="226" cy="110"/>
          </a:xfrm>
        </p:grpSpPr>
        <p:sp>
          <p:nvSpPr>
            <p:cNvPr id="645195" name="Rectangle 75"/>
            <p:cNvSpPr>
              <a:spLocks noChangeArrowheads="1"/>
            </p:cNvSpPr>
            <p:nvPr/>
          </p:nvSpPr>
          <p:spPr bwMode="auto">
            <a:xfrm>
              <a:off x="2948" y="845"/>
              <a:ext cx="136" cy="68"/>
            </a:xfrm>
            <a:prstGeom prst="rect">
              <a:avLst/>
            </a:prstGeom>
            <a:solidFill>
              <a:schemeClr val="bg1"/>
            </a:solidFill>
            <a:ln>
              <a:noFill/>
            </a:ln>
            <a:effectLst/>
            <a:extLst>
              <a:ext uri="{91240B29-F687-4F45-9708-019B960494DF}">
                <a14:hiddenLine xmlns:a14="http://schemas.microsoft.com/office/drawing/2010/main" w="31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sp>
          <p:nvSpPr>
            <p:cNvPr id="645196" name="Text Box 76"/>
            <p:cNvSpPr txBox="1">
              <a:spLocks noChangeArrowheads="1"/>
            </p:cNvSpPr>
            <p:nvPr/>
          </p:nvSpPr>
          <p:spPr bwMode="auto">
            <a:xfrm>
              <a:off x="2903" y="822"/>
              <a:ext cx="226" cy="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spcBef>
                  <a:spcPct val="50000"/>
                </a:spcBef>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Oui</a:t>
              </a:r>
            </a:p>
          </p:txBody>
        </p:sp>
      </p:grpSp>
      <p:sp>
        <p:nvSpPr>
          <p:cNvPr id="645234" name="Rectangle 114"/>
          <p:cNvSpPr>
            <a:spLocks noChangeArrowheads="1"/>
          </p:cNvSpPr>
          <p:nvPr/>
        </p:nvSpPr>
        <p:spPr bwMode="auto">
          <a:xfrm>
            <a:off x="6373813" y="5265738"/>
            <a:ext cx="36512" cy="36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nchor="ctr">
            <a:spAutoFit/>
          </a:bodyPr>
          <a:lstStyle/>
          <a:p>
            <a:endParaRPr lang="fr-FR"/>
          </a:p>
        </p:txBody>
      </p:sp>
      <p:sp>
        <p:nvSpPr>
          <p:cNvPr id="645235" name="Rectangle 115"/>
          <p:cNvSpPr>
            <a:spLocks noChangeArrowheads="1"/>
          </p:cNvSpPr>
          <p:nvPr/>
        </p:nvSpPr>
        <p:spPr bwMode="auto">
          <a:xfrm>
            <a:off x="6335713" y="5399088"/>
            <a:ext cx="36512" cy="36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nchor="ctr">
            <a:spAutoFit/>
          </a:bodyPr>
          <a:lstStyle/>
          <a:p>
            <a:endParaRPr lang="fr-FR"/>
          </a:p>
        </p:txBody>
      </p:sp>
      <p:sp>
        <p:nvSpPr>
          <p:cNvPr id="645236" name="AutoShape 116"/>
          <p:cNvSpPr>
            <a:spLocks noChangeArrowheads="1"/>
          </p:cNvSpPr>
          <p:nvPr/>
        </p:nvSpPr>
        <p:spPr bwMode="auto">
          <a:xfrm>
            <a:off x="1581150" y="1798638"/>
            <a:ext cx="1004888" cy="349250"/>
          </a:xfrm>
          <a:prstGeom prst="flowChartPredefinedProcess">
            <a:avLst/>
          </a:prstGeom>
          <a:gradFill rotWithShape="1">
            <a:gsLst>
              <a:gs pos="0">
                <a:srgbClr val="CC99FF"/>
              </a:gs>
              <a:gs pos="50000">
                <a:srgbClr val="CC99FF">
                  <a:gamma/>
                  <a:tint val="48627"/>
                  <a:invGamma/>
                </a:srgbClr>
              </a:gs>
              <a:gs pos="100000">
                <a:srgbClr val="CC99FF"/>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Planification à long terme avec articles configurés(351)</a:t>
            </a:r>
          </a:p>
        </p:txBody>
      </p:sp>
      <p:cxnSp>
        <p:nvCxnSpPr>
          <p:cNvPr id="645237" name="AutoShape 117"/>
          <p:cNvCxnSpPr>
            <a:cxnSpLocks noChangeShapeType="1"/>
            <a:stCxn id="645140" idx="1"/>
            <a:endCxn id="645230" idx="1"/>
          </p:cNvCxnSpPr>
          <p:nvPr/>
        </p:nvCxnSpPr>
        <p:spPr bwMode="auto">
          <a:xfrm rot="10800000" flipH="1" flipV="1">
            <a:off x="960438" y="3595688"/>
            <a:ext cx="3895725" cy="2905125"/>
          </a:xfrm>
          <a:prstGeom prst="bentConnector3">
            <a:avLst>
              <a:gd name="adj1" fmla="val -5866"/>
            </a:avLst>
          </a:prstGeom>
          <a:noFill/>
          <a:ln w="15875">
            <a:solidFill>
              <a:srgbClr val="99CCFF"/>
            </a:solidFill>
            <a:prstDash val="lg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5162" name="AutoShape 42"/>
          <p:cNvSpPr>
            <a:spLocks noChangeArrowheads="1"/>
          </p:cNvSpPr>
          <p:nvPr/>
        </p:nvSpPr>
        <p:spPr bwMode="auto">
          <a:xfrm>
            <a:off x="806450" y="6264275"/>
            <a:ext cx="1244600" cy="463550"/>
          </a:xfrm>
          <a:prstGeom prst="flowChartPredefinedProcess">
            <a:avLst/>
          </a:prstGeom>
          <a:gradFill rotWithShape="1">
            <a:gsLst>
              <a:gs pos="0">
                <a:srgbClr val="CC99FF"/>
              </a:gs>
              <a:gs pos="50000">
                <a:srgbClr val="CC99FF">
                  <a:gamma/>
                  <a:tint val="48627"/>
                  <a:invGamma/>
                </a:srgbClr>
              </a:gs>
              <a:gs pos="100000">
                <a:srgbClr val="CC99FF"/>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Approvisionnement sans gestion de la qualité</a:t>
            </a:r>
          </a:p>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(130)</a:t>
            </a:r>
          </a:p>
        </p:txBody>
      </p:sp>
      <p:sp>
        <p:nvSpPr>
          <p:cNvPr id="645199" name="AutoShape 79"/>
          <p:cNvSpPr>
            <a:spLocks noChangeArrowheads="1"/>
          </p:cNvSpPr>
          <p:nvPr/>
        </p:nvSpPr>
        <p:spPr bwMode="auto">
          <a:xfrm>
            <a:off x="2138363" y="6264275"/>
            <a:ext cx="1209675" cy="463550"/>
          </a:xfrm>
          <a:prstGeom prst="flowChartPredefinedProcess">
            <a:avLst/>
          </a:prstGeom>
          <a:gradFill rotWithShape="1">
            <a:gsLst>
              <a:gs pos="0">
                <a:srgbClr val="CC99FF"/>
              </a:gs>
              <a:gs pos="50000">
                <a:srgbClr val="CC99FF">
                  <a:gamma/>
                  <a:tint val="48627"/>
                  <a:invGamma/>
                </a:srgbClr>
              </a:gs>
              <a:gs pos="100000">
                <a:srgbClr val="CC99FF"/>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Approvisionnement en articles gérés en stock avec gestion de la qualité (127)</a:t>
            </a:r>
          </a:p>
        </p:txBody>
      </p:sp>
      <p:sp>
        <p:nvSpPr>
          <p:cNvPr id="645200" name="AutoShape 80"/>
          <p:cNvSpPr>
            <a:spLocks noChangeArrowheads="1"/>
          </p:cNvSpPr>
          <p:nvPr/>
        </p:nvSpPr>
        <p:spPr bwMode="auto">
          <a:xfrm>
            <a:off x="3419475" y="6273800"/>
            <a:ext cx="1296988" cy="463550"/>
          </a:xfrm>
          <a:prstGeom prst="flowChartPredefinedProcess">
            <a:avLst/>
          </a:prstGeom>
          <a:gradFill rotWithShape="1">
            <a:gsLst>
              <a:gs pos="0">
                <a:srgbClr val="CC99FF"/>
              </a:gs>
              <a:gs pos="50000">
                <a:srgbClr val="CC99FF">
                  <a:gamma/>
                  <a:tint val="48627"/>
                  <a:invGamma/>
                </a:srgbClr>
              </a:gs>
              <a:gs pos="100000">
                <a:srgbClr val="CC99FF"/>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Programmes de livraison achats avec articles configurés(363) </a:t>
            </a:r>
          </a:p>
        </p:txBody>
      </p:sp>
      <p:sp>
        <p:nvSpPr>
          <p:cNvPr id="645230" name="AutoShape 110"/>
          <p:cNvSpPr>
            <a:spLocks noChangeArrowheads="1"/>
          </p:cNvSpPr>
          <p:nvPr/>
        </p:nvSpPr>
        <p:spPr bwMode="auto">
          <a:xfrm>
            <a:off x="4856163" y="6269038"/>
            <a:ext cx="1073150" cy="463550"/>
          </a:xfrm>
          <a:prstGeom prst="flowChartPredefinedProcess">
            <a:avLst/>
          </a:prstGeom>
          <a:gradFill rotWithShape="1">
            <a:gsLst>
              <a:gs pos="0">
                <a:srgbClr val="CC99FF"/>
              </a:gs>
              <a:gs pos="50000">
                <a:srgbClr val="CC99FF">
                  <a:gamma/>
                  <a:tint val="48627"/>
                  <a:invGamma/>
                </a:srgbClr>
              </a:gs>
              <a:gs pos="100000">
                <a:srgbClr val="CC99FF"/>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Production par sous-traitance d’articles configurés (356)</a:t>
            </a:r>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a:xfrm>
            <a:off x="215900" y="260350"/>
            <a:ext cx="7156450" cy="576263"/>
          </a:xfrm>
        </p:spPr>
        <p:txBody>
          <a:bodyPr/>
          <a:lstStyle/>
          <a:p>
            <a:r>
              <a:rPr lang="fr-FR" altLang="fr-FR">
                <a:solidFill>
                  <a:srgbClr val="44697D"/>
                </a:solidFill>
                <a:sym typeface="Times New Roman" panose="02020603050405020304" pitchFamily="18" charset="0"/>
              </a:rPr>
              <a:t>Légende</a:t>
            </a:r>
          </a:p>
        </p:txBody>
      </p:sp>
      <p:graphicFrame>
        <p:nvGraphicFramePr>
          <p:cNvPr id="683116" name="Group 108"/>
          <p:cNvGraphicFramePr>
            <a:graphicFrameLocks noGrp="1"/>
          </p:cNvGraphicFramePr>
          <p:nvPr>
            <p:ph sz="half" idx="1"/>
          </p:nvPr>
        </p:nvGraphicFramePr>
        <p:xfrm>
          <a:off x="179388" y="1089025"/>
          <a:ext cx="4284662" cy="5715320"/>
        </p:xfrm>
        <a:graphic>
          <a:graphicData uri="http://schemas.openxmlformats.org/drawingml/2006/table">
            <a:tbl>
              <a:tblPr/>
              <a:tblGrid>
                <a:gridCol w="1428750"/>
                <a:gridCol w="2098675"/>
                <a:gridCol w="757237"/>
              </a:tblGrid>
              <a:tr h="373063">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7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Symbole</a:t>
                      </a: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7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Description</a:t>
                      </a: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7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Commentaires d'utilisation</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r>
              <a:tr h="852488">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75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Bandeau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identifie un rôle utilisateur (Accounts Payable Clerk ou Sales Representative, par exemple). Ce bandeau peut également déterminer une entité organisationnelle ou un groupe plutôt qu’un rôle spécifique.</a:t>
                      </a:r>
                    </a:p>
                    <a:p>
                      <a:pPr marL="0" marR="0" lvl="0" indent="0" algn="l" defTabSz="914400" rtl="0" eaLnBrk="1" fontAlgn="base" latinLnBrk="0" hangingPunct="1">
                        <a:lnSpc>
                          <a:spcPct val="80000"/>
                        </a:lnSpc>
                        <a:spcBef>
                          <a:spcPct val="75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Les autres symboles du flux de processus sont décrits ci-dessous. Le tableau comporte autant de lignes que nécessaire pour couvrir l’ensemble des rôles du scénario.</a:t>
                      </a: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Le bandeau d’un rôle contient les tâches communes à ce rôle.</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7850">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Événements externes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contient les événements marquant le début ou la fin du scénario, ou bien ayant une incidence sur le déroulement du scénario.</a:t>
                      </a: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900">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Ligne de flux (trait continu)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indique la séquence normale des étapes et le sens du flux d’un scénario.</a:t>
                      </a:r>
                      <a:b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b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Ligne de flux (pointillés)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indique la présence de tâches conditionnelles ou rarement utilisées dans le flux d’un scénario. La ligne permet également d’accéder aux documents impliqués dans le flux de processus.</a:t>
                      </a: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Connecte deux tâches du processus du scénario ou un événement hors étape.</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Activité de gestion/événement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identifie une action interne ou externe au scénario, ou bien un processus externe se déroulant au cours du scénario.</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Ne correspond pas à une étape opératoire du document.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Unité organisationnelle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identifie une tâche qui se déroule en une seule étape dans le scénario.</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Correspond à une étape opératoire du document.</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750">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Référence à un processus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si le scénario fait totalement référence à un autre scénario, saisissez ici son numéro et son nom.</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Correspond à une étape opératoire du document.</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5313">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Référence à un sous-processus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si le scénario fait partiellement référence à un autre scénario, saisissez ici le numéro, le nom et les numéros d’étape de ce scénario.</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Correspond à une étape opératoire du document.</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8800">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Décision liée à un processus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identifie un point de décision ou de choix que doit prendre l'utilisateur final. Les lignes illustrent les différents choix qui partent du symbole (en forme de carreau).</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Ne correspond généralement pas à une étape opératoire du document, mais représente plutôt le choix à faire après l’exécution d’une étape.</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683053" name="Group 45"/>
          <p:cNvGraphicFramePr>
            <a:graphicFrameLocks noGrp="1"/>
          </p:cNvGraphicFramePr>
          <p:nvPr>
            <p:ph sz="half" idx="2"/>
          </p:nvPr>
        </p:nvGraphicFramePr>
        <p:xfrm>
          <a:off x="4716463" y="1093788"/>
          <a:ext cx="4275137" cy="5106989"/>
        </p:xfrm>
        <a:graphic>
          <a:graphicData uri="http://schemas.openxmlformats.org/drawingml/2006/table">
            <a:tbl>
              <a:tblPr/>
              <a:tblGrid>
                <a:gridCol w="1425575"/>
                <a:gridCol w="1423987"/>
                <a:gridCol w="1425575"/>
              </a:tblGrid>
              <a:tr h="360363">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7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Symbole</a:t>
                      </a: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7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Description</a:t>
                      </a: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7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Commentaires d'utilisation</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r>
              <a:tr h="676275">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Diagramme suivant/précédent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permet d’accéder à la page suivante/précédente du diagramme.</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L’organigramme se poursuit sur la page suivante/précédente.</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Impression/Document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identifie un document, état ou formulaire imprimé.</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Ne correspond pas à une étape opératoire d’un document, mais est utilisé pour représenter un document généré par une étape opératoire. Ce symbole ne possède aucune ligne de flux sortante.</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Données réelles financières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identifie un document comptable financier.</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Ne correspond pas à une étape opératoire d’un document, mais est utilisé pour représenter un document généré par une étape opératoire. Ce symbole ne possède aucune ligne de flux sortante.</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4688">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Planification budgétaire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indique un document de planification du budget.</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Ne correspond pas à une étape opératoire d’un document, mais est utilisé pour représenter un document généré par une étape opératoire. Ce symbole ne possède aucune ligne de flux sortante.</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8975">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Processus manuel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concerne une tâche réalisée manuellement.</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Ne correspond pas à une étape opératoire d’un document, mais est plutôt utilisé pour refléter une tâche effectuée manuellement (déchargement d’un camion au magasin, par exemple), qui affecte le flux de processus.</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Version/données existante(s)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concerne les données provenant d’un processus externe.</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Ne correspond pas en général à une étape aléatoire d’un document, mais représente les données provenant d’une source externe. Cette étape ne possède aucune ligne de flux entrante.</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
                          <a:schemeClr val="tx1"/>
                        </a:buClr>
                        <a:buSzPct val="80000"/>
                        <a:buFont typeface="Wingdings" panose="05000000000000000000" pitchFamily="2" charset="2"/>
                        <a:buNone/>
                        <a:tabLst/>
                      </a:pPr>
                      <a:endParaRPr kumimoji="0" lang="fr-FR"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endParaRP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Échec/réussite système : </a:t>
                      </a: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décision automatique prise par le logiciel.</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endPar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endParaRP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80000"/>
                        </a:lnSpc>
                        <a:spcBef>
                          <a:spcPct val="50000"/>
                        </a:spcBef>
                        <a:spcAft>
                          <a:spcPct val="0"/>
                        </a:spcAft>
                        <a:buClrTx/>
                        <a:buSzPct val="80000"/>
                        <a:buFont typeface="Times New Roman" panose="02020603050405020304" pitchFamily="18" charset="0"/>
                        <a:buNone/>
                        <a:tabLst/>
                      </a:pPr>
                      <a:r>
                        <a:rPr kumimoji="0" lang="fr-FR" altLang="fr-FR" sz="600" b="1"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Ne correspond généralement pas à une étape opératoire du document, mais est utilisé pour représenter une décision automatique effectuée par le système après l’exécution d’une étape.</a:t>
                      </a:r>
                      <a:r>
                        <a:rPr kumimoji="0" lang="fr-FR" altLang="fr-FR" sz="6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 </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83091" name="Line 83"/>
          <p:cNvSpPr>
            <a:spLocks noChangeShapeType="1"/>
          </p:cNvSpPr>
          <p:nvPr/>
        </p:nvSpPr>
        <p:spPr bwMode="auto">
          <a:xfrm>
            <a:off x="646113" y="1592263"/>
            <a:ext cx="865187"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p>
            <a:endParaRPr lang="fr-FR"/>
          </a:p>
        </p:txBody>
      </p:sp>
      <p:sp>
        <p:nvSpPr>
          <p:cNvPr id="683092" name="Rectangle 84"/>
          <p:cNvSpPr>
            <a:spLocks noChangeArrowheads="1"/>
          </p:cNvSpPr>
          <p:nvPr/>
        </p:nvSpPr>
        <p:spPr bwMode="auto">
          <a:xfrm>
            <a:off x="358775" y="1592263"/>
            <a:ext cx="323850" cy="528637"/>
          </a:xfrm>
          <a:prstGeom prst="rect">
            <a:avLst/>
          </a:prstGeom>
          <a:gradFill rotWithShape="1">
            <a:gsLst>
              <a:gs pos="0">
                <a:srgbClr val="93AACD"/>
              </a:gs>
              <a:gs pos="50000">
                <a:srgbClr val="93AACD">
                  <a:gamma/>
                  <a:tint val="29412"/>
                  <a:invGamma/>
                </a:srgbClr>
              </a:gs>
              <a:gs pos="100000">
                <a:srgbClr val="93AACD"/>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eaLnBrk="0" hangingPunct="0">
              <a:lnSpc>
                <a:spcPct val="80000"/>
              </a:lnSpc>
              <a:buSzTx/>
            </a:pPr>
            <a:endParaRPr lang="fr-FR" altLang="fr-FR" sz="1200" b="1">
              <a:solidFill>
                <a:schemeClr val="accent2"/>
              </a:solidFill>
              <a:latin typeface="Arial" panose="020B0604020202020204" pitchFamily="34" charset="0"/>
            </a:endParaRPr>
          </a:p>
        </p:txBody>
      </p:sp>
      <p:sp>
        <p:nvSpPr>
          <p:cNvPr id="683093" name="Freeform 85"/>
          <p:cNvSpPr>
            <a:spLocks/>
          </p:cNvSpPr>
          <p:nvPr/>
        </p:nvSpPr>
        <p:spPr bwMode="auto">
          <a:xfrm>
            <a:off x="1403350" y="1579563"/>
            <a:ext cx="144463" cy="539750"/>
          </a:xfrm>
          <a:custGeom>
            <a:avLst/>
            <a:gdLst>
              <a:gd name="T0" fmla="*/ 136 w 159"/>
              <a:gd name="T1" fmla="*/ 0 h 476"/>
              <a:gd name="T2" fmla="*/ 0 w 159"/>
              <a:gd name="T3" fmla="*/ 136 h 476"/>
              <a:gd name="T4" fmla="*/ 91 w 159"/>
              <a:gd name="T5" fmla="*/ 204 h 476"/>
              <a:gd name="T6" fmla="*/ 45 w 159"/>
              <a:gd name="T7" fmla="*/ 294 h 476"/>
              <a:gd name="T8" fmla="*/ 113 w 159"/>
              <a:gd name="T9" fmla="*/ 385 h 476"/>
              <a:gd name="T10" fmla="*/ 45 w 159"/>
              <a:gd name="T11" fmla="*/ 408 h 476"/>
              <a:gd name="T12" fmla="*/ 159 w 159"/>
              <a:gd name="T13" fmla="*/ 476 h 476"/>
            </a:gdLst>
            <a:ahLst/>
            <a:cxnLst>
              <a:cxn ang="0">
                <a:pos x="T0" y="T1"/>
              </a:cxn>
              <a:cxn ang="0">
                <a:pos x="T2" y="T3"/>
              </a:cxn>
              <a:cxn ang="0">
                <a:pos x="T4" y="T5"/>
              </a:cxn>
              <a:cxn ang="0">
                <a:pos x="T6" y="T7"/>
              </a:cxn>
              <a:cxn ang="0">
                <a:pos x="T8" y="T9"/>
              </a:cxn>
              <a:cxn ang="0">
                <a:pos x="T10" y="T11"/>
              </a:cxn>
              <a:cxn ang="0">
                <a:pos x="T12" y="T13"/>
              </a:cxn>
            </a:cxnLst>
            <a:rect l="0" t="0" r="r" b="b"/>
            <a:pathLst>
              <a:path w="159" h="476">
                <a:moveTo>
                  <a:pt x="136" y="0"/>
                </a:moveTo>
                <a:lnTo>
                  <a:pt x="0" y="136"/>
                </a:lnTo>
                <a:lnTo>
                  <a:pt x="91" y="204"/>
                </a:lnTo>
                <a:lnTo>
                  <a:pt x="45" y="294"/>
                </a:lnTo>
                <a:lnTo>
                  <a:pt x="113" y="385"/>
                </a:lnTo>
                <a:lnTo>
                  <a:pt x="45" y="408"/>
                </a:lnTo>
                <a:lnTo>
                  <a:pt x="159" y="476"/>
                </a:ln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p>
            <a:endParaRPr lang="fr-FR"/>
          </a:p>
        </p:txBody>
      </p:sp>
      <p:sp>
        <p:nvSpPr>
          <p:cNvPr id="683094" name="Line 86"/>
          <p:cNvSpPr>
            <a:spLocks noChangeShapeType="1"/>
          </p:cNvSpPr>
          <p:nvPr/>
        </p:nvSpPr>
        <p:spPr bwMode="auto">
          <a:xfrm>
            <a:off x="682625" y="2119313"/>
            <a:ext cx="8636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p>
            <a:endParaRPr lang="fr-FR"/>
          </a:p>
        </p:txBody>
      </p:sp>
      <p:sp>
        <p:nvSpPr>
          <p:cNvPr id="683095" name="Text Box 87"/>
          <p:cNvSpPr txBox="1">
            <a:spLocks noChangeArrowheads="1"/>
          </p:cNvSpPr>
          <p:nvPr/>
        </p:nvSpPr>
        <p:spPr bwMode="auto">
          <a:xfrm rot="16200000">
            <a:off x="158751" y="1781175"/>
            <a:ext cx="647700" cy="17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spcBef>
                <a:spcPct val="50000"/>
              </a:spcBef>
              <a:buClrTx/>
              <a:buSzPct val="100000"/>
              <a:buFontTx/>
              <a:buNone/>
            </a:pPr>
            <a:r>
              <a:rPr lang="fr-FR" altLang="fr-FR" sz="700">
                <a:solidFill>
                  <a:srgbClr val="666666"/>
                </a:solidFill>
                <a:latin typeface="Arial" panose="020B0604020202020204" pitchFamily="34" charset="0"/>
                <a:sym typeface="Times New Roman" panose="02020603050405020304" pitchFamily="18" charset="0"/>
              </a:rPr>
              <a:t>&lt;Fonction&gt;</a:t>
            </a:r>
          </a:p>
        </p:txBody>
      </p:sp>
      <p:sp>
        <p:nvSpPr>
          <p:cNvPr id="683096" name="Line 88"/>
          <p:cNvSpPr>
            <a:spLocks noChangeShapeType="1"/>
          </p:cNvSpPr>
          <p:nvPr/>
        </p:nvSpPr>
        <p:spPr bwMode="auto">
          <a:xfrm>
            <a:off x="684213" y="2840038"/>
            <a:ext cx="827087" cy="15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p>
            <a:endParaRPr lang="fr-FR"/>
          </a:p>
        </p:txBody>
      </p:sp>
      <p:sp>
        <p:nvSpPr>
          <p:cNvPr id="683097" name="Freeform 89"/>
          <p:cNvSpPr>
            <a:spLocks/>
          </p:cNvSpPr>
          <p:nvPr/>
        </p:nvSpPr>
        <p:spPr bwMode="auto">
          <a:xfrm>
            <a:off x="1366838" y="2408238"/>
            <a:ext cx="144462" cy="431800"/>
          </a:xfrm>
          <a:custGeom>
            <a:avLst/>
            <a:gdLst>
              <a:gd name="T0" fmla="*/ 136 w 159"/>
              <a:gd name="T1" fmla="*/ 0 h 476"/>
              <a:gd name="T2" fmla="*/ 0 w 159"/>
              <a:gd name="T3" fmla="*/ 136 h 476"/>
              <a:gd name="T4" fmla="*/ 91 w 159"/>
              <a:gd name="T5" fmla="*/ 204 h 476"/>
              <a:gd name="T6" fmla="*/ 45 w 159"/>
              <a:gd name="T7" fmla="*/ 294 h 476"/>
              <a:gd name="T8" fmla="*/ 113 w 159"/>
              <a:gd name="T9" fmla="*/ 385 h 476"/>
              <a:gd name="T10" fmla="*/ 45 w 159"/>
              <a:gd name="T11" fmla="*/ 408 h 476"/>
              <a:gd name="T12" fmla="*/ 159 w 159"/>
              <a:gd name="T13" fmla="*/ 476 h 476"/>
            </a:gdLst>
            <a:ahLst/>
            <a:cxnLst>
              <a:cxn ang="0">
                <a:pos x="T0" y="T1"/>
              </a:cxn>
              <a:cxn ang="0">
                <a:pos x="T2" y="T3"/>
              </a:cxn>
              <a:cxn ang="0">
                <a:pos x="T4" y="T5"/>
              </a:cxn>
              <a:cxn ang="0">
                <a:pos x="T6" y="T7"/>
              </a:cxn>
              <a:cxn ang="0">
                <a:pos x="T8" y="T9"/>
              </a:cxn>
              <a:cxn ang="0">
                <a:pos x="T10" y="T11"/>
              </a:cxn>
              <a:cxn ang="0">
                <a:pos x="T12" y="T13"/>
              </a:cxn>
            </a:cxnLst>
            <a:rect l="0" t="0" r="r" b="b"/>
            <a:pathLst>
              <a:path w="159" h="476">
                <a:moveTo>
                  <a:pt x="136" y="0"/>
                </a:moveTo>
                <a:lnTo>
                  <a:pt x="0" y="136"/>
                </a:lnTo>
                <a:lnTo>
                  <a:pt x="91" y="204"/>
                </a:lnTo>
                <a:lnTo>
                  <a:pt x="45" y="294"/>
                </a:lnTo>
                <a:lnTo>
                  <a:pt x="113" y="385"/>
                </a:lnTo>
                <a:lnTo>
                  <a:pt x="45" y="408"/>
                </a:lnTo>
                <a:lnTo>
                  <a:pt x="159" y="476"/>
                </a:ln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p>
            <a:endParaRPr lang="fr-FR"/>
          </a:p>
        </p:txBody>
      </p:sp>
      <p:sp>
        <p:nvSpPr>
          <p:cNvPr id="683098" name="Rectangle 90"/>
          <p:cNvSpPr>
            <a:spLocks noChangeArrowheads="1"/>
          </p:cNvSpPr>
          <p:nvPr/>
        </p:nvSpPr>
        <p:spPr bwMode="auto">
          <a:xfrm rot="10800000">
            <a:off x="358775" y="2408238"/>
            <a:ext cx="323850" cy="431800"/>
          </a:xfrm>
          <a:prstGeom prst="rect">
            <a:avLst/>
          </a:prstGeom>
          <a:gradFill rotWithShape="1">
            <a:gsLst>
              <a:gs pos="0">
                <a:srgbClr val="FFCC00"/>
              </a:gs>
              <a:gs pos="100000">
                <a:srgbClr val="FFFFFF"/>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88900" tIns="44450" rIns="8890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spcBef>
                <a:spcPct val="50000"/>
              </a:spcBef>
              <a:buClrTx/>
              <a:buSzPct val="100000"/>
              <a:buFontTx/>
              <a:buNone/>
            </a:pPr>
            <a:r>
              <a:rPr lang="fr-FR" altLang="fr-FR" sz="700">
                <a:solidFill>
                  <a:srgbClr val="666666"/>
                </a:solidFill>
                <a:latin typeface="Arial" panose="020B0604020202020204" pitchFamily="34" charset="0"/>
                <a:sym typeface="Times New Roman" panose="02020603050405020304" pitchFamily="18" charset="0"/>
              </a:rPr>
              <a:t>Externe à SAP</a:t>
            </a:r>
          </a:p>
        </p:txBody>
      </p:sp>
      <p:sp>
        <p:nvSpPr>
          <p:cNvPr id="683099" name="Line 91"/>
          <p:cNvSpPr>
            <a:spLocks noChangeShapeType="1"/>
          </p:cNvSpPr>
          <p:nvPr/>
        </p:nvSpPr>
        <p:spPr bwMode="auto">
          <a:xfrm>
            <a:off x="682625" y="2408238"/>
            <a:ext cx="792163"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p>
            <a:endParaRPr lang="fr-FR"/>
          </a:p>
        </p:txBody>
      </p:sp>
      <p:cxnSp>
        <p:nvCxnSpPr>
          <p:cNvPr id="683100" name="AutoShape 92"/>
          <p:cNvCxnSpPr>
            <a:cxnSpLocks noChangeShapeType="1"/>
          </p:cNvCxnSpPr>
          <p:nvPr/>
        </p:nvCxnSpPr>
        <p:spPr bwMode="auto">
          <a:xfrm>
            <a:off x="468313" y="3092450"/>
            <a:ext cx="900112" cy="0"/>
          </a:xfrm>
          <a:prstGeom prst="straightConnector1">
            <a:avLst/>
          </a:prstGeom>
          <a:noFill/>
          <a:ln w="15875">
            <a:solidFill>
              <a:srgbClr val="99CC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3101" name="AutoShape 93"/>
          <p:cNvCxnSpPr>
            <a:cxnSpLocks noChangeShapeType="1"/>
          </p:cNvCxnSpPr>
          <p:nvPr/>
        </p:nvCxnSpPr>
        <p:spPr bwMode="auto">
          <a:xfrm>
            <a:off x="468313" y="3308350"/>
            <a:ext cx="900112" cy="0"/>
          </a:xfrm>
          <a:prstGeom prst="straightConnector1">
            <a:avLst/>
          </a:prstGeom>
          <a:noFill/>
          <a:ln w="15875">
            <a:solidFill>
              <a:srgbClr val="99CCFF"/>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3102" name="AutoShape 94"/>
          <p:cNvSpPr>
            <a:spLocks noChangeArrowheads="1"/>
          </p:cNvSpPr>
          <p:nvPr/>
        </p:nvSpPr>
        <p:spPr bwMode="auto">
          <a:xfrm>
            <a:off x="430213" y="3681413"/>
            <a:ext cx="1008062" cy="431800"/>
          </a:xfrm>
          <a:prstGeom prst="flowChartTerminator">
            <a:avLst/>
          </a:prstGeom>
          <a:gradFill rotWithShape="1">
            <a:gsLst>
              <a:gs pos="0">
                <a:srgbClr val="CCFFCC"/>
              </a:gs>
              <a:gs pos="50000">
                <a:srgbClr val="CCFFCC">
                  <a:gamma/>
                  <a:tint val="64706"/>
                  <a:invGamma/>
                </a:srgbClr>
              </a:gs>
              <a:gs pos="100000">
                <a:srgbClr val="CCFFCC"/>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Activité de gestion/Événement</a:t>
            </a:r>
          </a:p>
        </p:txBody>
      </p:sp>
      <p:sp>
        <p:nvSpPr>
          <p:cNvPr id="683103" name="AutoShape 95"/>
          <p:cNvSpPr>
            <a:spLocks noChangeArrowheads="1"/>
          </p:cNvSpPr>
          <p:nvPr/>
        </p:nvSpPr>
        <p:spPr bwMode="auto">
          <a:xfrm>
            <a:off x="484188" y="4248150"/>
            <a:ext cx="855662" cy="449263"/>
          </a:xfrm>
          <a:prstGeom prst="flowChartProcess">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Entité organisationnelle</a:t>
            </a:r>
          </a:p>
        </p:txBody>
      </p:sp>
      <p:sp>
        <p:nvSpPr>
          <p:cNvPr id="683104" name="AutoShape 96"/>
          <p:cNvSpPr>
            <a:spLocks noChangeArrowheads="1"/>
          </p:cNvSpPr>
          <p:nvPr/>
        </p:nvSpPr>
        <p:spPr bwMode="auto">
          <a:xfrm>
            <a:off x="427038" y="4835525"/>
            <a:ext cx="973137" cy="446088"/>
          </a:xfrm>
          <a:prstGeom prst="flowChartPredefinedProcess">
            <a:avLst/>
          </a:prstGeom>
          <a:gradFill rotWithShape="1">
            <a:gsLst>
              <a:gs pos="0">
                <a:srgbClr val="CC99FF"/>
              </a:gs>
              <a:gs pos="50000">
                <a:srgbClr val="CC99FF">
                  <a:gamma/>
                  <a:tint val="48627"/>
                  <a:invGamma/>
                </a:srgbClr>
              </a:gs>
              <a:gs pos="100000">
                <a:srgbClr val="CC99FF"/>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Référence à un processus</a:t>
            </a:r>
          </a:p>
        </p:txBody>
      </p:sp>
      <p:sp>
        <p:nvSpPr>
          <p:cNvPr id="683105" name="AutoShape 97"/>
          <p:cNvSpPr>
            <a:spLocks noChangeArrowheads="1"/>
          </p:cNvSpPr>
          <p:nvPr/>
        </p:nvSpPr>
        <p:spPr bwMode="auto">
          <a:xfrm>
            <a:off x="427038" y="5383213"/>
            <a:ext cx="973137" cy="446087"/>
          </a:xfrm>
          <a:prstGeom prst="flowChartPredefinedProcess">
            <a:avLst/>
          </a:prstGeom>
          <a:gradFill rotWithShape="1">
            <a:gsLst>
              <a:gs pos="0">
                <a:srgbClr val="C0C0C0"/>
              </a:gs>
              <a:gs pos="50000">
                <a:srgbClr val="C0C0C0">
                  <a:gamma/>
                  <a:tint val="32157"/>
                  <a:invGamma/>
                </a:srgbClr>
              </a:gs>
              <a:gs pos="100000">
                <a:srgbClr val="C0C0C0"/>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Référence à un sous-processus</a:t>
            </a:r>
          </a:p>
        </p:txBody>
      </p:sp>
      <p:sp>
        <p:nvSpPr>
          <p:cNvPr id="683106" name="AutoShape 98"/>
          <p:cNvSpPr>
            <a:spLocks noChangeArrowheads="1"/>
          </p:cNvSpPr>
          <p:nvPr/>
        </p:nvSpPr>
        <p:spPr bwMode="auto">
          <a:xfrm>
            <a:off x="403225" y="5980113"/>
            <a:ext cx="1008063" cy="601662"/>
          </a:xfrm>
          <a:prstGeom prst="flowChartDecision">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Décision liée à un processus</a:t>
            </a:r>
          </a:p>
        </p:txBody>
      </p:sp>
      <p:grpSp>
        <p:nvGrpSpPr>
          <p:cNvPr id="683117" name="Group 109"/>
          <p:cNvGrpSpPr>
            <a:grpSpLocks/>
          </p:cNvGrpSpPr>
          <p:nvPr/>
        </p:nvGrpSpPr>
        <p:grpSpPr bwMode="auto">
          <a:xfrm>
            <a:off x="5049838" y="1520825"/>
            <a:ext cx="684212" cy="539750"/>
            <a:chOff x="3181" y="958"/>
            <a:chExt cx="431" cy="340"/>
          </a:xfrm>
        </p:grpSpPr>
        <p:sp>
          <p:nvSpPr>
            <p:cNvPr id="683108" name="AutoShape 100"/>
            <p:cNvSpPr>
              <a:spLocks noChangeArrowheads="1"/>
            </p:cNvSpPr>
            <p:nvPr/>
          </p:nvSpPr>
          <p:spPr bwMode="auto">
            <a:xfrm>
              <a:off x="3220" y="958"/>
              <a:ext cx="340" cy="340"/>
            </a:xfrm>
            <a:prstGeom prst="flowChartConnector">
              <a:avLst/>
            </a:prstGeom>
            <a:gradFill rotWithShape="1">
              <a:gsLst>
                <a:gs pos="0">
                  <a:srgbClr val="A3B7D5"/>
                </a:gs>
                <a:gs pos="50000">
                  <a:srgbClr val="A3B7D5">
                    <a:gamma/>
                    <a:tint val="27451"/>
                    <a:invGamma/>
                  </a:srgbClr>
                </a:gs>
                <a:gs pos="100000">
                  <a:srgbClr val="A3B7D5"/>
                </a:gs>
              </a:gsLst>
              <a:lin ang="2700000" scaled="1"/>
            </a:gradFill>
            <a:ln w="1270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nchor="ctr">
              <a:spAutoFit/>
            </a:bodyPr>
            <a:lstStyle/>
            <a:p>
              <a:endParaRPr lang="fr-FR"/>
            </a:p>
          </p:txBody>
        </p:sp>
        <p:sp>
          <p:nvSpPr>
            <p:cNvPr id="683109" name="Text Box 101"/>
            <p:cNvSpPr txBox="1">
              <a:spLocks noChangeArrowheads="1"/>
            </p:cNvSpPr>
            <p:nvPr/>
          </p:nvSpPr>
          <p:spPr bwMode="auto">
            <a:xfrm>
              <a:off x="3181" y="1013"/>
              <a:ext cx="431" cy="2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spcBef>
                  <a:spcPct val="50000"/>
                </a:spcBef>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Connexion au diagramme</a:t>
              </a:r>
            </a:p>
          </p:txBody>
        </p:sp>
      </p:grpSp>
      <p:sp>
        <p:nvSpPr>
          <p:cNvPr id="683110" name="AutoShape 102"/>
          <p:cNvSpPr>
            <a:spLocks noChangeArrowheads="1"/>
          </p:cNvSpPr>
          <p:nvPr/>
        </p:nvSpPr>
        <p:spPr bwMode="auto">
          <a:xfrm>
            <a:off x="4922838" y="2197100"/>
            <a:ext cx="1044575" cy="503238"/>
          </a:xfrm>
          <a:prstGeom prst="flowChartDocument">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Impression/Document</a:t>
            </a:r>
          </a:p>
        </p:txBody>
      </p:sp>
      <p:sp>
        <p:nvSpPr>
          <p:cNvPr id="683111" name="AutoShape 103"/>
          <p:cNvSpPr>
            <a:spLocks noChangeArrowheads="1"/>
          </p:cNvSpPr>
          <p:nvPr/>
        </p:nvSpPr>
        <p:spPr bwMode="auto">
          <a:xfrm>
            <a:off x="5008563" y="2879725"/>
            <a:ext cx="855662" cy="498475"/>
          </a:xfrm>
          <a:prstGeom prst="flowChartDocument">
            <a:avLst/>
          </a:prstGeom>
          <a:gradFill rotWithShape="1">
            <a:gsLst>
              <a:gs pos="0">
                <a:srgbClr val="FFFF00">
                  <a:gamma/>
                  <a:shade val="78824"/>
                  <a:invGamma/>
                </a:srgbClr>
              </a:gs>
              <a:gs pos="50000">
                <a:srgbClr val="FFFF00"/>
              </a:gs>
              <a:gs pos="100000">
                <a:srgbClr val="FFFF00">
                  <a:gamma/>
                  <a:shade val="78824"/>
                  <a:invGamma/>
                </a:srgbClr>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Données réelles financières</a:t>
            </a:r>
          </a:p>
        </p:txBody>
      </p:sp>
      <p:sp>
        <p:nvSpPr>
          <p:cNvPr id="683112" name="AutoShape 104"/>
          <p:cNvSpPr>
            <a:spLocks noChangeArrowheads="1"/>
          </p:cNvSpPr>
          <p:nvPr/>
        </p:nvSpPr>
        <p:spPr bwMode="auto">
          <a:xfrm>
            <a:off x="4999038" y="3560763"/>
            <a:ext cx="855662" cy="496887"/>
          </a:xfrm>
          <a:prstGeom prst="flowChartDocument">
            <a:avLst/>
          </a:prstGeom>
          <a:gradFill rotWithShape="1">
            <a:gsLst>
              <a:gs pos="0">
                <a:srgbClr val="FFB115"/>
              </a:gs>
              <a:gs pos="50000">
                <a:srgbClr val="FFB115">
                  <a:gamma/>
                  <a:tint val="28235"/>
                  <a:invGamma/>
                </a:srgbClr>
              </a:gs>
              <a:gs pos="100000">
                <a:srgbClr val="FFB11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Planification budgétaire</a:t>
            </a:r>
          </a:p>
        </p:txBody>
      </p:sp>
      <p:sp>
        <p:nvSpPr>
          <p:cNvPr id="683113" name="AutoShape 105"/>
          <p:cNvSpPr>
            <a:spLocks noChangeArrowheads="1"/>
          </p:cNvSpPr>
          <p:nvPr/>
        </p:nvSpPr>
        <p:spPr bwMode="auto">
          <a:xfrm>
            <a:off x="4999038" y="4237038"/>
            <a:ext cx="854075" cy="439737"/>
          </a:xfrm>
          <a:prstGeom prst="flowChartManualOperation">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Processus manuel</a:t>
            </a:r>
          </a:p>
        </p:txBody>
      </p:sp>
      <p:sp>
        <p:nvSpPr>
          <p:cNvPr id="683114" name="AutoShape 106"/>
          <p:cNvSpPr>
            <a:spLocks noChangeArrowheads="1"/>
          </p:cNvSpPr>
          <p:nvPr/>
        </p:nvSpPr>
        <p:spPr bwMode="auto">
          <a:xfrm>
            <a:off x="4886325" y="4914900"/>
            <a:ext cx="1116013" cy="512763"/>
          </a:xfrm>
          <a:prstGeom prst="flowChartOnlineStorage">
            <a:avLst/>
          </a:prstGeom>
          <a:gradFill rotWithShape="1">
            <a:gsLst>
              <a:gs pos="0">
                <a:srgbClr val="A3B7D5"/>
              </a:gs>
              <a:gs pos="50000">
                <a:srgbClr val="A3B7D5">
                  <a:gamma/>
                  <a:tint val="28235"/>
                  <a:invGamma/>
                </a:srgbClr>
              </a:gs>
              <a:gs pos="100000">
                <a:srgbClr val="A3B7D5"/>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Version/données existante(s)</a:t>
            </a:r>
          </a:p>
        </p:txBody>
      </p:sp>
      <p:sp>
        <p:nvSpPr>
          <p:cNvPr id="683115" name="AutoShape 107"/>
          <p:cNvSpPr>
            <a:spLocks noChangeArrowheads="1"/>
          </p:cNvSpPr>
          <p:nvPr/>
        </p:nvSpPr>
        <p:spPr bwMode="auto">
          <a:xfrm>
            <a:off x="4762500" y="5549900"/>
            <a:ext cx="1331913" cy="598488"/>
          </a:xfrm>
          <a:prstGeom prst="flowChartDecision">
            <a:avLst/>
          </a:prstGeom>
          <a:gradFill rotWithShape="1">
            <a:gsLst>
              <a:gs pos="0">
                <a:srgbClr val="FFFF00">
                  <a:gamma/>
                  <a:shade val="78824"/>
                  <a:invGamma/>
                </a:srgbClr>
              </a:gs>
              <a:gs pos="50000">
                <a:srgbClr val="FFFF00"/>
              </a:gs>
              <a:gs pos="100000">
                <a:srgbClr val="FFFF00">
                  <a:gamma/>
                  <a:shade val="78824"/>
                  <a:invGamma/>
                </a:srgbClr>
              </a:gs>
            </a:gsLst>
            <a:lin ang="2700000" scaled="1"/>
          </a:gra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4450" rIns="0" bIns="44450" anchor="ctr"/>
          <a:lstStyle>
            <a:lvl1pPr algn="l" defTabSz="823913">
              <a:defRPr sz="2400">
                <a:solidFill>
                  <a:schemeClr val="tx1"/>
                </a:solidFill>
                <a:latin typeface="Times New Roman" panose="02020603050405020304" pitchFamily="18" charset="0"/>
              </a:defRPr>
            </a:lvl1pPr>
            <a:lvl2pPr algn="l" defTabSz="823913">
              <a:defRPr sz="2400">
                <a:solidFill>
                  <a:schemeClr val="tx1"/>
                </a:solidFill>
                <a:latin typeface="Times New Roman" panose="02020603050405020304" pitchFamily="18" charset="0"/>
              </a:defRPr>
            </a:lvl2pPr>
            <a:lvl3pPr algn="l" defTabSz="823913">
              <a:defRPr sz="2400">
                <a:solidFill>
                  <a:schemeClr val="tx1"/>
                </a:solidFill>
                <a:latin typeface="Times New Roman" panose="02020603050405020304" pitchFamily="18" charset="0"/>
              </a:defRPr>
            </a:lvl3pPr>
            <a:lvl4pPr algn="l" defTabSz="823913">
              <a:defRPr sz="2400">
                <a:solidFill>
                  <a:schemeClr val="tx1"/>
                </a:solidFill>
                <a:latin typeface="Times New Roman" panose="02020603050405020304" pitchFamily="18" charset="0"/>
              </a:defRPr>
            </a:lvl4pPr>
            <a:lvl5pPr algn="l" defTabSz="823913">
              <a:defRPr sz="2400">
                <a:solidFill>
                  <a:schemeClr val="tx1"/>
                </a:solidFill>
                <a:latin typeface="Times New Roman" panose="02020603050405020304" pitchFamily="18" charset="0"/>
              </a:defRPr>
            </a:lvl5pPr>
            <a:lvl6pPr defTabSz="823913" fontAlgn="base">
              <a:spcBef>
                <a:spcPct val="0"/>
              </a:spcBef>
              <a:spcAft>
                <a:spcPct val="0"/>
              </a:spcAft>
              <a:defRPr sz="2400">
                <a:solidFill>
                  <a:schemeClr val="tx1"/>
                </a:solidFill>
                <a:latin typeface="Times New Roman" panose="02020603050405020304" pitchFamily="18" charset="0"/>
              </a:defRPr>
            </a:lvl6pPr>
            <a:lvl7pPr defTabSz="823913" fontAlgn="base">
              <a:spcBef>
                <a:spcPct val="0"/>
              </a:spcBef>
              <a:spcAft>
                <a:spcPct val="0"/>
              </a:spcAft>
              <a:defRPr sz="2400">
                <a:solidFill>
                  <a:schemeClr val="tx1"/>
                </a:solidFill>
                <a:latin typeface="Times New Roman" panose="02020603050405020304" pitchFamily="18" charset="0"/>
              </a:defRPr>
            </a:lvl7pPr>
            <a:lvl8pPr defTabSz="823913" fontAlgn="base">
              <a:spcBef>
                <a:spcPct val="0"/>
              </a:spcBef>
              <a:spcAft>
                <a:spcPct val="0"/>
              </a:spcAft>
              <a:defRPr sz="2400">
                <a:solidFill>
                  <a:schemeClr val="tx1"/>
                </a:solidFill>
                <a:latin typeface="Times New Roman" panose="02020603050405020304" pitchFamily="18" charset="0"/>
              </a:defRPr>
            </a:lvl8pPr>
            <a:lvl9pPr defTabSz="823913" fontAlgn="base">
              <a:spcBef>
                <a:spcPct val="0"/>
              </a:spcBef>
              <a:spcAft>
                <a:spcPct val="0"/>
              </a:spcAft>
              <a:defRPr sz="2400">
                <a:solidFill>
                  <a:schemeClr val="tx1"/>
                </a:solidFill>
                <a:latin typeface="Times New Roman" panose="02020603050405020304" pitchFamily="18" charset="0"/>
              </a:defRPr>
            </a:lvl9pPr>
          </a:lstStyle>
          <a:p>
            <a:pPr algn="ctr">
              <a:lnSpc>
                <a:spcPct val="80000"/>
              </a:lnSpc>
              <a:buClrTx/>
              <a:buSzPct val="100000"/>
              <a:buFontTx/>
              <a:buNone/>
            </a:pPr>
            <a:r>
              <a:rPr lang="fr-FR" altLang="fr-FR" sz="700" b="1">
                <a:solidFill>
                  <a:srgbClr val="666666"/>
                </a:solidFill>
                <a:latin typeface="Arial" panose="020B0604020202020204" pitchFamily="34" charset="0"/>
                <a:sym typeface="Times New Roman" panose="02020603050405020304" pitchFamily="18" charset="0"/>
              </a:rPr>
              <a:t>Échec/réussite système</a:t>
            </a: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p:cNvSpPr>
            <a:spLocks noChangeArrowheads="1"/>
          </p:cNvSpPr>
          <p:nvPr/>
        </p:nvSpPr>
        <p:spPr bwMode="auto">
          <a:xfrm>
            <a:off x="1435100" y="1193800"/>
            <a:ext cx="6578600" cy="4775200"/>
          </a:xfrm>
          <a:prstGeom prst="rect">
            <a:avLst/>
          </a:prstGeom>
          <a:gradFill rotWithShape="0">
            <a:gsLst>
              <a:gs pos="0">
                <a:srgbClr val="DDDDDD"/>
              </a:gs>
              <a:gs pos="100000">
                <a:srgbClr val="DDDDDD">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0244" name="Rectangle 4"/>
          <p:cNvSpPr>
            <a:spLocks noChangeArrowheads="1"/>
          </p:cNvSpPr>
          <p:nvPr/>
        </p:nvSpPr>
        <p:spPr bwMode="auto">
          <a:xfrm>
            <a:off x="1560513" y="6089650"/>
            <a:ext cx="4414837"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0245" name="Rectangle 5"/>
          <p:cNvSpPr>
            <a:spLocks noChangeArrowheads="1"/>
          </p:cNvSpPr>
          <p:nvPr/>
        </p:nvSpPr>
        <p:spPr bwMode="auto">
          <a:xfrm>
            <a:off x="1244600" y="977900"/>
            <a:ext cx="5275263"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0246" name="Rectangle 6"/>
          <p:cNvSpPr>
            <a:spLocks noChangeArrowheads="1"/>
          </p:cNvSpPr>
          <p:nvPr/>
        </p:nvSpPr>
        <p:spPr bwMode="auto">
          <a:xfrm>
            <a:off x="1743075" y="4821238"/>
            <a:ext cx="5794375" cy="1092200"/>
          </a:xfrm>
          <a:prstGeom prst="rect">
            <a:avLst/>
          </a:prstGeom>
          <a:solidFill>
            <a:srgbClr val="E4E3B8"/>
          </a:solidFill>
          <a:ln>
            <a:noFill/>
          </a:ln>
          <a:effectLst>
            <a:outerShdw dist="107763" dir="189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0247" name="Rectangle 7"/>
          <p:cNvSpPr>
            <a:spLocks noChangeArrowheads="1"/>
          </p:cNvSpPr>
          <p:nvPr/>
        </p:nvSpPr>
        <p:spPr bwMode="auto">
          <a:xfrm>
            <a:off x="1692275" y="3260725"/>
            <a:ext cx="3349625" cy="1381125"/>
          </a:xfrm>
          <a:prstGeom prst="rect">
            <a:avLst/>
          </a:prstGeom>
          <a:solidFill>
            <a:srgbClr val="E4E3B8"/>
          </a:solidFill>
          <a:ln>
            <a:noFill/>
          </a:ln>
          <a:effectLst>
            <a:outerShdw dist="107763" dir="189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0248" name="Rectangle 8"/>
          <p:cNvSpPr>
            <a:spLocks noChangeArrowheads="1"/>
          </p:cNvSpPr>
          <p:nvPr/>
        </p:nvSpPr>
        <p:spPr bwMode="auto">
          <a:xfrm>
            <a:off x="3505200" y="1949450"/>
            <a:ext cx="1538288" cy="1604963"/>
          </a:xfrm>
          <a:prstGeom prst="rect">
            <a:avLst/>
          </a:prstGeom>
          <a:solidFill>
            <a:schemeClr val="accent1"/>
          </a:solidFill>
          <a:ln>
            <a:noFill/>
          </a:ln>
          <a:effectLst>
            <a:outerShdw dist="107763" dir="18900000" algn="ctr" rotWithShape="0">
              <a:srgbClr val="808080"/>
            </a:outerShdw>
          </a:effectLst>
          <a:extLst>
            <a:ext uri="{91240B29-F687-4F45-9708-019B960494DF}">
              <a14:hiddenLine xmlns:a14="http://schemas.microsoft.com/office/drawing/2010/main" w="7938">
                <a:solidFill>
                  <a:srgbClr val="000000"/>
                </a:solidFill>
                <a:miter lim="800000"/>
                <a:headEnd/>
                <a:tailEnd/>
              </a14:hiddenLine>
            </a:ext>
          </a:extLst>
        </p:spPr>
        <p:txBody>
          <a:bodyPr/>
          <a:lstStyle/>
          <a:p>
            <a:endParaRPr lang="fr-FR"/>
          </a:p>
        </p:txBody>
      </p:sp>
      <p:sp>
        <p:nvSpPr>
          <p:cNvPr id="650249" name="Rectangle 9"/>
          <p:cNvSpPr>
            <a:spLocks noChangeArrowheads="1"/>
          </p:cNvSpPr>
          <p:nvPr/>
        </p:nvSpPr>
        <p:spPr bwMode="auto">
          <a:xfrm>
            <a:off x="3900488" y="2979738"/>
            <a:ext cx="722312" cy="976312"/>
          </a:xfrm>
          <a:prstGeom prst="rect">
            <a:avLst/>
          </a:prstGeom>
          <a:solidFill>
            <a:srgbClr val="273C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0250" name="Rectangle 10"/>
          <p:cNvSpPr>
            <a:spLocks noChangeArrowheads="1"/>
          </p:cNvSpPr>
          <p:nvPr/>
        </p:nvSpPr>
        <p:spPr bwMode="auto">
          <a:xfrm>
            <a:off x="3709988" y="3659188"/>
            <a:ext cx="1108075" cy="458787"/>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sp>
        <p:nvSpPr>
          <p:cNvPr id="650251" name="Rectangle 11"/>
          <p:cNvSpPr>
            <a:spLocks noChangeArrowheads="1"/>
          </p:cNvSpPr>
          <p:nvPr/>
        </p:nvSpPr>
        <p:spPr bwMode="auto">
          <a:xfrm>
            <a:off x="3844925" y="3771900"/>
            <a:ext cx="8382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Conversion</a:t>
            </a:r>
          </a:p>
        </p:txBody>
      </p:sp>
      <p:grpSp>
        <p:nvGrpSpPr>
          <p:cNvPr id="650252" name="Group 12"/>
          <p:cNvGrpSpPr>
            <a:grpSpLocks/>
          </p:cNvGrpSpPr>
          <p:nvPr/>
        </p:nvGrpSpPr>
        <p:grpSpPr bwMode="auto">
          <a:xfrm>
            <a:off x="3698875" y="3046413"/>
            <a:ext cx="1125538" cy="481012"/>
            <a:chOff x="2433" y="1857"/>
            <a:chExt cx="589" cy="250"/>
          </a:xfrm>
        </p:grpSpPr>
        <p:sp>
          <p:nvSpPr>
            <p:cNvPr id="650253" name="Rectangle 13"/>
            <p:cNvSpPr>
              <a:spLocks noChangeArrowheads="1"/>
            </p:cNvSpPr>
            <p:nvPr/>
          </p:nvSpPr>
          <p:spPr bwMode="auto">
            <a:xfrm>
              <a:off x="2433" y="1857"/>
              <a:ext cx="579" cy="239"/>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sp>
          <p:nvSpPr>
            <p:cNvPr id="650254" name="Rectangle 14"/>
            <p:cNvSpPr>
              <a:spLocks noChangeArrowheads="1"/>
            </p:cNvSpPr>
            <p:nvPr/>
          </p:nvSpPr>
          <p:spPr bwMode="auto">
            <a:xfrm>
              <a:off x="2444" y="1868"/>
              <a:ext cx="578" cy="239"/>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sp>
          <p:nvSpPr>
            <p:cNvPr id="650255" name="Rectangle 15"/>
            <p:cNvSpPr>
              <a:spLocks noChangeArrowheads="1"/>
            </p:cNvSpPr>
            <p:nvPr/>
          </p:nvSpPr>
          <p:spPr bwMode="auto">
            <a:xfrm>
              <a:off x="2438" y="1862"/>
              <a:ext cx="579" cy="240"/>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grpSp>
      <p:sp>
        <p:nvSpPr>
          <p:cNvPr id="650256" name="Rectangle 16"/>
          <p:cNvSpPr>
            <a:spLocks noChangeArrowheads="1"/>
          </p:cNvSpPr>
          <p:nvPr/>
        </p:nvSpPr>
        <p:spPr bwMode="auto">
          <a:xfrm>
            <a:off x="3751263" y="3197225"/>
            <a:ext cx="4143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FFFFFF"/>
                </a:solidFill>
                <a:sym typeface="Times New Roman" panose="02020603050405020304" pitchFamily="18" charset="0"/>
              </a:rPr>
              <a:t>Ordre</a:t>
            </a:r>
          </a:p>
        </p:txBody>
      </p:sp>
      <p:sp>
        <p:nvSpPr>
          <p:cNvPr id="650257" name="Rectangle 17"/>
          <p:cNvSpPr>
            <a:spLocks noChangeArrowheads="1"/>
          </p:cNvSpPr>
          <p:nvPr/>
        </p:nvSpPr>
        <p:spPr bwMode="auto">
          <a:xfrm>
            <a:off x="4208463" y="3197225"/>
            <a:ext cx="577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000000"/>
                </a:solidFill>
                <a:sym typeface="Times New Roman" panose="02020603050405020304" pitchFamily="18" charset="0"/>
              </a:rPr>
              <a:t> </a:t>
            </a:r>
            <a:r>
              <a:rPr lang="fr-FR" altLang="fr-FR" sz="1200" b="1">
                <a:solidFill>
                  <a:srgbClr val="FFFFFF"/>
                </a:solidFill>
                <a:sym typeface="Times New Roman" panose="02020603050405020304" pitchFamily="18" charset="0"/>
              </a:rPr>
              <a:t>planifié</a:t>
            </a:r>
          </a:p>
        </p:txBody>
      </p:sp>
      <p:sp>
        <p:nvSpPr>
          <p:cNvPr id="650258" name="Freeform 18"/>
          <p:cNvSpPr>
            <a:spLocks/>
          </p:cNvSpPr>
          <p:nvPr/>
        </p:nvSpPr>
        <p:spPr bwMode="auto">
          <a:xfrm>
            <a:off x="3709988" y="3043238"/>
            <a:ext cx="1104900" cy="461962"/>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0259" name="Rectangle 19"/>
          <p:cNvSpPr>
            <a:spLocks noChangeArrowheads="1"/>
          </p:cNvSpPr>
          <p:nvPr/>
        </p:nvSpPr>
        <p:spPr bwMode="auto">
          <a:xfrm>
            <a:off x="2352675" y="2174875"/>
            <a:ext cx="638175" cy="12652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nvGrpSpPr>
          <p:cNvPr id="650260" name="Group 20"/>
          <p:cNvGrpSpPr>
            <a:grpSpLocks/>
          </p:cNvGrpSpPr>
          <p:nvPr/>
        </p:nvGrpSpPr>
        <p:grpSpPr bwMode="auto">
          <a:xfrm>
            <a:off x="1963738" y="2300288"/>
            <a:ext cx="1414462" cy="477837"/>
            <a:chOff x="1524" y="1470"/>
            <a:chExt cx="741" cy="248"/>
          </a:xfrm>
        </p:grpSpPr>
        <p:sp>
          <p:nvSpPr>
            <p:cNvPr id="650261" name="Rectangle 21"/>
            <p:cNvSpPr>
              <a:spLocks noChangeArrowheads="1"/>
            </p:cNvSpPr>
            <p:nvPr/>
          </p:nvSpPr>
          <p:spPr bwMode="auto">
            <a:xfrm>
              <a:off x="1524" y="1470"/>
              <a:ext cx="730" cy="238"/>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sp>
          <p:nvSpPr>
            <p:cNvPr id="650262" name="Rectangle 22"/>
            <p:cNvSpPr>
              <a:spLocks noChangeArrowheads="1"/>
            </p:cNvSpPr>
            <p:nvPr/>
          </p:nvSpPr>
          <p:spPr bwMode="auto">
            <a:xfrm>
              <a:off x="1534" y="1480"/>
              <a:ext cx="731" cy="238"/>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sp>
          <p:nvSpPr>
            <p:cNvPr id="650263" name="Rectangle 23"/>
            <p:cNvSpPr>
              <a:spLocks noChangeArrowheads="1"/>
            </p:cNvSpPr>
            <p:nvPr/>
          </p:nvSpPr>
          <p:spPr bwMode="auto">
            <a:xfrm>
              <a:off x="1529" y="1475"/>
              <a:ext cx="731" cy="238"/>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grpSp>
      <p:sp>
        <p:nvSpPr>
          <p:cNvPr id="650264" name="Rectangle 24"/>
          <p:cNvSpPr>
            <a:spLocks noChangeArrowheads="1"/>
          </p:cNvSpPr>
          <p:nvPr/>
        </p:nvSpPr>
        <p:spPr bwMode="auto">
          <a:xfrm>
            <a:off x="2178050" y="2393950"/>
            <a:ext cx="8985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ClrTx/>
              <a:buSzPct val="100000"/>
              <a:buFontTx/>
              <a:buNone/>
            </a:pPr>
            <a:r>
              <a:rPr lang="fr-FR" altLang="fr-FR" sz="1200" b="1">
                <a:solidFill>
                  <a:srgbClr val="FFFFFF"/>
                </a:solidFill>
                <a:sym typeface="Times New Roman" panose="02020603050405020304" pitchFamily="18" charset="0"/>
              </a:rPr>
              <a:t>Besoins</a:t>
            </a:r>
            <a:r>
              <a:rPr lang="fr-FR" altLang="fr-FR" sz="1200" b="1">
                <a:solidFill>
                  <a:srgbClr val="000000"/>
                </a:solidFill>
                <a:sym typeface="Times New Roman" panose="02020603050405020304" pitchFamily="18" charset="0"/>
              </a:rPr>
              <a:t> </a:t>
            </a:r>
            <a:br>
              <a:rPr lang="fr-FR" altLang="fr-FR" sz="1200" b="1">
                <a:solidFill>
                  <a:srgbClr val="000000"/>
                </a:solidFill>
                <a:sym typeface="Times New Roman" panose="02020603050405020304" pitchFamily="18" charset="0"/>
              </a:rPr>
            </a:br>
            <a:r>
              <a:rPr lang="fr-FR" altLang="fr-FR" sz="1200" b="1">
                <a:solidFill>
                  <a:srgbClr val="FFFFFF"/>
                </a:solidFill>
                <a:sym typeface="Times New Roman" panose="02020603050405020304" pitchFamily="18" charset="0"/>
              </a:rPr>
              <a:t> dépendants</a:t>
            </a:r>
          </a:p>
        </p:txBody>
      </p:sp>
      <p:grpSp>
        <p:nvGrpSpPr>
          <p:cNvPr id="650265" name="Group 25"/>
          <p:cNvGrpSpPr>
            <a:grpSpLocks/>
          </p:cNvGrpSpPr>
          <p:nvPr/>
        </p:nvGrpSpPr>
        <p:grpSpPr bwMode="auto">
          <a:xfrm>
            <a:off x="1963738" y="2900363"/>
            <a:ext cx="1414462" cy="479425"/>
            <a:chOff x="1524" y="1768"/>
            <a:chExt cx="741" cy="249"/>
          </a:xfrm>
        </p:grpSpPr>
        <p:sp>
          <p:nvSpPr>
            <p:cNvPr id="650266" name="Rectangle 26"/>
            <p:cNvSpPr>
              <a:spLocks noChangeArrowheads="1"/>
            </p:cNvSpPr>
            <p:nvPr/>
          </p:nvSpPr>
          <p:spPr bwMode="auto">
            <a:xfrm>
              <a:off x="1524" y="1768"/>
              <a:ext cx="730" cy="239"/>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sp>
          <p:nvSpPr>
            <p:cNvPr id="650267" name="Rectangle 27"/>
            <p:cNvSpPr>
              <a:spLocks noChangeArrowheads="1"/>
            </p:cNvSpPr>
            <p:nvPr/>
          </p:nvSpPr>
          <p:spPr bwMode="auto">
            <a:xfrm>
              <a:off x="1534" y="1778"/>
              <a:ext cx="731" cy="239"/>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sp>
          <p:nvSpPr>
            <p:cNvPr id="650268" name="Rectangle 28"/>
            <p:cNvSpPr>
              <a:spLocks noChangeArrowheads="1"/>
            </p:cNvSpPr>
            <p:nvPr/>
          </p:nvSpPr>
          <p:spPr bwMode="auto">
            <a:xfrm>
              <a:off x="1529" y="1773"/>
              <a:ext cx="731" cy="239"/>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grpSp>
      <p:sp>
        <p:nvSpPr>
          <p:cNvPr id="650269" name="Rectangle 29"/>
          <p:cNvSpPr>
            <a:spLocks noChangeArrowheads="1"/>
          </p:cNvSpPr>
          <p:nvPr/>
        </p:nvSpPr>
        <p:spPr bwMode="auto">
          <a:xfrm>
            <a:off x="2179638" y="3025775"/>
            <a:ext cx="95408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FFFFFF"/>
                </a:solidFill>
                <a:sym typeface="Times New Roman" panose="02020603050405020304" pitchFamily="18" charset="0"/>
              </a:rPr>
              <a:t>Réservations</a:t>
            </a:r>
          </a:p>
        </p:txBody>
      </p:sp>
      <p:sp>
        <p:nvSpPr>
          <p:cNvPr id="650270" name="Rectangle 30"/>
          <p:cNvSpPr>
            <a:spLocks noChangeArrowheads="1"/>
          </p:cNvSpPr>
          <p:nvPr/>
        </p:nvSpPr>
        <p:spPr bwMode="auto">
          <a:xfrm>
            <a:off x="3573463" y="5057775"/>
            <a:ext cx="1457325" cy="631825"/>
          </a:xfrm>
          <a:prstGeom prst="rect">
            <a:avLst/>
          </a:prstGeom>
          <a:solidFill>
            <a:srgbClr val="6699CC"/>
          </a:solidFill>
          <a:ln>
            <a:noFill/>
          </a:ln>
          <a:effectLst>
            <a:outerShdw dist="107763" dir="189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50271" name="Rectangle 31"/>
          <p:cNvSpPr>
            <a:spLocks noChangeArrowheads="1"/>
          </p:cNvSpPr>
          <p:nvPr/>
        </p:nvSpPr>
        <p:spPr bwMode="auto">
          <a:xfrm>
            <a:off x="1960563" y="4276725"/>
            <a:ext cx="1371600" cy="6334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nvGrpSpPr>
          <p:cNvPr id="650272" name="Group 32"/>
          <p:cNvGrpSpPr>
            <a:grpSpLocks/>
          </p:cNvGrpSpPr>
          <p:nvPr/>
        </p:nvGrpSpPr>
        <p:grpSpPr bwMode="auto">
          <a:xfrm>
            <a:off x="3748088" y="5137150"/>
            <a:ext cx="1123950" cy="477838"/>
            <a:chOff x="2458" y="2943"/>
            <a:chExt cx="589" cy="248"/>
          </a:xfrm>
        </p:grpSpPr>
        <p:sp>
          <p:nvSpPr>
            <p:cNvPr id="650273" name="Rectangle 33"/>
            <p:cNvSpPr>
              <a:spLocks noChangeArrowheads="1"/>
            </p:cNvSpPr>
            <p:nvPr/>
          </p:nvSpPr>
          <p:spPr bwMode="auto">
            <a:xfrm>
              <a:off x="2458" y="2943"/>
              <a:ext cx="578" cy="238"/>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0274" name="Rectangle 34"/>
            <p:cNvSpPr>
              <a:spLocks noChangeArrowheads="1"/>
            </p:cNvSpPr>
            <p:nvPr/>
          </p:nvSpPr>
          <p:spPr bwMode="auto">
            <a:xfrm>
              <a:off x="2468" y="2953"/>
              <a:ext cx="579" cy="238"/>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0275" name="Rectangle 35"/>
            <p:cNvSpPr>
              <a:spLocks noChangeArrowheads="1"/>
            </p:cNvSpPr>
            <p:nvPr/>
          </p:nvSpPr>
          <p:spPr bwMode="auto">
            <a:xfrm>
              <a:off x="2463" y="2948"/>
              <a:ext cx="578" cy="238"/>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sp>
        <p:nvSpPr>
          <p:cNvPr id="650276" name="Rectangle 36"/>
          <p:cNvSpPr>
            <a:spLocks noChangeArrowheads="1"/>
          </p:cNvSpPr>
          <p:nvPr/>
        </p:nvSpPr>
        <p:spPr bwMode="auto">
          <a:xfrm>
            <a:off x="3889375" y="5286375"/>
            <a:ext cx="609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FFFFFF"/>
                </a:solidFill>
                <a:sym typeface="Times New Roman" panose="02020603050405020304" pitchFamily="18" charset="0"/>
              </a:rPr>
              <a:t>Magasin</a:t>
            </a:r>
          </a:p>
        </p:txBody>
      </p:sp>
      <p:sp>
        <p:nvSpPr>
          <p:cNvPr id="650277" name="Rectangle 37"/>
          <p:cNvSpPr>
            <a:spLocks noChangeArrowheads="1"/>
          </p:cNvSpPr>
          <p:nvPr/>
        </p:nvSpPr>
        <p:spPr bwMode="auto">
          <a:xfrm>
            <a:off x="2057400" y="4371975"/>
            <a:ext cx="1104900" cy="458788"/>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0278" name="Rectangle 38"/>
          <p:cNvSpPr>
            <a:spLocks noChangeArrowheads="1"/>
          </p:cNvSpPr>
          <p:nvPr/>
        </p:nvSpPr>
        <p:spPr bwMode="auto">
          <a:xfrm>
            <a:off x="2076450" y="4392613"/>
            <a:ext cx="1104900" cy="458787"/>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0279" name="Rectangle 39"/>
          <p:cNvSpPr>
            <a:spLocks noChangeArrowheads="1"/>
          </p:cNvSpPr>
          <p:nvPr/>
        </p:nvSpPr>
        <p:spPr bwMode="auto">
          <a:xfrm>
            <a:off x="2066925" y="4383088"/>
            <a:ext cx="1104900" cy="457200"/>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lIns="90000" tIns="46800" rIns="90000" bIns="46800" anchor="ctr">
            <a:spAutoFit/>
          </a:bodyPr>
          <a:lstStyle/>
          <a:p>
            <a:endParaRPr lang="fr-FR"/>
          </a:p>
        </p:txBody>
      </p:sp>
      <p:grpSp>
        <p:nvGrpSpPr>
          <p:cNvPr id="650280" name="Group 40"/>
          <p:cNvGrpSpPr>
            <a:grpSpLocks/>
          </p:cNvGrpSpPr>
          <p:nvPr/>
        </p:nvGrpSpPr>
        <p:grpSpPr bwMode="auto">
          <a:xfrm>
            <a:off x="3532188" y="1839913"/>
            <a:ext cx="1452562" cy="477837"/>
            <a:chOff x="2352" y="1231"/>
            <a:chExt cx="760" cy="248"/>
          </a:xfrm>
        </p:grpSpPr>
        <p:sp>
          <p:nvSpPr>
            <p:cNvPr id="650281" name="Rectangle 41"/>
            <p:cNvSpPr>
              <a:spLocks noChangeArrowheads="1"/>
            </p:cNvSpPr>
            <p:nvPr/>
          </p:nvSpPr>
          <p:spPr bwMode="auto">
            <a:xfrm>
              <a:off x="2352" y="1231"/>
              <a:ext cx="750" cy="238"/>
            </a:xfrm>
            <a:prstGeom prst="rect">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rgbClr val="808080"/>
                    </a:outerShdw>
                  </a:effectLst>
                </a14:hiddenEffects>
              </a:ext>
            </a:extLst>
          </p:spPr>
          <p:txBody>
            <a:bodyPr/>
            <a:lstStyle/>
            <a:p>
              <a:endParaRPr lang="fr-FR"/>
            </a:p>
          </p:txBody>
        </p:sp>
        <p:sp>
          <p:nvSpPr>
            <p:cNvPr id="650282" name="Rectangle 42"/>
            <p:cNvSpPr>
              <a:spLocks noChangeArrowheads="1"/>
            </p:cNvSpPr>
            <p:nvPr/>
          </p:nvSpPr>
          <p:spPr bwMode="auto">
            <a:xfrm>
              <a:off x="2362" y="1241"/>
              <a:ext cx="750" cy="238"/>
            </a:xfrm>
            <a:prstGeom prst="rect">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rgbClr val="808080"/>
                    </a:outerShdw>
                  </a:effectLst>
                </a14:hiddenEffects>
              </a:ext>
            </a:extLst>
          </p:spPr>
          <p:txBody>
            <a:bodyPr/>
            <a:lstStyle/>
            <a:p>
              <a:endParaRPr lang="fr-FR"/>
            </a:p>
          </p:txBody>
        </p:sp>
        <p:sp>
          <p:nvSpPr>
            <p:cNvPr id="650283" name="Rectangle 43"/>
            <p:cNvSpPr>
              <a:spLocks noChangeArrowheads="1"/>
            </p:cNvSpPr>
            <p:nvPr/>
          </p:nvSpPr>
          <p:spPr bwMode="auto">
            <a:xfrm>
              <a:off x="2357" y="1236"/>
              <a:ext cx="750" cy="238"/>
            </a:xfrm>
            <a:prstGeom prst="rect">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rgbClr val="808080"/>
                    </a:outerShdw>
                  </a:effectLst>
                </a14:hiddenEffects>
              </a:ext>
            </a:extLst>
          </p:spPr>
          <p:txBody>
            <a:bodyPr/>
            <a:lstStyle/>
            <a:p>
              <a:endParaRPr lang="fr-FR"/>
            </a:p>
          </p:txBody>
        </p:sp>
      </p:grpSp>
      <p:sp>
        <p:nvSpPr>
          <p:cNvPr id="650284" name="Rectangle 44"/>
          <p:cNvSpPr>
            <a:spLocks noChangeArrowheads="1"/>
          </p:cNvSpPr>
          <p:nvPr/>
        </p:nvSpPr>
        <p:spPr bwMode="auto">
          <a:xfrm>
            <a:off x="3592513" y="1873250"/>
            <a:ext cx="45878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FFFFFF"/>
                </a:solidFill>
                <a:sym typeface="Times New Roman" panose="02020603050405020304" pitchFamily="18" charset="0"/>
              </a:rPr>
              <a:t>Planif.</a:t>
            </a:r>
          </a:p>
        </p:txBody>
      </p:sp>
      <p:sp>
        <p:nvSpPr>
          <p:cNvPr id="650285" name="Rectangle 45"/>
          <p:cNvSpPr>
            <a:spLocks noChangeArrowheads="1"/>
          </p:cNvSpPr>
          <p:nvPr/>
        </p:nvSpPr>
        <p:spPr bwMode="auto">
          <a:xfrm>
            <a:off x="4067175" y="1873250"/>
            <a:ext cx="619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FFFFFF"/>
                </a:solidFill>
                <a:sym typeface="Times New Roman" panose="02020603050405020304" pitchFamily="18" charset="0"/>
              </a:rPr>
              <a:t> besoins</a:t>
            </a:r>
          </a:p>
        </p:txBody>
      </p:sp>
      <p:sp>
        <p:nvSpPr>
          <p:cNvPr id="650286" name="Rectangle 46"/>
          <p:cNvSpPr>
            <a:spLocks noChangeArrowheads="1"/>
          </p:cNvSpPr>
          <p:nvPr/>
        </p:nvSpPr>
        <p:spPr bwMode="auto">
          <a:xfrm>
            <a:off x="3592513" y="2084388"/>
            <a:ext cx="1117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buClrTx/>
              <a:buSzPct val="100000"/>
              <a:buFontTx/>
              <a:buNone/>
            </a:pPr>
            <a:r>
              <a:rPr lang="fr-FR" altLang="fr-FR" sz="1200" b="1">
                <a:solidFill>
                  <a:srgbClr val="FFFFFF"/>
                </a:solidFill>
                <a:sym typeface="Times New Roman" panose="02020603050405020304" pitchFamily="18" charset="0"/>
              </a:rPr>
              <a:t>en composants</a:t>
            </a:r>
          </a:p>
        </p:txBody>
      </p:sp>
      <p:sp>
        <p:nvSpPr>
          <p:cNvPr id="650287" name="Freeform 47"/>
          <p:cNvSpPr>
            <a:spLocks/>
          </p:cNvSpPr>
          <p:nvPr/>
        </p:nvSpPr>
        <p:spPr bwMode="auto">
          <a:xfrm>
            <a:off x="1560513" y="2451100"/>
            <a:ext cx="398462" cy="698500"/>
          </a:xfrm>
          <a:custGeom>
            <a:avLst/>
            <a:gdLst>
              <a:gd name="T0" fmla="*/ 163 w 246"/>
              <a:gd name="T1" fmla="*/ 199 h 275"/>
              <a:gd name="T2" fmla="*/ 95 w 246"/>
              <a:gd name="T3" fmla="*/ 275 h 275"/>
              <a:gd name="T4" fmla="*/ 95 w 246"/>
              <a:gd name="T5" fmla="*/ 238 h 275"/>
              <a:gd name="T6" fmla="*/ 76 w 246"/>
              <a:gd name="T7" fmla="*/ 235 h 275"/>
              <a:gd name="T8" fmla="*/ 58 w 246"/>
              <a:gd name="T9" fmla="*/ 229 h 275"/>
              <a:gd name="T10" fmla="*/ 42 w 246"/>
              <a:gd name="T11" fmla="*/ 217 h 275"/>
              <a:gd name="T12" fmla="*/ 28 w 246"/>
              <a:gd name="T13" fmla="*/ 203 h 275"/>
              <a:gd name="T14" fmla="*/ 17 w 246"/>
              <a:gd name="T15" fmla="*/ 185 h 275"/>
              <a:gd name="T16" fmla="*/ 8 w 246"/>
              <a:gd name="T17" fmla="*/ 165 h 275"/>
              <a:gd name="T18" fmla="*/ 3 w 246"/>
              <a:gd name="T19" fmla="*/ 142 h 275"/>
              <a:gd name="T20" fmla="*/ 0 w 246"/>
              <a:gd name="T21" fmla="*/ 117 h 275"/>
              <a:gd name="T22" fmla="*/ 3 w 246"/>
              <a:gd name="T23" fmla="*/ 93 h 275"/>
              <a:gd name="T24" fmla="*/ 8 w 246"/>
              <a:gd name="T25" fmla="*/ 71 h 275"/>
              <a:gd name="T26" fmla="*/ 17 w 246"/>
              <a:gd name="T27" fmla="*/ 52 h 275"/>
              <a:gd name="T28" fmla="*/ 28 w 246"/>
              <a:gd name="T29" fmla="*/ 34 h 275"/>
              <a:gd name="T30" fmla="*/ 42 w 246"/>
              <a:gd name="T31" fmla="*/ 20 h 275"/>
              <a:gd name="T32" fmla="*/ 59 w 246"/>
              <a:gd name="T33" fmla="*/ 9 h 275"/>
              <a:gd name="T34" fmla="*/ 77 w 246"/>
              <a:gd name="T35" fmla="*/ 2 h 275"/>
              <a:gd name="T36" fmla="*/ 96 w 246"/>
              <a:gd name="T37" fmla="*/ 0 h 275"/>
              <a:gd name="T38" fmla="*/ 246 w 246"/>
              <a:gd name="T39" fmla="*/ 0 h 275"/>
              <a:gd name="T40" fmla="*/ 246 w 246"/>
              <a:gd name="T41" fmla="*/ 78 h 275"/>
              <a:gd name="T42" fmla="*/ 95 w 246"/>
              <a:gd name="T43" fmla="*/ 78 h 275"/>
              <a:gd name="T44" fmla="*/ 90 w 246"/>
              <a:gd name="T45" fmla="*/ 79 h 275"/>
              <a:gd name="T46" fmla="*/ 85 w 246"/>
              <a:gd name="T47" fmla="*/ 80 h 275"/>
              <a:gd name="T48" fmla="*/ 76 w 246"/>
              <a:gd name="T49" fmla="*/ 88 h 275"/>
              <a:gd name="T50" fmla="*/ 69 w 246"/>
              <a:gd name="T51" fmla="*/ 99 h 275"/>
              <a:gd name="T52" fmla="*/ 67 w 246"/>
              <a:gd name="T53" fmla="*/ 113 h 275"/>
              <a:gd name="T54" fmla="*/ 67 w 246"/>
              <a:gd name="T55" fmla="*/ 124 h 275"/>
              <a:gd name="T56" fmla="*/ 69 w 246"/>
              <a:gd name="T57" fmla="*/ 138 h 275"/>
              <a:gd name="T58" fmla="*/ 76 w 246"/>
              <a:gd name="T59" fmla="*/ 149 h 275"/>
              <a:gd name="T60" fmla="*/ 85 w 246"/>
              <a:gd name="T61" fmla="*/ 157 h 275"/>
              <a:gd name="T62" fmla="*/ 90 w 246"/>
              <a:gd name="T63" fmla="*/ 158 h 275"/>
              <a:gd name="T64" fmla="*/ 95 w 246"/>
              <a:gd name="T65" fmla="*/ 160 h 275"/>
              <a:gd name="T66" fmla="*/ 95 w 246"/>
              <a:gd name="T67" fmla="*/ 124 h 275"/>
              <a:gd name="T68" fmla="*/ 163 w 246"/>
              <a:gd name="T69" fmla="*/ 19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6" h="275">
                <a:moveTo>
                  <a:pt x="163" y="199"/>
                </a:moveTo>
                <a:lnTo>
                  <a:pt x="95" y="275"/>
                </a:lnTo>
                <a:lnTo>
                  <a:pt x="95" y="238"/>
                </a:lnTo>
                <a:lnTo>
                  <a:pt x="76" y="235"/>
                </a:lnTo>
                <a:lnTo>
                  <a:pt x="58" y="229"/>
                </a:lnTo>
                <a:lnTo>
                  <a:pt x="42" y="217"/>
                </a:lnTo>
                <a:lnTo>
                  <a:pt x="28" y="203"/>
                </a:lnTo>
                <a:lnTo>
                  <a:pt x="17" y="185"/>
                </a:lnTo>
                <a:lnTo>
                  <a:pt x="8" y="165"/>
                </a:lnTo>
                <a:lnTo>
                  <a:pt x="3" y="142"/>
                </a:lnTo>
                <a:lnTo>
                  <a:pt x="0" y="117"/>
                </a:lnTo>
                <a:lnTo>
                  <a:pt x="3" y="93"/>
                </a:lnTo>
                <a:lnTo>
                  <a:pt x="8" y="71"/>
                </a:lnTo>
                <a:lnTo>
                  <a:pt x="17" y="52"/>
                </a:lnTo>
                <a:lnTo>
                  <a:pt x="28" y="34"/>
                </a:lnTo>
                <a:lnTo>
                  <a:pt x="42" y="20"/>
                </a:lnTo>
                <a:lnTo>
                  <a:pt x="59" y="9"/>
                </a:lnTo>
                <a:lnTo>
                  <a:pt x="77" y="2"/>
                </a:lnTo>
                <a:lnTo>
                  <a:pt x="96" y="0"/>
                </a:lnTo>
                <a:lnTo>
                  <a:pt x="246" y="0"/>
                </a:lnTo>
                <a:lnTo>
                  <a:pt x="246" y="78"/>
                </a:lnTo>
                <a:lnTo>
                  <a:pt x="95" y="78"/>
                </a:lnTo>
                <a:lnTo>
                  <a:pt x="90" y="79"/>
                </a:lnTo>
                <a:lnTo>
                  <a:pt x="85" y="80"/>
                </a:lnTo>
                <a:lnTo>
                  <a:pt x="76" y="88"/>
                </a:lnTo>
                <a:lnTo>
                  <a:pt x="69" y="99"/>
                </a:lnTo>
                <a:lnTo>
                  <a:pt x="67" y="113"/>
                </a:lnTo>
                <a:lnTo>
                  <a:pt x="67" y="124"/>
                </a:lnTo>
                <a:lnTo>
                  <a:pt x="69" y="138"/>
                </a:lnTo>
                <a:lnTo>
                  <a:pt x="76" y="149"/>
                </a:lnTo>
                <a:lnTo>
                  <a:pt x="85" y="157"/>
                </a:lnTo>
                <a:lnTo>
                  <a:pt x="90" y="158"/>
                </a:lnTo>
                <a:lnTo>
                  <a:pt x="95" y="160"/>
                </a:lnTo>
                <a:lnTo>
                  <a:pt x="95" y="124"/>
                </a:lnTo>
                <a:lnTo>
                  <a:pt x="163" y="199"/>
                </a:lnTo>
                <a:close/>
              </a:path>
            </a:pathLst>
          </a:custGeom>
          <a:solidFill>
            <a:srgbClr val="273C83"/>
          </a:solidFill>
          <a:ln w="6350">
            <a:solidFill>
              <a:srgbClr val="000000"/>
            </a:solidFill>
            <a:prstDash val="solid"/>
            <a:round/>
            <a:headEnd/>
            <a:tailEnd/>
          </a:ln>
        </p:spPr>
        <p:txBody>
          <a:bodyPr/>
          <a:lstStyle/>
          <a:p>
            <a:endParaRPr lang="fr-FR"/>
          </a:p>
        </p:txBody>
      </p:sp>
      <p:sp>
        <p:nvSpPr>
          <p:cNvPr id="650288" name="Rectangle 48"/>
          <p:cNvSpPr>
            <a:spLocks noGrp="1" noChangeArrowheads="1"/>
          </p:cNvSpPr>
          <p:nvPr>
            <p:ph type="title"/>
          </p:nvPr>
        </p:nvSpPr>
        <p:spPr/>
        <p:txBody>
          <a:bodyPr/>
          <a:lstStyle/>
          <a:p>
            <a:r>
              <a:rPr lang="fr-FR" altLang="fr-FR">
                <a:solidFill>
                  <a:srgbClr val="44697D"/>
                </a:solidFill>
                <a:sym typeface="Times New Roman" panose="02020603050405020304" pitchFamily="18" charset="0"/>
              </a:rPr>
              <a:t>Planification des besoins en composants - MRP</a:t>
            </a:r>
          </a:p>
        </p:txBody>
      </p:sp>
      <p:sp>
        <p:nvSpPr>
          <p:cNvPr id="650295" name="Rectangle 55"/>
          <p:cNvSpPr>
            <a:spLocks noChangeArrowheads="1"/>
          </p:cNvSpPr>
          <p:nvPr/>
        </p:nvSpPr>
        <p:spPr bwMode="auto">
          <a:xfrm>
            <a:off x="5595938" y="1689100"/>
            <a:ext cx="1311275" cy="719138"/>
          </a:xfrm>
          <a:prstGeom prst="rect">
            <a:avLst/>
          </a:prstGeom>
          <a:gradFill rotWithShape="0">
            <a:gsLst>
              <a:gs pos="0">
                <a:srgbClr val="6699CC"/>
              </a:gs>
              <a:gs pos="100000">
                <a:srgbClr val="6699CC">
                  <a:gamma/>
                  <a:shade val="84706"/>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0296" name="Rectangle 56"/>
          <p:cNvSpPr>
            <a:spLocks noChangeArrowheads="1"/>
          </p:cNvSpPr>
          <p:nvPr/>
        </p:nvSpPr>
        <p:spPr bwMode="auto">
          <a:xfrm>
            <a:off x="5665788" y="1763713"/>
            <a:ext cx="118427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buClrTx/>
              <a:buSzPct val="100000"/>
              <a:buFontTx/>
              <a:buNone/>
            </a:pPr>
            <a:r>
              <a:rPr lang="fr-FR" altLang="fr-FR" sz="1200" b="1">
                <a:solidFill>
                  <a:srgbClr val="FFFFFF"/>
                </a:solidFill>
                <a:sym typeface="Times New Roman" panose="02020603050405020304" pitchFamily="18" charset="0"/>
              </a:rPr>
              <a:t>Besoins indépendants prévisionnels</a:t>
            </a:r>
          </a:p>
        </p:txBody>
      </p:sp>
      <p:sp>
        <p:nvSpPr>
          <p:cNvPr id="650297" name="AutoShape 57"/>
          <p:cNvSpPr>
            <a:spLocks noChangeArrowheads="1"/>
          </p:cNvSpPr>
          <p:nvPr/>
        </p:nvSpPr>
        <p:spPr bwMode="auto">
          <a:xfrm rot="10765555">
            <a:off x="5154613" y="1687513"/>
            <a:ext cx="387350" cy="719137"/>
          </a:xfrm>
          <a:prstGeom prst="homePlate">
            <a:avLst>
              <a:gd name="adj" fmla="val 46005"/>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0298" name="Line 58"/>
          <p:cNvSpPr>
            <a:spLocks noChangeShapeType="1"/>
          </p:cNvSpPr>
          <p:nvPr/>
        </p:nvSpPr>
        <p:spPr bwMode="auto">
          <a:xfrm flipV="1">
            <a:off x="2571750" y="2055813"/>
            <a:ext cx="906463" cy="244475"/>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0299" name="Line 59"/>
          <p:cNvSpPr>
            <a:spLocks noChangeShapeType="1"/>
          </p:cNvSpPr>
          <p:nvPr/>
        </p:nvSpPr>
        <p:spPr bwMode="auto">
          <a:xfrm flipV="1">
            <a:off x="2627313" y="3324225"/>
            <a:ext cx="0" cy="1047750"/>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0300" name="Rectangle 60"/>
          <p:cNvSpPr>
            <a:spLocks noChangeArrowheads="1"/>
          </p:cNvSpPr>
          <p:nvPr/>
        </p:nvSpPr>
        <p:spPr bwMode="auto">
          <a:xfrm>
            <a:off x="2071688" y="4443413"/>
            <a:ext cx="118427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rgbClr val="808080"/>
                  </a:outerShdw>
                </a:effectLst>
              </a14:hiddenEffects>
            </a:ext>
          </a:extLst>
        </p:spPr>
        <p:txBody>
          <a:bodyPr lIns="0" tIns="0" rIns="0" bIns="0">
            <a:spAutoFit/>
          </a:bodyPr>
          <a:lstStyle/>
          <a:p>
            <a:pPr>
              <a:buClrTx/>
              <a:buSzPct val="100000"/>
              <a:buFontTx/>
              <a:buNone/>
            </a:pPr>
            <a:r>
              <a:rPr lang="fr-FR" altLang="fr-FR" sz="1200" b="1">
                <a:solidFill>
                  <a:srgbClr val="FFFFFF"/>
                </a:solidFill>
                <a:sym typeface="Times New Roman" panose="02020603050405020304" pitchFamily="18" charset="0"/>
              </a:rPr>
              <a:t>Ordre de</a:t>
            </a:r>
          </a:p>
          <a:p>
            <a:pPr>
              <a:buClrTx/>
              <a:buSzPct val="100000"/>
              <a:buFontTx/>
              <a:buNone/>
            </a:pPr>
            <a:r>
              <a:rPr lang="fr-FR" altLang="fr-FR" sz="1200" b="1">
                <a:solidFill>
                  <a:srgbClr val="FFFFFF"/>
                </a:solidFill>
                <a:sym typeface="Times New Roman" panose="02020603050405020304" pitchFamily="18" charset="0"/>
              </a:rPr>
              <a:t>fabrication</a:t>
            </a:r>
          </a:p>
        </p:txBody>
      </p:sp>
      <p:sp>
        <p:nvSpPr>
          <p:cNvPr id="650301" name="Line 61"/>
          <p:cNvSpPr>
            <a:spLocks noChangeShapeType="1"/>
          </p:cNvSpPr>
          <p:nvPr/>
        </p:nvSpPr>
        <p:spPr bwMode="auto">
          <a:xfrm flipH="1">
            <a:off x="3133725" y="4092575"/>
            <a:ext cx="1108075" cy="612775"/>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0302" name="Line 62"/>
          <p:cNvSpPr>
            <a:spLocks noChangeShapeType="1"/>
          </p:cNvSpPr>
          <p:nvPr/>
        </p:nvSpPr>
        <p:spPr bwMode="auto">
          <a:xfrm flipH="1" flipV="1">
            <a:off x="3368675" y="2625725"/>
            <a:ext cx="330200" cy="698500"/>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50303" name="AutoShape 63"/>
          <p:cNvSpPr>
            <a:spLocks noChangeArrowheads="1"/>
          </p:cNvSpPr>
          <p:nvPr/>
        </p:nvSpPr>
        <p:spPr bwMode="auto">
          <a:xfrm>
            <a:off x="3968750" y="2451100"/>
            <a:ext cx="574675" cy="442913"/>
          </a:xfrm>
          <a:prstGeom prst="downArrow">
            <a:avLst>
              <a:gd name="adj1" fmla="val 50000"/>
              <a:gd name="adj2" fmla="val 25000"/>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0304" name="Freeform 64"/>
          <p:cNvSpPr>
            <a:spLocks/>
          </p:cNvSpPr>
          <p:nvPr/>
        </p:nvSpPr>
        <p:spPr bwMode="auto">
          <a:xfrm>
            <a:off x="5595938" y="1687513"/>
            <a:ext cx="1311275" cy="725487"/>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0305" name="Freeform 65"/>
          <p:cNvSpPr>
            <a:spLocks/>
          </p:cNvSpPr>
          <p:nvPr/>
        </p:nvSpPr>
        <p:spPr bwMode="auto">
          <a:xfrm>
            <a:off x="1958975" y="2298700"/>
            <a:ext cx="1409700" cy="460375"/>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0306" name="Freeform 66"/>
          <p:cNvSpPr>
            <a:spLocks/>
          </p:cNvSpPr>
          <p:nvPr/>
        </p:nvSpPr>
        <p:spPr bwMode="auto">
          <a:xfrm>
            <a:off x="1958975" y="2863850"/>
            <a:ext cx="1409700" cy="460375"/>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0307" name="Freeform 67"/>
          <p:cNvSpPr>
            <a:spLocks/>
          </p:cNvSpPr>
          <p:nvPr/>
        </p:nvSpPr>
        <p:spPr bwMode="auto">
          <a:xfrm>
            <a:off x="2057400" y="4360863"/>
            <a:ext cx="1123950" cy="460375"/>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0308" name="Freeform 68"/>
          <p:cNvSpPr>
            <a:spLocks/>
          </p:cNvSpPr>
          <p:nvPr/>
        </p:nvSpPr>
        <p:spPr bwMode="auto">
          <a:xfrm>
            <a:off x="3694113" y="5135563"/>
            <a:ext cx="1157287" cy="460375"/>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Tree>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071" name="Rectangle 183"/>
          <p:cNvSpPr>
            <a:spLocks noChangeArrowheads="1"/>
          </p:cNvSpPr>
          <p:nvPr/>
        </p:nvSpPr>
        <p:spPr bwMode="auto">
          <a:xfrm>
            <a:off x="215900" y="1335088"/>
            <a:ext cx="8785225" cy="4073525"/>
          </a:xfrm>
          <a:prstGeom prst="rect">
            <a:avLst/>
          </a:prstGeom>
          <a:gradFill rotWithShape="0">
            <a:gsLst>
              <a:gs pos="0">
                <a:srgbClr val="DDDDDD"/>
              </a:gs>
              <a:gs pos="100000">
                <a:srgbClr val="DDDDDD">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78077" name="Rectangle 189"/>
          <p:cNvSpPr>
            <a:spLocks noChangeArrowheads="1"/>
          </p:cNvSpPr>
          <p:nvPr/>
        </p:nvSpPr>
        <p:spPr bwMode="auto">
          <a:xfrm>
            <a:off x="215900" y="1514475"/>
            <a:ext cx="8712200" cy="3822700"/>
          </a:xfrm>
          <a:prstGeom prst="rect">
            <a:avLst/>
          </a:prstGeom>
          <a:gradFill rotWithShape="0">
            <a:gsLst>
              <a:gs pos="0">
                <a:schemeClr val="accent1"/>
              </a:gs>
              <a:gs pos="100000">
                <a:schemeClr val="accent1">
                  <a:gamma/>
                  <a:shade val="63529"/>
                  <a:invGamma/>
                </a:scheme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78079" name="Rectangle 191"/>
          <p:cNvSpPr>
            <a:spLocks noChangeArrowheads="1"/>
          </p:cNvSpPr>
          <p:nvPr/>
        </p:nvSpPr>
        <p:spPr bwMode="auto">
          <a:xfrm>
            <a:off x="215900" y="1268413"/>
            <a:ext cx="8713788" cy="576262"/>
          </a:xfrm>
          <a:prstGeom prst="rect">
            <a:avLst/>
          </a:prstGeom>
          <a:gradFill rotWithShape="1">
            <a:gsLst>
              <a:gs pos="0">
                <a:srgbClr val="7A9BC0"/>
              </a:gs>
              <a:gs pos="100000">
                <a:srgbClr val="7A9BC0">
                  <a:gamma/>
                  <a:shade val="46275"/>
                  <a:invGamma/>
                </a:srgbClr>
              </a:gs>
            </a:gsLst>
            <a:lin ang="0" scaled="1"/>
          </a:gradFill>
          <a:ln>
            <a:noFill/>
          </a:ln>
          <a:effectLst/>
          <a:extLst>
            <a:ext uri="{91240B29-F687-4F45-9708-019B960494DF}">
              <a14:hiddenLine xmlns:a14="http://schemas.microsoft.com/office/drawing/2010/main" w="15875"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spAutoFit/>
          </a:bodyPr>
          <a:lstStyle/>
          <a:p>
            <a:endParaRPr lang="fr-FR"/>
          </a:p>
        </p:txBody>
      </p:sp>
      <p:sp>
        <p:nvSpPr>
          <p:cNvPr id="677892" name="Rectangle 4"/>
          <p:cNvSpPr>
            <a:spLocks noChangeArrowheads="1"/>
          </p:cNvSpPr>
          <p:nvPr/>
        </p:nvSpPr>
        <p:spPr bwMode="auto">
          <a:xfrm>
            <a:off x="1560513" y="6089650"/>
            <a:ext cx="4414837"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677894" name="Rectangle 6"/>
          <p:cNvSpPr>
            <a:spLocks noGrp="1" noChangeArrowheads="1"/>
          </p:cNvSpPr>
          <p:nvPr>
            <p:ph type="title"/>
          </p:nvPr>
        </p:nvSpPr>
        <p:spPr/>
        <p:txBody>
          <a:bodyPr/>
          <a:lstStyle/>
          <a:p>
            <a:r>
              <a:rPr lang="fr-FR" altLang="fr-FR">
                <a:solidFill>
                  <a:srgbClr val="44697D"/>
                </a:solidFill>
                <a:sym typeface="Times New Roman" panose="02020603050405020304" pitchFamily="18" charset="0"/>
              </a:rPr>
              <a:t>Autres stratégies de planification pour produits finis</a:t>
            </a:r>
          </a:p>
        </p:txBody>
      </p:sp>
      <p:graphicFrame>
        <p:nvGraphicFramePr>
          <p:cNvPr id="678083" name="Group 195"/>
          <p:cNvGraphicFramePr>
            <a:graphicFrameLocks noGrp="1"/>
          </p:cNvGraphicFramePr>
          <p:nvPr>
            <p:ph type="tbl" idx="1"/>
          </p:nvPr>
        </p:nvGraphicFramePr>
        <p:xfrm>
          <a:off x="215900" y="1268413"/>
          <a:ext cx="8712200" cy="4052890"/>
        </p:xfrm>
        <a:graphic>
          <a:graphicData uri="http://schemas.openxmlformats.org/drawingml/2006/table">
            <a:tbl>
              <a:tblPr/>
              <a:tblGrid>
                <a:gridCol w="2628900"/>
                <a:gridCol w="3167063"/>
                <a:gridCol w="2916237"/>
              </a:tblGrid>
              <a:tr h="576263">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400" b="0" i="0" u="none" strike="noStrike" cap="none" normalizeH="0" baseline="0" smtClean="0">
                          <a:ln>
                            <a:noFill/>
                          </a:ln>
                          <a:solidFill>
                            <a:srgbClr val="FFFFFF"/>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Stratégie </a:t>
                      </a:r>
                    </a:p>
                  </a:txBody>
                  <a:tcPr marL="88900" marR="88900" marT="44450" marB="4445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400" b="0" i="0" u="none" strike="noStrike" cap="none" normalizeH="0" baseline="0" smtClean="0">
                          <a:ln>
                            <a:noFill/>
                          </a:ln>
                          <a:solidFill>
                            <a:srgbClr val="FFFFFF"/>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Planification des besoins nets (10)</a:t>
                      </a:r>
                    </a:p>
                  </a:txBody>
                  <a:tcPr marL="88900" marR="88900" marT="44450" marB="4445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400" b="0" i="0" u="none" strike="noStrike" cap="none" normalizeH="0" baseline="0" smtClean="0">
                          <a:ln>
                            <a:noFill/>
                          </a:ln>
                          <a:solidFill>
                            <a:srgbClr val="FFFFFF"/>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Planification avec assemblage final (40) </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750">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Besoins client transmis en production </a:t>
                      </a: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ctr"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Non</a:t>
                      </a:r>
                    </a:p>
                  </a:txBody>
                  <a:tcPr marL="88900" marR="88900" marT="44450" marB="4445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ctr"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Oui</a:t>
                      </a:r>
                    </a:p>
                  </a:txBody>
                  <a:tcPr marL="88900" marR="88900" marT="44450" marB="4445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4213">
                <a:tc rowSpan="2">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Signification : . . </a:t>
                      </a: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Les commandes clients n'influencent pas la production </a:t>
                      </a: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Les commandes clients qui dépassent les besoins indépendants prévisionnels peuvent influencer la production </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4213">
                <a:tc vMerge="1">
                  <a:txBody>
                    <a:bodyPr/>
                    <a:lstStyle/>
                    <a:p>
                      <a:endParaRPr lang="fr-FR"/>
                    </a:p>
                  </a:txBody>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L'objectif principal consiste à garantir une production souple </a:t>
                      </a:r>
                    </a:p>
                  </a:txBody>
                  <a:tcPr marL="88900" marR="88900" marT="44450" marB="4445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La réaction souple à la demande des clients constitue le facteur le plus important </a:t>
                      </a:r>
                    </a:p>
                  </a:txBody>
                  <a:tcPr marL="88900" marR="88900"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8363">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Besoins indépendants prévisionnels alloués et réduits pendant la gestion des commandes clients </a:t>
                      </a: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ctr"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Non</a:t>
                      </a:r>
                    </a:p>
                  </a:txBody>
                  <a:tcPr marL="88900" marR="88900" marT="44450" marB="4445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ctr"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Oui</a:t>
                      </a:r>
                    </a:p>
                  </a:txBody>
                  <a:tcPr marL="88900" marR="88900" marT="44450" marB="4445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0088">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l"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Besoins indépendants prévisionnels réduits à la sortie de marchandises pour livraison </a:t>
                      </a:r>
                    </a:p>
                  </a:txBody>
                  <a:tcPr marL="88900" marR="88900"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ctr"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Oui</a:t>
                      </a:r>
                    </a:p>
                  </a:txBody>
                  <a:tcPr marL="88900" marR="88900" marT="44450" marB="4445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75000"/>
                        </a:spcBef>
                        <a:buClr>
                          <a:schemeClr val="tx1"/>
                        </a:buClr>
                        <a:defRPr sz="16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88900" indent="-87313" algn="l">
                        <a:spcBef>
                          <a:spcPct val="25000"/>
                        </a:spcBef>
                        <a:buClr>
                          <a:srgbClr val="F0AB00"/>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447675" indent="-101600" algn="l">
                        <a:spcBef>
                          <a:spcPct val="25000"/>
                        </a:spcBef>
                        <a:buClr>
                          <a:srgbClr val="666666"/>
                        </a:buClr>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795338" indent="-252413" algn="l">
                        <a:spcBef>
                          <a:spcPct val="25000"/>
                        </a:spcBef>
                        <a:buClr>
                          <a:srgbClr val="666666"/>
                        </a:buClr>
                        <a:buFont typeface="Arial" panose="020B0604020202020204" pitchFamily="34"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255713" indent="-546100" algn="l">
                        <a:spcBef>
                          <a:spcPct val="15000"/>
                        </a:spcBef>
                        <a:buClr>
                          <a:srgbClr val="666666"/>
                        </a:buClr>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17129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1701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26273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084513" indent="-546100" fontAlgn="base">
                        <a:spcBef>
                          <a:spcPct val="15000"/>
                        </a:spcBef>
                        <a:spcAft>
                          <a:spcPct val="0"/>
                        </a:spcAft>
                        <a:buClr>
                          <a:srgbClr val="666666"/>
                        </a:buClr>
                        <a:buSzPct val="80000"/>
                        <a:buFont typeface="Arial" panose="020B0604020202020204" pitchFamily="34" charset="0"/>
                        <a:defRPr sz="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marL="0" marR="0" lvl="0" indent="0" algn="ctr" defTabSz="914400" rtl="0" eaLnBrk="1" fontAlgn="base" latinLnBrk="0" hangingPunct="1">
                        <a:lnSpc>
                          <a:spcPct val="100000"/>
                        </a:lnSpc>
                        <a:spcBef>
                          <a:spcPct val="75000"/>
                        </a:spcBef>
                        <a:spcAft>
                          <a:spcPct val="0"/>
                        </a:spcAft>
                        <a:buClrTx/>
                        <a:buSzPct val="80000"/>
                        <a:buFont typeface="Times New Roman" panose="02020603050405020304" pitchFamily="18" charset="0"/>
                        <a:buNone/>
                        <a:tabLst/>
                      </a:pPr>
                      <a:r>
                        <a:rPr kumimoji="0" lang="fr-FR" altLang="fr-FR" sz="1100" b="0" i="0" u="none" strike="noStrike" cap="none" normalizeH="0" baseline="0" smtClean="0">
                          <a:ln>
                            <a:noFill/>
                          </a:ln>
                          <a:solidFill>
                            <a:srgbClr val="000000"/>
                          </a:solidFill>
                          <a:effectLst/>
                          <a:latin typeface="Arial" panose="020B0604020202020204" pitchFamily="34" charset="0"/>
                          <a:ea typeface="Arial Unicode MS" panose="020B0604020202020204" pitchFamily="34" charset="-128"/>
                          <a:cs typeface="Arial Unicode MS" panose="020B0604020202020204" pitchFamily="34" charset="-128"/>
                          <a:sym typeface="Times New Roman" panose="02020603050405020304" pitchFamily="18" charset="0"/>
                        </a:rPr>
                        <a:t>Non</a:t>
                      </a:r>
                    </a:p>
                  </a:txBody>
                  <a:tcPr marL="88900" marR="88900" marT="44450" marB="4445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Rectangle 2"/>
          <p:cNvSpPr>
            <a:spLocks noChangeArrowheads="1"/>
          </p:cNvSpPr>
          <p:nvPr/>
        </p:nvSpPr>
        <p:spPr bwMode="auto">
          <a:xfrm>
            <a:off x="1435100" y="1193800"/>
            <a:ext cx="6578600" cy="4775200"/>
          </a:xfrm>
          <a:prstGeom prst="rect">
            <a:avLst/>
          </a:prstGeom>
          <a:gradFill rotWithShape="0">
            <a:gsLst>
              <a:gs pos="0">
                <a:srgbClr val="DDDDDD"/>
              </a:gs>
              <a:gs pos="100000">
                <a:srgbClr val="DDDDDD">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67" name="Rectangle 3"/>
          <p:cNvSpPr>
            <a:spLocks noChangeArrowheads="1"/>
          </p:cNvSpPr>
          <p:nvPr/>
        </p:nvSpPr>
        <p:spPr bwMode="auto">
          <a:xfrm>
            <a:off x="4256088" y="4189413"/>
            <a:ext cx="1311275" cy="1563687"/>
          </a:xfrm>
          <a:prstGeom prst="rect">
            <a:avLst/>
          </a:prstGeom>
          <a:gradFill rotWithShape="0">
            <a:gsLst>
              <a:gs pos="0">
                <a:srgbClr val="6699CC"/>
              </a:gs>
              <a:gs pos="100000">
                <a:srgbClr val="6699CC">
                  <a:gamma/>
                  <a:shade val="84706"/>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1268" name="Rectangle 4"/>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anchor="ctr"/>
          <a:lstStyle/>
          <a:p>
            <a:r>
              <a:rPr lang="en-US" altLang="fr-FR">
                <a:solidFill>
                  <a:srgbClr val="44697D"/>
                </a:solidFill>
                <a:sym typeface="Times New Roman" panose="02020603050405020304" pitchFamily="18" charset="0"/>
              </a:rPr>
              <a:t>Poste de travail</a:t>
            </a:r>
          </a:p>
        </p:txBody>
      </p:sp>
      <p:sp>
        <p:nvSpPr>
          <p:cNvPr id="651269" name="Rectangle 5"/>
          <p:cNvSpPr>
            <a:spLocks noChangeArrowheads="1"/>
          </p:cNvSpPr>
          <p:nvPr/>
        </p:nvSpPr>
        <p:spPr bwMode="auto">
          <a:xfrm>
            <a:off x="2192338" y="2073275"/>
            <a:ext cx="5440362" cy="1647825"/>
          </a:xfrm>
          <a:prstGeom prst="rect">
            <a:avLst/>
          </a:prstGeom>
          <a:solidFill>
            <a:schemeClr val="bg1"/>
          </a:soli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1270" name="Rectangle 6"/>
          <p:cNvSpPr>
            <a:spLocks noChangeArrowheads="1"/>
          </p:cNvSpPr>
          <p:nvPr/>
        </p:nvSpPr>
        <p:spPr bwMode="auto">
          <a:xfrm>
            <a:off x="2319338" y="2168525"/>
            <a:ext cx="1531937" cy="1374775"/>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71" name="Rectangle 7"/>
          <p:cNvSpPr>
            <a:spLocks noChangeArrowheads="1"/>
          </p:cNvSpPr>
          <p:nvPr/>
        </p:nvSpPr>
        <p:spPr bwMode="auto">
          <a:xfrm>
            <a:off x="4189413" y="2168525"/>
            <a:ext cx="1541462" cy="1439863"/>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72" name="Rectangle 8"/>
          <p:cNvSpPr>
            <a:spLocks noChangeArrowheads="1"/>
          </p:cNvSpPr>
          <p:nvPr/>
        </p:nvSpPr>
        <p:spPr bwMode="auto">
          <a:xfrm>
            <a:off x="6130925" y="2168525"/>
            <a:ext cx="1392238" cy="1374775"/>
          </a:xfrm>
          <a:prstGeom prst="rect">
            <a:avLst/>
          </a:prstGeom>
          <a:gradFill rotWithShape="0">
            <a:gsLst>
              <a:gs pos="0">
                <a:srgbClr val="6699CC"/>
              </a:gs>
              <a:gs pos="100000">
                <a:srgbClr val="6699CC">
                  <a:gamma/>
                  <a:shade val="84706"/>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73" name="Rectangle 9"/>
          <p:cNvSpPr>
            <a:spLocks noChangeArrowheads="1"/>
          </p:cNvSpPr>
          <p:nvPr/>
        </p:nvSpPr>
        <p:spPr bwMode="auto">
          <a:xfrm>
            <a:off x="2192338" y="1355725"/>
            <a:ext cx="5440362" cy="717550"/>
          </a:xfrm>
          <a:prstGeom prst="rect">
            <a:avLst/>
          </a:prstGeom>
          <a:gradFill rotWithShape="0">
            <a:gsLst>
              <a:gs pos="0">
                <a:srgbClr val="6699CC"/>
              </a:gs>
              <a:gs pos="100000">
                <a:srgbClr val="6699CC">
                  <a:gamma/>
                  <a:shade val="84706"/>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1274" name="Rectangle 10"/>
          <p:cNvSpPr>
            <a:spLocks noChangeArrowheads="1"/>
          </p:cNvSpPr>
          <p:nvPr/>
        </p:nvSpPr>
        <p:spPr bwMode="auto">
          <a:xfrm>
            <a:off x="3367088" y="1416050"/>
            <a:ext cx="3365500" cy="536575"/>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75" name="Text Box 11"/>
          <p:cNvSpPr txBox="1">
            <a:spLocks noChangeArrowheads="1"/>
          </p:cNvSpPr>
          <p:nvPr/>
        </p:nvSpPr>
        <p:spPr bwMode="auto">
          <a:xfrm>
            <a:off x="3362325" y="1449388"/>
            <a:ext cx="3381375" cy="36671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a:buClrTx/>
              <a:buSzPct val="100000"/>
              <a:buFontTx/>
              <a:buNone/>
            </a:pPr>
            <a:r>
              <a:rPr lang="en-US" altLang="fr-FR" sz="1800" b="1">
                <a:solidFill>
                  <a:srgbClr val="FFFFFF"/>
                </a:solidFill>
                <a:sym typeface="Times New Roman" panose="02020603050405020304" pitchFamily="18" charset="0"/>
              </a:rPr>
              <a:t>Poste de travail : assemblage</a:t>
            </a:r>
          </a:p>
        </p:txBody>
      </p:sp>
      <p:sp>
        <p:nvSpPr>
          <p:cNvPr id="651276" name="Rectangle 12"/>
          <p:cNvSpPr>
            <a:spLocks noChangeArrowheads="1"/>
          </p:cNvSpPr>
          <p:nvPr/>
        </p:nvSpPr>
        <p:spPr bwMode="auto">
          <a:xfrm>
            <a:off x="2319338" y="4229100"/>
            <a:ext cx="1311275" cy="1524000"/>
          </a:xfrm>
          <a:prstGeom prst="rect">
            <a:avLst/>
          </a:prstGeom>
          <a:gradFill rotWithShape="0">
            <a:gsLst>
              <a:gs pos="0">
                <a:srgbClr val="6699CC"/>
              </a:gs>
              <a:gs pos="100000">
                <a:srgbClr val="6699CC">
                  <a:gamma/>
                  <a:shade val="84706"/>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1277" name="Rectangle 13"/>
          <p:cNvSpPr>
            <a:spLocks noChangeArrowheads="1"/>
          </p:cNvSpPr>
          <p:nvPr/>
        </p:nvSpPr>
        <p:spPr bwMode="auto">
          <a:xfrm>
            <a:off x="5940425" y="4229100"/>
            <a:ext cx="1763713" cy="1524000"/>
          </a:xfrm>
          <a:prstGeom prst="rect">
            <a:avLst/>
          </a:prstGeom>
          <a:gradFill rotWithShape="0">
            <a:gsLst>
              <a:gs pos="0">
                <a:srgbClr val="6699CC"/>
              </a:gs>
              <a:gs pos="100000">
                <a:srgbClr val="6699CC">
                  <a:gamma/>
                  <a:shade val="84706"/>
                  <a:invGamma/>
                </a:srgbClr>
              </a:gs>
            </a:gsLst>
            <a:lin ang="0" scaled="1"/>
          </a:gradFill>
          <a:ln>
            <a:noFill/>
          </a:ln>
          <a:effectLst>
            <a:outerShdw dist="107763" dir="189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000" tIns="46800" rIns="90000" bIns="46800" anchor="ctr">
            <a:spAutoFit/>
          </a:bodyPr>
          <a:lstStyle/>
          <a:p>
            <a:endParaRPr lang="fr-FR"/>
          </a:p>
        </p:txBody>
      </p:sp>
      <p:sp>
        <p:nvSpPr>
          <p:cNvPr id="651278" name="Rectangle 14"/>
          <p:cNvSpPr>
            <a:spLocks noChangeArrowheads="1"/>
          </p:cNvSpPr>
          <p:nvPr/>
        </p:nvSpPr>
        <p:spPr bwMode="auto">
          <a:xfrm>
            <a:off x="2319338" y="4229100"/>
            <a:ext cx="1206500" cy="711200"/>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79" name="Rectangle 15"/>
          <p:cNvSpPr>
            <a:spLocks noChangeArrowheads="1"/>
          </p:cNvSpPr>
          <p:nvPr/>
        </p:nvSpPr>
        <p:spPr bwMode="auto">
          <a:xfrm>
            <a:off x="4256088" y="4229100"/>
            <a:ext cx="1166812" cy="741363"/>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80" name="Rectangle 16"/>
          <p:cNvSpPr>
            <a:spLocks noChangeArrowheads="1"/>
          </p:cNvSpPr>
          <p:nvPr/>
        </p:nvSpPr>
        <p:spPr bwMode="auto">
          <a:xfrm>
            <a:off x="6048375" y="4229100"/>
            <a:ext cx="1584325" cy="711200"/>
          </a:xfrm>
          <a:prstGeom prst="rect">
            <a:avLst/>
          </a:prstGeom>
          <a:gradFill rotWithShape="0">
            <a:gsLst>
              <a:gs pos="0">
                <a:srgbClr val="6699CC"/>
              </a:gs>
              <a:gs pos="100000">
                <a:srgbClr val="6699CC">
                  <a:gamma/>
                  <a:shade val="63529"/>
                  <a:invGamma/>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81" name="Text Box 17"/>
          <p:cNvSpPr txBox="1">
            <a:spLocks noChangeArrowheads="1"/>
          </p:cNvSpPr>
          <p:nvPr/>
        </p:nvSpPr>
        <p:spPr bwMode="auto">
          <a:xfrm>
            <a:off x="2420938" y="4375150"/>
            <a:ext cx="1060450" cy="33655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buClrTx/>
              <a:buSzPct val="100000"/>
              <a:buFontTx/>
              <a:buNone/>
            </a:pPr>
            <a:r>
              <a:rPr lang="en-US" altLang="fr-FR" b="1">
                <a:solidFill>
                  <a:srgbClr val="FFFFFF"/>
                </a:solidFill>
                <a:sym typeface="Times New Roman" panose="02020603050405020304" pitchFamily="18" charset="0"/>
              </a:rPr>
              <a:t>Gammes</a:t>
            </a:r>
          </a:p>
        </p:txBody>
      </p:sp>
      <p:sp>
        <p:nvSpPr>
          <p:cNvPr id="651282" name="Text Box 18"/>
          <p:cNvSpPr txBox="1">
            <a:spLocks noChangeArrowheads="1"/>
          </p:cNvSpPr>
          <p:nvPr/>
        </p:nvSpPr>
        <p:spPr bwMode="auto">
          <a:xfrm>
            <a:off x="4459288" y="4359275"/>
            <a:ext cx="936625" cy="33655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algn="l">
              <a:buClrTx/>
              <a:buSzPct val="100000"/>
              <a:buFontTx/>
              <a:buNone/>
            </a:pPr>
            <a:r>
              <a:rPr lang="en-US" altLang="fr-FR" b="1">
                <a:solidFill>
                  <a:srgbClr val="FFFFFF"/>
                </a:solidFill>
                <a:sym typeface="Times New Roman" panose="02020603050405020304" pitchFamily="18" charset="0"/>
              </a:rPr>
              <a:t>CCR</a:t>
            </a:r>
          </a:p>
        </p:txBody>
      </p:sp>
      <p:sp>
        <p:nvSpPr>
          <p:cNvPr id="651283" name="Text Box 19"/>
          <p:cNvSpPr txBox="1">
            <a:spLocks noChangeArrowheads="1"/>
          </p:cNvSpPr>
          <p:nvPr/>
        </p:nvSpPr>
        <p:spPr bwMode="auto">
          <a:xfrm>
            <a:off x="6084888" y="4257675"/>
            <a:ext cx="1655762" cy="5175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buClrTx/>
              <a:buSzPct val="100000"/>
              <a:buFontTx/>
              <a:buNone/>
            </a:pPr>
            <a:r>
              <a:rPr lang="fr-FR" altLang="fr-FR" sz="1400" b="1">
                <a:solidFill>
                  <a:srgbClr val="FFFFFF"/>
                </a:solidFill>
                <a:sym typeface="Times New Roman" panose="02020603050405020304" pitchFamily="18" charset="0"/>
              </a:rPr>
              <a:t>Ordonnancement</a:t>
            </a:r>
          </a:p>
          <a:p>
            <a:pPr algn="l">
              <a:buClrTx/>
              <a:buSzPct val="100000"/>
              <a:buFontTx/>
              <a:buNone/>
            </a:pPr>
            <a:r>
              <a:rPr lang="fr-FR" altLang="fr-FR" sz="1400" b="1">
                <a:solidFill>
                  <a:srgbClr val="FFFFFF"/>
                </a:solidFill>
                <a:sym typeface="Times New Roman" panose="02020603050405020304" pitchFamily="18" charset="0"/>
              </a:rPr>
              <a:t>et capacité</a:t>
            </a:r>
          </a:p>
        </p:txBody>
      </p:sp>
      <p:sp>
        <p:nvSpPr>
          <p:cNvPr id="651284" name="AutoShape 20"/>
          <p:cNvSpPr>
            <a:spLocks noChangeArrowheads="1"/>
          </p:cNvSpPr>
          <p:nvPr/>
        </p:nvSpPr>
        <p:spPr bwMode="auto">
          <a:xfrm>
            <a:off x="2546350" y="3568700"/>
            <a:ext cx="820738" cy="620713"/>
          </a:xfrm>
          <a:prstGeom prst="downArrow">
            <a:avLst>
              <a:gd name="adj1" fmla="val 50000"/>
              <a:gd name="adj2" fmla="val 25000"/>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85" name="AutoShape 21"/>
          <p:cNvSpPr>
            <a:spLocks noChangeArrowheads="1"/>
          </p:cNvSpPr>
          <p:nvPr/>
        </p:nvSpPr>
        <p:spPr bwMode="auto">
          <a:xfrm>
            <a:off x="4545013" y="3568700"/>
            <a:ext cx="820737" cy="620713"/>
          </a:xfrm>
          <a:prstGeom prst="downArrow">
            <a:avLst>
              <a:gd name="adj1" fmla="val 50000"/>
              <a:gd name="adj2" fmla="val 25000"/>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86" name="AutoShape 22"/>
          <p:cNvSpPr>
            <a:spLocks noChangeArrowheads="1"/>
          </p:cNvSpPr>
          <p:nvPr/>
        </p:nvSpPr>
        <p:spPr bwMode="auto">
          <a:xfrm>
            <a:off x="6445250" y="3568700"/>
            <a:ext cx="820738" cy="620713"/>
          </a:xfrm>
          <a:prstGeom prst="downArrow">
            <a:avLst>
              <a:gd name="adj1" fmla="val 50000"/>
              <a:gd name="adj2" fmla="val 25000"/>
            </a:avLst>
          </a:prstGeom>
          <a:gradFill rotWithShape="0">
            <a:gsLst>
              <a:gs pos="0">
                <a:schemeClr val="accent1"/>
              </a:gs>
              <a:gs pos="100000">
                <a:schemeClr val="accent1">
                  <a:gamma/>
                  <a:tint val="33333"/>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287" name="Freeform 23"/>
          <p:cNvSpPr>
            <a:spLocks/>
          </p:cNvSpPr>
          <p:nvPr/>
        </p:nvSpPr>
        <p:spPr bwMode="auto">
          <a:xfrm>
            <a:off x="4318000" y="4313238"/>
            <a:ext cx="1104900" cy="627062"/>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1288" name="Freeform 24"/>
          <p:cNvSpPr>
            <a:spLocks/>
          </p:cNvSpPr>
          <p:nvPr/>
        </p:nvSpPr>
        <p:spPr bwMode="auto">
          <a:xfrm>
            <a:off x="2420938" y="4313238"/>
            <a:ext cx="1104900" cy="627062"/>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1289" name="Freeform 25"/>
          <p:cNvSpPr>
            <a:spLocks/>
          </p:cNvSpPr>
          <p:nvPr/>
        </p:nvSpPr>
        <p:spPr bwMode="auto">
          <a:xfrm>
            <a:off x="6048375" y="4313238"/>
            <a:ext cx="1363663" cy="627062"/>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1290" name="Rectangle 26"/>
          <p:cNvSpPr>
            <a:spLocks noChangeArrowheads="1"/>
          </p:cNvSpPr>
          <p:nvPr/>
        </p:nvSpPr>
        <p:spPr bwMode="auto">
          <a:xfrm>
            <a:off x="4318000" y="5099050"/>
            <a:ext cx="1104900" cy="600075"/>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fr-FR"/>
          </a:p>
        </p:txBody>
      </p:sp>
      <p:sp>
        <p:nvSpPr>
          <p:cNvPr id="651291" name="Freeform 27"/>
          <p:cNvSpPr>
            <a:spLocks/>
          </p:cNvSpPr>
          <p:nvPr/>
        </p:nvSpPr>
        <p:spPr bwMode="auto">
          <a:xfrm>
            <a:off x="3384550" y="1419225"/>
            <a:ext cx="3348038" cy="461963"/>
          </a:xfrm>
          <a:custGeom>
            <a:avLst/>
            <a:gdLst>
              <a:gd name="T0" fmla="*/ 579 w 579"/>
              <a:gd name="T1" fmla="*/ 0 h 240"/>
              <a:gd name="T2" fmla="*/ 0 w 579"/>
              <a:gd name="T3" fmla="*/ 0 h 240"/>
              <a:gd name="T4" fmla="*/ 0 w 579"/>
              <a:gd name="T5" fmla="*/ 240 h 240"/>
            </a:gdLst>
            <a:ahLst/>
            <a:cxnLst>
              <a:cxn ang="0">
                <a:pos x="T0" y="T1"/>
              </a:cxn>
              <a:cxn ang="0">
                <a:pos x="T2" y="T3"/>
              </a:cxn>
              <a:cxn ang="0">
                <a:pos x="T4" y="T5"/>
              </a:cxn>
            </a:cxnLst>
            <a:rect l="0" t="0" r="r" b="b"/>
            <a:pathLst>
              <a:path w="579" h="240">
                <a:moveTo>
                  <a:pt x="579" y="0"/>
                </a:moveTo>
                <a:lnTo>
                  <a:pt x="0" y="0"/>
                </a:lnTo>
                <a:lnTo>
                  <a:pt x="0" y="240"/>
                </a:lnTo>
              </a:path>
            </a:pathLst>
          </a:custGeom>
          <a:noFill/>
          <a:ln w="15875">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651292" name="Text Box 28"/>
          <p:cNvSpPr txBox="1">
            <a:spLocks noChangeArrowheads="1"/>
          </p:cNvSpPr>
          <p:nvPr/>
        </p:nvSpPr>
        <p:spPr bwMode="auto">
          <a:xfrm>
            <a:off x="4649788" y="5067300"/>
            <a:ext cx="611187" cy="8223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algn="l">
              <a:buClrTx/>
              <a:buSzPct val="100000"/>
              <a:buFontTx/>
              <a:buNone/>
            </a:pPr>
            <a:r>
              <a:rPr lang="en-US" altLang="fr-FR" sz="1200" b="1">
                <a:solidFill>
                  <a:srgbClr val="000000"/>
                </a:solidFill>
                <a:sym typeface="Times New Roman" panose="02020603050405020304" pitchFamily="18" charset="0"/>
              </a:rPr>
              <a:t>1010,-</a:t>
            </a:r>
          </a:p>
          <a:p>
            <a:pPr algn="l">
              <a:buClrTx/>
              <a:buSzPct val="100000"/>
              <a:buFontTx/>
              <a:buNone/>
            </a:pPr>
            <a:r>
              <a:rPr lang="en-US" altLang="fr-FR" sz="1200" b="1">
                <a:solidFill>
                  <a:srgbClr val="000000"/>
                </a:solidFill>
                <a:sym typeface="Times New Roman" panose="02020603050405020304" pitchFamily="18" charset="0"/>
              </a:rPr>
              <a:t>2150,-</a:t>
            </a:r>
          </a:p>
          <a:p>
            <a:pPr algn="l">
              <a:buClrTx/>
              <a:buSzPct val="100000"/>
              <a:buFontTx/>
              <a:buNone/>
            </a:pPr>
            <a:r>
              <a:rPr lang="en-US" altLang="fr-FR" sz="1200" b="1">
                <a:solidFill>
                  <a:srgbClr val="000000"/>
                </a:solidFill>
                <a:sym typeface="Times New Roman" panose="02020603050405020304" pitchFamily="18" charset="0"/>
              </a:rPr>
              <a:t>3160,-</a:t>
            </a:r>
          </a:p>
          <a:p>
            <a:pPr algn="l">
              <a:buClrTx/>
              <a:buSzPct val="100000"/>
              <a:buFontTx/>
              <a:buNone/>
            </a:pPr>
            <a:endParaRPr lang="en-US" altLang="fr-FR" sz="1200" b="1">
              <a:solidFill>
                <a:srgbClr val="000000"/>
              </a:solidFill>
              <a:sym typeface="Times New Roman" panose="02020603050405020304" pitchFamily="18" charset="0"/>
            </a:endParaRPr>
          </a:p>
        </p:txBody>
      </p:sp>
      <p:sp>
        <p:nvSpPr>
          <p:cNvPr id="651293" name="Line 29"/>
          <p:cNvSpPr>
            <a:spLocks noChangeShapeType="1"/>
          </p:cNvSpPr>
          <p:nvPr/>
        </p:nvSpPr>
        <p:spPr bwMode="auto">
          <a:xfrm>
            <a:off x="4459288" y="5473700"/>
            <a:ext cx="9636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endParaRPr lang="fr-FR"/>
          </a:p>
        </p:txBody>
      </p:sp>
      <p:pic>
        <p:nvPicPr>
          <p:cNvPr id="651294"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9838" y="5346700"/>
            <a:ext cx="1092200" cy="3524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1295" name="Picture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8088" y="2298700"/>
            <a:ext cx="1092200" cy="61436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1296" name="Picture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4438" y="2276475"/>
            <a:ext cx="1116012" cy="65246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51297" name="Group 33"/>
          <p:cNvGrpSpPr>
            <a:grpSpLocks/>
          </p:cNvGrpSpPr>
          <p:nvPr/>
        </p:nvGrpSpPr>
        <p:grpSpPr bwMode="auto">
          <a:xfrm>
            <a:off x="2420938" y="5086350"/>
            <a:ext cx="1104900" cy="603250"/>
            <a:chOff x="1525" y="3204"/>
            <a:chExt cx="696" cy="320"/>
          </a:xfrm>
        </p:grpSpPr>
        <p:sp>
          <p:nvSpPr>
            <p:cNvPr id="651298" name="Rectangle 34"/>
            <p:cNvSpPr>
              <a:spLocks noChangeArrowheads="1"/>
            </p:cNvSpPr>
            <p:nvPr/>
          </p:nvSpPr>
          <p:spPr bwMode="auto">
            <a:xfrm>
              <a:off x="1525" y="3204"/>
              <a:ext cx="696" cy="32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nvGrpSpPr>
            <p:cNvPr id="651299" name="Group 35"/>
            <p:cNvGrpSpPr>
              <a:grpSpLocks/>
            </p:cNvGrpSpPr>
            <p:nvPr/>
          </p:nvGrpSpPr>
          <p:grpSpPr bwMode="auto">
            <a:xfrm>
              <a:off x="1549" y="3248"/>
              <a:ext cx="644" cy="276"/>
              <a:chOff x="1501" y="3248"/>
              <a:chExt cx="668" cy="276"/>
            </a:xfrm>
          </p:grpSpPr>
          <p:sp>
            <p:nvSpPr>
              <p:cNvPr id="651300" name="Rectangle 36"/>
              <p:cNvSpPr>
                <a:spLocks noChangeArrowheads="1"/>
              </p:cNvSpPr>
              <p:nvPr/>
            </p:nvSpPr>
            <p:spPr bwMode="auto">
              <a:xfrm>
                <a:off x="1501" y="3248"/>
                <a:ext cx="11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301" name="Rectangle 37"/>
              <p:cNvSpPr>
                <a:spLocks noChangeArrowheads="1"/>
              </p:cNvSpPr>
              <p:nvPr/>
            </p:nvSpPr>
            <p:spPr bwMode="auto">
              <a:xfrm>
                <a:off x="1677" y="3404"/>
                <a:ext cx="11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302" name="Rectangle 38"/>
              <p:cNvSpPr>
                <a:spLocks noChangeArrowheads="1"/>
              </p:cNvSpPr>
              <p:nvPr/>
            </p:nvSpPr>
            <p:spPr bwMode="auto">
              <a:xfrm>
                <a:off x="1846" y="3404"/>
                <a:ext cx="12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cxnSp>
            <p:nvCxnSpPr>
              <p:cNvPr id="651303" name="AutoShape 39"/>
              <p:cNvCxnSpPr>
                <a:cxnSpLocks noChangeShapeType="1"/>
                <a:stCxn id="651300" idx="3"/>
                <a:endCxn id="651301" idx="1"/>
              </p:cNvCxnSpPr>
              <p:nvPr/>
            </p:nvCxnSpPr>
            <p:spPr bwMode="auto">
              <a:xfrm>
                <a:off x="1613" y="3308"/>
                <a:ext cx="64" cy="156"/>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1304" name="AutoShape 40"/>
              <p:cNvCxnSpPr>
                <a:cxnSpLocks noChangeShapeType="1"/>
                <a:stCxn id="651301" idx="3"/>
                <a:endCxn id="651302" idx="1"/>
              </p:cNvCxnSpPr>
              <p:nvPr/>
            </p:nvCxnSpPr>
            <p:spPr bwMode="auto">
              <a:xfrm>
                <a:off x="1789" y="3464"/>
                <a:ext cx="57" cy="0"/>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1305" name="AutoShape 41"/>
              <p:cNvCxnSpPr>
                <a:cxnSpLocks noChangeShapeType="1"/>
                <a:stCxn id="651306" idx="1"/>
                <a:endCxn id="651302" idx="3"/>
              </p:cNvCxnSpPr>
              <p:nvPr/>
            </p:nvCxnSpPr>
            <p:spPr bwMode="auto">
              <a:xfrm rot="10800000" flipV="1">
                <a:off x="1968" y="3308"/>
                <a:ext cx="89" cy="156"/>
              </a:xfrm>
              <a:prstGeom prst="bentConnector3">
                <a:avLst>
                  <a:gd name="adj1" fmla="val 4944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1306" name="Rectangle 42"/>
              <p:cNvSpPr>
                <a:spLocks noChangeArrowheads="1"/>
              </p:cNvSpPr>
              <p:nvPr/>
            </p:nvSpPr>
            <p:spPr bwMode="auto">
              <a:xfrm>
                <a:off x="2057" y="3248"/>
                <a:ext cx="11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cxnSp>
            <p:nvCxnSpPr>
              <p:cNvPr id="651307" name="AutoShape 43"/>
              <p:cNvCxnSpPr>
                <a:cxnSpLocks noChangeShapeType="1"/>
                <a:stCxn id="651300" idx="3"/>
                <a:endCxn id="651306" idx="1"/>
              </p:cNvCxnSpPr>
              <p:nvPr/>
            </p:nvCxnSpPr>
            <p:spPr bwMode="auto">
              <a:xfrm>
                <a:off x="1613" y="3308"/>
                <a:ext cx="444" cy="0"/>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1308" name="Rectangle 44"/>
              <p:cNvSpPr>
                <a:spLocks noChangeArrowheads="1"/>
              </p:cNvSpPr>
              <p:nvPr/>
            </p:nvSpPr>
            <p:spPr bwMode="auto">
              <a:xfrm>
                <a:off x="1677" y="3248"/>
                <a:ext cx="11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309" name="Rectangle 45"/>
              <p:cNvSpPr>
                <a:spLocks noChangeArrowheads="1"/>
              </p:cNvSpPr>
              <p:nvPr/>
            </p:nvSpPr>
            <p:spPr bwMode="auto">
              <a:xfrm>
                <a:off x="1846" y="3248"/>
                <a:ext cx="12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grpSp>
      <p:grpSp>
        <p:nvGrpSpPr>
          <p:cNvPr id="651310" name="Group 46"/>
          <p:cNvGrpSpPr>
            <a:grpSpLocks/>
          </p:cNvGrpSpPr>
          <p:nvPr/>
        </p:nvGrpSpPr>
        <p:grpSpPr bwMode="auto">
          <a:xfrm>
            <a:off x="6319838" y="5008563"/>
            <a:ext cx="1104900" cy="280987"/>
            <a:chOff x="1525" y="3204"/>
            <a:chExt cx="696" cy="320"/>
          </a:xfrm>
        </p:grpSpPr>
        <p:sp>
          <p:nvSpPr>
            <p:cNvPr id="651311" name="Rectangle 47"/>
            <p:cNvSpPr>
              <a:spLocks noChangeArrowheads="1"/>
            </p:cNvSpPr>
            <p:nvPr/>
          </p:nvSpPr>
          <p:spPr bwMode="auto">
            <a:xfrm>
              <a:off x="1525" y="3204"/>
              <a:ext cx="696" cy="32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nvGrpSpPr>
            <p:cNvPr id="651312" name="Group 48"/>
            <p:cNvGrpSpPr>
              <a:grpSpLocks/>
            </p:cNvGrpSpPr>
            <p:nvPr/>
          </p:nvGrpSpPr>
          <p:grpSpPr bwMode="auto">
            <a:xfrm>
              <a:off x="1549" y="3248"/>
              <a:ext cx="644" cy="276"/>
              <a:chOff x="1501" y="3248"/>
              <a:chExt cx="668" cy="276"/>
            </a:xfrm>
          </p:grpSpPr>
          <p:sp>
            <p:nvSpPr>
              <p:cNvPr id="651313" name="Rectangle 49"/>
              <p:cNvSpPr>
                <a:spLocks noChangeArrowheads="1"/>
              </p:cNvSpPr>
              <p:nvPr/>
            </p:nvSpPr>
            <p:spPr bwMode="auto">
              <a:xfrm>
                <a:off x="1501" y="3248"/>
                <a:ext cx="11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314" name="Rectangle 50"/>
              <p:cNvSpPr>
                <a:spLocks noChangeArrowheads="1"/>
              </p:cNvSpPr>
              <p:nvPr/>
            </p:nvSpPr>
            <p:spPr bwMode="auto">
              <a:xfrm>
                <a:off x="1677" y="3404"/>
                <a:ext cx="11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315" name="Rectangle 51"/>
              <p:cNvSpPr>
                <a:spLocks noChangeArrowheads="1"/>
              </p:cNvSpPr>
              <p:nvPr/>
            </p:nvSpPr>
            <p:spPr bwMode="auto">
              <a:xfrm>
                <a:off x="1846" y="3404"/>
                <a:ext cx="12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cxnSp>
            <p:nvCxnSpPr>
              <p:cNvPr id="651316" name="AutoShape 52"/>
              <p:cNvCxnSpPr>
                <a:cxnSpLocks noChangeShapeType="1"/>
                <a:stCxn id="651313" idx="3"/>
                <a:endCxn id="651314" idx="1"/>
              </p:cNvCxnSpPr>
              <p:nvPr/>
            </p:nvCxnSpPr>
            <p:spPr bwMode="auto">
              <a:xfrm>
                <a:off x="1613" y="3308"/>
                <a:ext cx="64" cy="156"/>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1317" name="AutoShape 53"/>
              <p:cNvCxnSpPr>
                <a:cxnSpLocks noChangeShapeType="1"/>
                <a:stCxn id="651314" idx="3"/>
                <a:endCxn id="651315" idx="1"/>
              </p:cNvCxnSpPr>
              <p:nvPr/>
            </p:nvCxnSpPr>
            <p:spPr bwMode="auto">
              <a:xfrm>
                <a:off x="1789" y="3464"/>
                <a:ext cx="57" cy="0"/>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1318" name="AutoShape 54"/>
              <p:cNvCxnSpPr>
                <a:cxnSpLocks noChangeShapeType="1"/>
                <a:stCxn id="651319" idx="1"/>
                <a:endCxn id="651315" idx="3"/>
              </p:cNvCxnSpPr>
              <p:nvPr/>
            </p:nvCxnSpPr>
            <p:spPr bwMode="auto">
              <a:xfrm rot="10800000" flipV="1">
                <a:off x="1968" y="3308"/>
                <a:ext cx="89" cy="156"/>
              </a:xfrm>
              <a:prstGeom prst="bentConnector3">
                <a:avLst>
                  <a:gd name="adj1" fmla="val 4944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1319" name="Rectangle 55"/>
              <p:cNvSpPr>
                <a:spLocks noChangeArrowheads="1"/>
              </p:cNvSpPr>
              <p:nvPr/>
            </p:nvSpPr>
            <p:spPr bwMode="auto">
              <a:xfrm>
                <a:off x="2057" y="3248"/>
                <a:ext cx="11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cxnSp>
            <p:nvCxnSpPr>
              <p:cNvPr id="651320" name="AutoShape 56"/>
              <p:cNvCxnSpPr>
                <a:cxnSpLocks noChangeShapeType="1"/>
                <a:stCxn id="651313" idx="3"/>
                <a:endCxn id="651319" idx="1"/>
              </p:cNvCxnSpPr>
              <p:nvPr/>
            </p:nvCxnSpPr>
            <p:spPr bwMode="auto">
              <a:xfrm>
                <a:off x="1613" y="3308"/>
                <a:ext cx="444" cy="0"/>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1321" name="Rectangle 57"/>
              <p:cNvSpPr>
                <a:spLocks noChangeArrowheads="1"/>
              </p:cNvSpPr>
              <p:nvPr/>
            </p:nvSpPr>
            <p:spPr bwMode="auto">
              <a:xfrm>
                <a:off x="1677" y="3248"/>
                <a:ext cx="11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322" name="Rectangle 58"/>
              <p:cNvSpPr>
                <a:spLocks noChangeArrowheads="1"/>
              </p:cNvSpPr>
              <p:nvPr/>
            </p:nvSpPr>
            <p:spPr bwMode="auto">
              <a:xfrm>
                <a:off x="1846" y="3248"/>
                <a:ext cx="122" cy="120"/>
              </a:xfrm>
              <a:prstGeom prst="rect">
                <a:avLst/>
              </a:prstGeom>
              <a:gradFill rotWithShape="0">
                <a:gsLst>
                  <a:gs pos="0">
                    <a:schemeClr val="accent1"/>
                  </a:gs>
                  <a:gs pos="100000">
                    <a:schemeClr val="accent1">
                      <a:gamma/>
                      <a:tint val="66667"/>
                      <a:invGamma/>
                    </a:scheme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grpSp>
      </p:grpSp>
      <p:sp>
        <p:nvSpPr>
          <p:cNvPr id="651323" name="Rectangle 59"/>
          <p:cNvSpPr>
            <a:spLocks noChangeArrowheads="1"/>
          </p:cNvSpPr>
          <p:nvPr/>
        </p:nvSpPr>
        <p:spPr bwMode="auto">
          <a:xfrm>
            <a:off x="2401888" y="3033713"/>
            <a:ext cx="1320800" cy="407987"/>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pic>
        <p:nvPicPr>
          <p:cNvPr id="651324"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8488" y="2241550"/>
            <a:ext cx="1106487" cy="6477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1325" name="Rectangle 61"/>
          <p:cNvSpPr>
            <a:spLocks noChangeArrowheads="1"/>
          </p:cNvSpPr>
          <p:nvPr/>
        </p:nvSpPr>
        <p:spPr bwMode="auto">
          <a:xfrm>
            <a:off x="4314825" y="2997200"/>
            <a:ext cx="1295400" cy="53975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326" name="Rectangle 62"/>
          <p:cNvSpPr>
            <a:spLocks noChangeArrowheads="1"/>
          </p:cNvSpPr>
          <p:nvPr/>
        </p:nvSpPr>
        <p:spPr bwMode="auto">
          <a:xfrm>
            <a:off x="6230938" y="3068638"/>
            <a:ext cx="1193800" cy="385762"/>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fr-FR"/>
          </a:p>
        </p:txBody>
      </p:sp>
      <p:sp>
        <p:nvSpPr>
          <p:cNvPr id="651327" name="Text Box 63"/>
          <p:cNvSpPr txBox="1">
            <a:spLocks noChangeArrowheads="1"/>
          </p:cNvSpPr>
          <p:nvPr/>
        </p:nvSpPr>
        <p:spPr bwMode="auto">
          <a:xfrm>
            <a:off x="2376488" y="2997200"/>
            <a:ext cx="1439862" cy="4572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buClrTx/>
              <a:buSzPct val="100000"/>
              <a:buFontTx/>
              <a:buNone/>
            </a:pPr>
            <a:r>
              <a:rPr lang="fr-FR" altLang="fr-FR" sz="1200" b="1">
                <a:solidFill>
                  <a:srgbClr val="000000"/>
                </a:solidFill>
                <a:sym typeface="Times New Roman" panose="02020603050405020304" pitchFamily="18" charset="0"/>
              </a:rPr>
              <a:t>Valeurs par défaut Gammes</a:t>
            </a:r>
          </a:p>
        </p:txBody>
      </p:sp>
      <p:sp>
        <p:nvSpPr>
          <p:cNvPr id="651328" name="Text Box 64"/>
          <p:cNvSpPr txBox="1">
            <a:spLocks noChangeArrowheads="1"/>
          </p:cNvSpPr>
          <p:nvPr/>
        </p:nvSpPr>
        <p:spPr bwMode="auto">
          <a:xfrm>
            <a:off x="4395788" y="2941638"/>
            <a:ext cx="1260475" cy="63976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buClrTx/>
              <a:buSzPct val="100000"/>
              <a:buFontTx/>
              <a:buNone/>
            </a:pPr>
            <a:r>
              <a:rPr lang="en-US" altLang="fr-FR" sz="1200" b="1">
                <a:solidFill>
                  <a:srgbClr val="000000"/>
                </a:solidFill>
                <a:sym typeface="Times New Roman" panose="02020603050405020304" pitchFamily="18" charset="0"/>
              </a:rPr>
              <a:t>Données de calcul du coût de revient</a:t>
            </a:r>
          </a:p>
        </p:txBody>
      </p:sp>
      <p:sp>
        <p:nvSpPr>
          <p:cNvPr id="651329" name="Text Box 65"/>
          <p:cNvSpPr txBox="1">
            <a:spLocks noChangeArrowheads="1"/>
          </p:cNvSpPr>
          <p:nvPr/>
        </p:nvSpPr>
        <p:spPr bwMode="auto">
          <a:xfrm>
            <a:off x="6161088" y="3008313"/>
            <a:ext cx="1317625" cy="4572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algn="l">
              <a:buClrTx/>
              <a:buSzPct val="100000"/>
              <a:buFontTx/>
              <a:buNone/>
            </a:pPr>
            <a:r>
              <a:rPr lang="en-US" altLang="fr-FR" sz="1200" b="1">
                <a:solidFill>
                  <a:srgbClr val="000000"/>
                </a:solidFill>
                <a:sym typeface="Times New Roman" panose="02020603050405020304" pitchFamily="18" charset="0"/>
              </a:rPr>
              <a:t>Données planif.</a:t>
            </a:r>
          </a:p>
          <a:p>
            <a:pPr algn="l">
              <a:buClrTx/>
              <a:buSzPct val="100000"/>
              <a:buFontTx/>
              <a:buNone/>
            </a:pPr>
            <a:r>
              <a:rPr lang="en-US" altLang="fr-FR" sz="1200" b="1">
                <a:solidFill>
                  <a:srgbClr val="000000"/>
                </a:solidFill>
                <a:sym typeface="Times New Roman" panose="02020603050405020304" pitchFamily="18" charset="0"/>
              </a:rPr>
              <a:t>Donn. capacité</a:t>
            </a:r>
          </a:p>
        </p:txBody>
      </p:sp>
    </p:spTree>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SLIDEFILENAME" val="Supply_Chain_Planni___106.JPG"/>
  <p:tag name="SLIDEID" val="106"/>
</p:tagLst>
</file>

<file path=ppt/theme/theme1.xml><?xml version="1.0" encoding="utf-8"?>
<a:theme xmlns:a="http://schemas.openxmlformats.org/drawingml/2006/main" name="SAP_corporate2007">
  <a:themeElements>
    <a:clrScheme name="SAP_corporate2007 1">
      <a:dk1>
        <a:srgbClr val="000000"/>
      </a:dk1>
      <a:lt1>
        <a:srgbClr val="FFFFFF"/>
      </a:lt1>
      <a:dk2>
        <a:srgbClr val="44697D"/>
      </a:dk2>
      <a:lt2>
        <a:srgbClr val="CCCCCC"/>
      </a:lt2>
      <a:accent1>
        <a:srgbClr val="F0AB00"/>
      </a:accent1>
      <a:accent2>
        <a:srgbClr val="666666"/>
      </a:accent2>
      <a:accent3>
        <a:srgbClr val="FFFFFF"/>
      </a:accent3>
      <a:accent4>
        <a:srgbClr val="000000"/>
      </a:accent4>
      <a:accent5>
        <a:srgbClr val="F6D2AA"/>
      </a:accent5>
      <a:accent6>
        <a:srgbClr val="5C5C5C"/>
      </a:accent6>
      <a:hlink>
        <a:srgbClr val="04357B"/>
      </a:hlink>
      <a:folHlink>
        <a:srgbClr val="999999"/>
      </a:folHlink>
    </a:clrScheme>
    <a:fontScheme name="SAP_corporate2007">
      <a:majorFont>
        <a:latin typeface="Arial Black"/>
        <a:ea typeface="Arial Unicode MS"/>
        <a:cs typeface="Arial Unicode MS"/>
      </a:majorFont>
      <a:minorFont>
        <a:latin typeface="Arial"/>
        <a:ea typeface="Arial Unicode MS"/>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en-US"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spDef>
    <a:ln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en-US"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lnDef>
  </a:objectDefaults>
  <a:extraClrSchemeLst>
    <a:extraClrScheme>
      <a:clrScheme name="SAP_corporate2007 1">
        <a:dk1>
          <a:srgbClr val="000000"/>
        </a:dk1>
        <a:lt1>
          <a:srgbClr val="FFFFFF"/>
        </a:lt1>
        <a:dk2>
          <a:srgbClr val="44697D"/>
        </a:dk2>
        <a:lt2>
          <a:srgbClr val="CCCCCC"/>
        </a:lt2>
        <a:accent1>
          <a:srgbClr val="F0AB00"/>
        </a:accent1>
        <a:accent2>
          <a:srgbClr val="666666"/>
        </a:accent2>
        <a:accent3>
          <a:srgbClr val="FFFFFF"/>
        </a:accent3>
        <a:accent4>
          <a:srgbClr val="000000"/>
        </a:accent4>
        <a:accent5>
          <a:srgbClr val="F6D2AA"/>
        </a:accent5>
        <a:accent6>
          <a:srgbClr val="5C5C5C"/>
        </a:accent6>
        <a:hlink>
          <a:srgbClr val="04357B"/>
        </a:hlink>
        <a:folHlink>
          <a:srgbClr val="9999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AP_Corporate2006">
  <a:themeElements>
    <a:clrScheme name="SAP_Corporate2006 14">
      <a:dk1>
        <a:srgbClr val="000000"/>
      </a:dk1>
      <a:lt1>
        <a:srgbClr val="FFFFFF"/>
      </a:lt1>
      <a:dk2>
        <a:srgbClr val="777777"/>
      </a:dk2>
      <a:lt2>
        <a:srgbClr val="B2B2B2"/>
      </a:lt2>
      <a:accent1>
        <a:srgbClr val="F0A000"/>
      </a:accent1>
      <a:accent2>
        <a:srgbClr val="4D4D4D"/>
      </a:accent2>
      <a:accent3>
        <a:srgbClr val="FFFFFF"/>
      </a:accent3>
      <a:accent4>
        <a:srgbClr val="000000"/>
      </a:accent4>
      <a:accent5>
        <a:srgbClr val="F6CDAA"/>
      </a:accent5>
      <a:accent6>
        <a:srgbClr val="454545"/>
      </a:accent6>
      <a:hlink>
        <a:srgbClr val="003366"/>
      </a:hlink>
      <a:folHlink>
        <a:srgbClr val="BFBFBF"/>
      </a:folHlink>
    </a:clrScheme>
    <a:fontScheme name="SAP_Corporate2006">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en-US"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spDef>
    <a:ln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en-US"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lnDef>
  </a:objectDefaults>
  <a:extraClrSchemeLst>
    <a:extraClrScheme>
      <a:clrScheme name="SAP_Corporate20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AP_Corporate20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AP_Corporate20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AP_Corporate20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AP_Corporate20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AP_Corporate20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AP_Corporate20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AP_Corporate20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AP_Corporate20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AP_Corporate20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AP_Corporate20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AP_Corporate20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AP_Corporate2006 13">
        <a:dk1>
          <a:srgbClr val="000000"/>
        </a:dk1>
        <a:lt1>
          <a:srgbClr val="FFFFFF"/>
        </a:lt1>
        <a:dk2>
          <a:srgbClr val="333333"/>
        </a:dk2>
        <a:lt2>
          <a:srgbClr val="777777"/>
        </a:lt2>
        <a:accent1>
          <a:srgbClr val="F0A000"/>
        </a:accent1>
        <a:accent2>
          <a:srgbClr val="4D4D4D"/>
        </a:accent2>
        <a:accent3>
          <a:srgbClr val="FFFFFF"/>
        </a:accent3>
        <a:accent4>
          <a:srgbClr val="000000"/>
        </a:accent4>
        <a:accent5>
          <a:srgbClr val="F6CDAA"/>
        </a:accent5>
        <a:accent6>
          <a:srgbClr val="454545"/>
        </a:accent6>
        <a:hlink>
          <a:srgbClr val="003366"/>
        </a:hlink>
        <a:folHlink>
          <a:srgbClr val="BFBFBF"/>
        </a:folHlink>
      </a:clrScheme>
      <a:clrMap bg1="lt1" tx1="dk1" bg2="lt2" tx2="dk2" accent1="accent1" accent2="accent2" accent3="accent3" accent4="accent4" accent5="accent5" accent6="accent6" hlink="hlink" folHlink="folHlink"/>
    </a:extraClrScheme>
    <a:extraClrScheme>
      <a:clrScheme name="SAP_Corporate2006 14">
        <a:dk1>
          <a:srgbClr val="000000"/>
        </a:dk1>
        <a:lt1>
          <a:srgbClr val="FFFFFF"/>
        </a:lt1>
        <a:dk2>
          <a:srgbClr val="777777"/>
        </a:dk2>
        <a:lt2>
          <a:srgbClr val="B2B2B2"/>
        </a:lt2>
        <a:accent1>
          <a:srgbClr val="F0A000"/>
        </a:accent1>
        <a:accent2>
          <a:srgbClr val="4D4D4D"/>
        </a:accent2>
        <a:accent3>
          <a:srgbClr val="FFFFFF"/>
        </a:accent3>
        <a:accent4>
          <a:srgbClr val="000000"/>
        </a:accent4>
        <a:accent5>
          <a:srgbClr val="F6CDAA"/>
        </a:accent5>
        <a:accent6>
          <a:srgbClr val="454545"/>
        </a:accent6>
        <a:hlink>
          <a:srgbClr val="003366"/>
        </a:hlink>
        <a:folHlink>
          <a:srgbClr val="BFBFB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AP Corporate 2007 ">
  <a:themeElements>
    <a:clrScheme name="SAP Corporate 2007  1">
      <a:dk1>
        <a:srgbClr val="000000"/>
      </a:dk1>
      <a:lt1>
        <a:srgbClr val="FFFFFF"/>
      </a:lt1>
      <a:dk2>
        <a:srgbClr val="44697D"/>
      </a:dk2>
      <a:lt2>
        <a:srgbClr val="CCCCCC"/>
      </a:lt2>
      <a:accent1>
        <a:srgbClr val="F0AB00"/>
      </a:accent1>
      <a:accent2>
        <a:srgbClr val="666666"/>
      </a:accent2>
      <a:accent3>
        <a:srgbClr val="FFFFFF"/>
      </a:accent3>
      <a:accent4>
        <a:srgbClr val="000000"/>
      </a:accent4>
      <a:accent5>
        <a:srgbClr val="F6D2AA"/>
      </a:accent5>
      <a:accent6>
        <a:srgbClr val="5C5C5C"/>
      </a:accent6>
      <a:hlink>
        <a:srgbClr val="04357B"/>
      </a:hlink>
      <a:folHlink>
        <a:srgbClr val="999999"/>
      </a:folHlink>
    </a:clrScheme>
    <a:fontScheme name="SAP Corporate 2007 ">
      <a:majorFont>
        <a:latin typeface="Arial Black"/>
        <a:ea typeface="Arial Unicode MS"/>
        <a:cs typeface="Arial Unicode MS"/>
      </a:majorFont>
      <a:minorFont>
        <a:latin typeface="Arial"/>
        <a:ea typeface="Arial Unicode MS"/>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en-US"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spDef>
    <a:ln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en-US"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lnDef>
  </a:objectDefaults>
  <a:extraClrSchemeLst>
    <a:extraClrScheme>
      <a:clrScheme name="SAP Corporate 2007  1">
        <a:dk1>
          <a:srgbClr val="000000"/>
        </a:dk1>
        <a:lt1>
          <a:srgbClr val="FFFFFF"/>
        </a:lt1>
        <a:dk2>
          <a:srgbClr val="44697D"/>
        </a:dk2>
        <a:lt2>
          <a:srgbClr val="CCCCCC"/>
        </a:lt2>
        <a:accent1>
          <a:srgbClr val="F0AB00"/>
        </a:accent1>
        <a:accent2>
          <a:srgbClr val="666666"/>
        </a:accent2>
        <a:accent3>
          <a:srgbClr val="FFFFFF"/>
        </a:accent3>
        <a:accent4>
          <a:srgbClr val="000000"/>
        </a:accent4>
        <a:accent5>
          <a:srgbClr val="F6D2AA"/>
        </a:accent5>
        <a:accent6>
          <a:srgbClr val="5C5C5C"/>
        </a:accent6>
        <a:hlink>
          <a:srgbClr val="04357B"/>
        </a:hlink>
        <a:folHlink>
          <a:srgbClr val="9999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SAP_Corporate2007</Template>
  <TotalTime>2</TotalTime>
  <Words>2391</Words>
  <Application>Microsoft Office PowerPoint</Application>
  <PresentationFormat>Affichage à l'écran (4:3)</PresentationFormat>
  <Paragraphs>451</Paragraphs>
  <Slides>21</Slides>
  <Notes>21</Notes>
  <HiddenSlides>1</HiddenSlides>
  <MMClips>0</MMClips>
  <ScaleCrop>false</ScaleCrop>
  <HeadingPairs>
    <vt:vector size="6" baseType="variant">
      <vt:variant>
        <vt:lpstr>Polices utilisées</vt:lpstr>
      </vt:variant>
      <vt:variant>
        <vt:i4>7</vt:i4>
      </vt:variant>
      <vt:variant>
        <vt:lpstr>Thème</vt:lpstr>
      </vt:variant>
      <vt:variant>
        <vt:i4>3</vt:i4>
      </vt:variant>
      <vt:variant>
        <vt:lpstr>Titres des diapositives</vt:lpstr>
      </vt:variant>
      <vt:variant>
        <vt:i4>21</vt:i4>
      </vt:variant>
    </vt:vector>
  </HeadingPairs>
  <TitlesOfParts>
    <vt:vector size="31" baseType="lpstr">
      <vt:lpstr>Times New Roman</vt:lpstr>
      <vt:lpstr>Arial Black</vt:lpstr>
      <vt:lpstr>Arial Unicode MS</vt:lpstr>
      <vt:lpstr>Arial</vt:lpstr>
      <vt:lpstr>Wingdings</vt:lpstr>
      <vt:lpstr>Casablanca</vt:lpstr>
      <vt:lpstr>MS PGothic</vt:lpstr>
      <vt:lpstr>SAP_corporate2007</vt:lpstr>
      <vt:lpstr>SAP_Corporate2006</vt:lpstr>
      <vt:lpstr>SAP Corporate 2007 </vt:lpstr>
      <vt:lpstr>Production sur Stock – Production avec articles configurés (MTS)  SAP Best Practices for Industrie de transformation des matériaux V1.603 (France)</vt:lpstr>
      <vt:lpstr>Présentation du scénario - 1</vt:lpstr>
      <vt:lpstr>Présentation du scénario - 2</vt:lpstr>
      <vt:lpstr>Présentation du scénario - 3</vt:lpstr>
      <vt:lpstr>Diagramme de flux de processus</vt:lpstr>
      <vt:lpstr>Légende</vt:lpstr>
      <vt:lpstr>Planification des besoins en composants - MRP</vt:lpstr>
      <vt:lpstr>Autres stratégies de planification pour produits finis</vt:lpstr>
      <vt:lpstr>Poste de travail</vt:lpstr>
      <vt:lpstr>Gamme (poste de travail)/opération</vt:lpstr>
      <vt:lpstr>Conversion des ordres planifiés</vt:lpstr>
      <vt:lpstr>Création d'ordre de fabrication</vt:lpstr>
      <vt:lpstr>Gestion des ordres de fabrication</vt:lpstr>
      <vt:lpstr>Mouvement de stock</vt:lpstr>
      <vt:lpstr>Sortie de marchandises</vt:lpstr>
      <vt:lpstr>Confirmation des ordres de fabrication</vt:lpstr>
      <vt:lpstr>Ordre de fabrication - Calcul du coût de revient prévisionnel </vt:lpstr>
      <vt:lpstr>Coût de l'ordre de fabrication </vt:lpstr>
      <vt:lpstr>ECF et détermination des écarts dans le calcul analytique des supports de coûts basé sur les lots</vt:lpstr>
      <vt:lpstr>Imputation de l'ordre (exemple)</vt:lpstr>
      <vt:lpstr>Copyright 2008 SAP AG.  Tous droits réservés</vt:lpstr>
    </vt:vector>
  </TitlesOfParts>
  <Company>SAP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d021141</dc:creator>
  <cp:lastModifiedBy>Quesnot, Mickael</cp:lastModifiedBy>
  <cp:revision>469</cp:revision>
  <dcterms:created xsi:type="dcterms:W3CDTF">2006-01-24T08:36:02Z</dcterms:created>
  <dcterms:modified xsi:type="dcterms:W3CDTF">2015-10-20T07:15:29Z</dcterms:modified>
</cp:coreProperties>
</file>