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56" r:id="rId3"/>
    <p:sldId id="272" r:id="rId4"/>
    <p:sldId id="260" r:id="rId5"/>
    <p:sldId id="262" r:id="rId6"/>
    <p:sldId id="273" r:id="rId7"/>
    <p:sldId id="285" r:id="rId8"/>
    <p:sldId id="277" r:id="rId9"/>
    <p:sldId id="261" r:id="rId10"/>
    <p:sldId id="263" r:id="rId11"/>
    <p:sldId id="288" r:id="rId12"/>
    <p:sldId id="264" r:id="rId13"/>
    <p:sldId id="266" r:id="rId14"/>
    <p:sldId id="270" r:id="rId15"/>
    <p:sldId id="271" r:id="rId16"/>
    <p:sldId id="287" r:id="rId17"/>
    <p:sldId id="267" r:id="rId18"/>
    <p:sldId id="268" r:id="rId19"/>
    <p:sldId id="269" r:id="rId20"/>
    <p:sldId id="286" r:id="rId21"/>
  </p:sldIdLst>
  <p:sldSz cx="9144000" cy="6858000" type="screen4x3"/>
  <p:notesSz cx="681355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87746" autoAdjust="0"/>
  </p:normalViewPr>
  <p:slideViewPr>
    <p:cSldViewPr snapToObjects="1">
      <p:cViewPr varScale="1">
        <p:scale>
          <a:sx n="63" d="100"/>
          <a:sy n="63" d="100"/>
        </p:scale>
        <p:origin x="16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CAAEA2AF-16F3-47BA-928B-8D3D4578D7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E779E94-FC81-438C-9B0B-772D1A7230E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84A1A173-8669-4183-B1A8-545A0563B12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C4B738EC-7EE9-464A-A6D6-698B16A8E3F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BC08F7-3462-4FB3-80C2-4AE7E5A175EC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0950B1B-FD6B-430A-AEDE-E5FC6CC513E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A4345C2-8E6B-430D-8BBD-FA9F39D8D51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6DCE841E-4C3D-4B48-97ED-274E9BFD6064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FA0B7DBB-D2BE-4006-8AEE-0C87470EBA5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A5244549-6C04-43F3-AA76-F0422D02E72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A344D786-3183-448A-A2F1-38D4225DC4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5FB078-17D9-465B-9D70-A98790B8B1DD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B94794D2-274B-4D9D-833A-D741B82F8E8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CC4FB500-9F8F-4439-9A8B-52E138BC83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>
            <a:extLst>
              <a:ext uri="{FF2B5EF4-FFF2-40B4-BE49-F238E27FC236}">
                <a16:creationId xmlns:a16="http://schemas.microsoft.com/office/drawing/2014/main" id="{B6606228-C79A-4838-BA20-DF8E328FD25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8323" name="Rectangle 3">
            <a:extLst>
              <a:ext uri="{FF2B5EF4-FFF2-40B4-BE49-F238E27FC236}">
                <a16:creationId xmlns:a16="http://schemas.microsoft.com/office/drawing/2014/main" id="{4649E1EE-4411-45D2-BEBF-7DAC9D9416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 dirty="0"/>
              <a:t>Liste des sociétés : </a:t>
            </a:r>
          </a:p>
          <a:p>
            <a:r>
              <a:rPr lang="fr-FR" altLang="en-US" dirty="0"/>
              <a:t>RUBIX France	3678</a:t>
            </a:r>
          </a:p>
          <a:p>
            <a:r>
              <a:rPr lang="fr-FR" altLang="en-US" dirty="0" err="1"/>
              <a:t>Seaquist</a:t>
            </a:r>
            <a:r>
              <a:rPr lang="fr-FR" altLang="en-US" dirty="0"/>
              <a:t> </a:t>
            </a:r>
            <a:r>
              <a:rPr lang="fr-FR" altLang="en-US" dirty="0" err="1"/>
              <a:t>Closures</a:t>
            </a:r>
            <a:r>
              <a:rPr lang="fr-FR" altLang="en-US" dirty="0"/>
              <a:t> USA	7786</a:t>
            </a:r>
          </a:p>
          <a:p>
            <a:r>
              <a:rPr lang="fr-FR" altLang="en-US" dirty="0" err="1"/>
              <a:t>Emsar</a:t>
            </a:r>
            <a:r>
              <a:rPr lang="fr-FR" altLang="en-US" dirty="0"/>
              <a:t> </a:t>
            </a:r>
            <a:r>
              <a:rPr lang="fr-FR" altLang="en-US" dirty="0" err="1"/>
              <a:t>Italy</a:t>
            </a:r>
            <a:r>
              <a:rPr lang="fr-FR" altLang="en-US" dirty="0"/>
              <a:t>	3456</a:t>
            </a:r>
          </a:p>
          <a:p>
            <a:r>
              <a:rPr lang="fr-FR" altLang="en-US" dirty="0"/>
              <a:t>KPC	4666</a:t>
            </a:r>
          </a:p>
          <a:p>
            <a:r>
              <a:rPr lang="fr-FR" altLang="en-US" dirty="0"/>
              <a:t>Pfeiffer Germany	3463</a:t>
            </a:r>
          </a:p>
          <a:p>
            <a:r>
              <a:rPr lang="fr-FR" altLang="en-US" dirty="0"/>
              <a:t>SPD USA	4636</a:t>
            </a:r>
          </a:p>
          <a:p>
            <a:r>
              <a:rPr lang="fr-FR" altLang="en-US" dirty="0" err="1"/>
              <a:t>Seaquist</a:t>
            </a:r>
            <a:r>
              <a:rPr lang="fr-FR" altLang="en-US" dirty="0"/>
              <a:t> </a:t>
            </a:r>
            <a:r>
              <a:rPr lang="fr-FR" altLang="en-US" dirty="0" err="1"/>
              <a:t>Closures</a:t>
            </a:r>
            <a:r>
              <a:rPr lang="fr-FR" altLang="en-US" dirty="0"/>
              <a:t> Germany	</a:t>
            </a:r>
          </a:p>
          <a:p>
            <a:r>
              <a:rPr lang="fr-FR" altLang="en-US" dirty="0"/>
              <a:t>RUBIX </a:t>
            </a:r>
            <a:r>
              <a:rPr lang="fr-FR" altLang="en-US" dirty="0" err="1"/>
              <a:t>Dispray</a:t>
            </a:r>
            <a:r>
              <a:rPr lang="fr-FR" altLang="en-US" dirty="0"/>
              <a:t>	5858</a:t>
            </a:r>
          </a:p>
          <a:p>
            <a:r>
              <a:rPr lang="fr-FR" altLang="en-US" dirty="0"/>
              <a:t>SPD Germany	3455</a:t>
            </a:r>
          </a:p>
          <a:p>
            <a:r>
              <a:rPr lang="fr-FR" altLang="en-US" dirty="0"/>
              <a:t>EMSAR Inc.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>
            <a:extLst>
              <a:ext uri="{FF2B5EF4-FFF2-40B4-BE49-F238E27FC236}">
                <a16:creationId xmlns:a16="http://schemas.microsoft.com/office/drawing/2014/main" id="{431DDDDF-DD2E-4872-AA50-12CE3B66B2C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1395" name="Rectangle 3">
            <a:extLst>
              <a:ext uri="{FF2B5EF4-FFF2-40B4-BE49-F238E27FC236}">
                <a16:creationId xmlns:a16="http://schemas.microsoft.com/office/drawing/2014/main" id="{10486BF2-2624-49A0-9A44-D0BD406C76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40BF5A4D-E8FF-48D6-AC82-DDD280717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8F7756B2-E343-4B37-89A8-D6E3D6590C3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AEE98A9-E527-4AAD-9327-B6C237CB94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FCBEA014-54B3-4D1E-833A-BAAFA58C7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3346A873-3DE0-4E85-8C3D-75EDF14D4B43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9603C022-FD84-4D7F-AACA-42825AC9D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94B99-7A08-468E-A419-814ECC57F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74565D-1C03-4085-AB99-CE5DEC1A49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171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26DBFC-5EE2-40FB-8B1A-51F85F4355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D1116B-C34A-4C9E-988E-C9081C74E2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065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850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62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77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1568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291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0800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162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88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EBFAF-C6C6-413A-8B44-7843DE1BE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1DF0C-3E7F-412B-892D-F77BC30BC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4421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832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431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7912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45359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2515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203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9977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3064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1370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EBFAF-C6C6-413A-8B44-7843DE1BE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1DF0C-3E7F-412B-892D-F77BC30BC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870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C9454-7B34-4DE2-B38D-CF05FB5CB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2EBA9B-DF6E-495B-9E9D-90D9347E49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6147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F2959-CED3-4C64-AC93-2ECEFAD4A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AC0A-0718-4F53-AE2C-6B74685511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5603D-2AA8-42FD-B89A-B8A48152CE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952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61B13-E565-48E4-89E9-0E2B7A797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C6C22-538D-4994-AA4F-669CBAF9A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D7E78-72DA-4C20-B095-843F1CDA26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D3A6D6-6604-43DF-91F6-4800F8A28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4108F5-C809-4058-B6FE-59B596A144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0305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EAF7B-884F-42D2-B5F9-934D8FA5F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2868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3370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3D365-D890-4AEF-8057-C86961F9C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8A409-7A86-475A-8EE5-95C9455C5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7A5176-98F1-4B77-BB93-562925EA2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21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E69FB-5A00-41F4-9D37-CA3D22A8B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40BAB-9DA3-4EBD-A8BA-ADF8710DD6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557D5F-1483-407C-9668-7DD66BE7E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1702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FA0E188-B534-4E49-B9FB-6DDA804212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1472035-EC55-4409-8AC6-374117CE78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80DD0423-08EE-4806-BB9F-661E04B4C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DDF7E214-CB82-4795-997F-CDB383800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r"/>
            <a:fld id="{B48FB862-847D-48F8-B4E0-A41D061F7466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36C8C7C2-47D3-4F40-A947-6C96785125E2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D9D7A9E2-7665-42B9-A08A-0D4303568D7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37F75F33-3F56-4D95-92D1-8519A06B7B1F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F7B55F50-528F-40E5-AC06-A6CDC3733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3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229BC59E-EEE7-494D-9107-9FCBFF3D42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C0515508-B770-4DDF-8814-F3FF535B4F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>
            <a:extLst>
              <a:ext uri="{FF2B5EF4-FFF2-40B4-BE49-F238E27FC236}">
                <a16:creationId xmlns:a16="http://schemas.microsoft.com/office/drawing/2014/main" id="{894213F7-D14B-4D43-8F75-A98A8205BA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Immobilisations et amortissements</a:t>
            </a:r>
          </a:p>
        </p:txBody>
      </p:sp>
      <p:sp>
        <p:nvSpPr>
          <p:cNvPr id="570371" name="Rectangle 3">
            <a:extLst>
              <a:ext uri="{FF2B5EF4-FFF2-40B4-BE49-F238E27FC236}">
                <a16:creationId xmlns:a16="http://schemas.microsoft.com/office/drawing/2014/main" id="{ABBE36F4-9EF4-4ACA-92CB-D006A07043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Les amortissements sont calculés et comptabilisés via le module FI-AA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04C32489-2E1B-4793-9375-1A62C224DB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KPC</a:t>
            </a:r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676CFBB8-B540-41C0-A487-F5ED9CA88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08050"/>
            <a:ext cx="2232025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temps</a:t>
            </a:r>
          </a:p>
        </p:txBody>
      </p:sp>
      <p:sp>
        <p:nvSpPr>
          <p:cNvPr id="529425" name="Text Box 17">
            <a:extLst>
              <a:ext uri="{FF2B5EF4-FFF2-40B4-BE49-F238E27FC236}">
                <a16:creationId xmlns:a16="http://schemas.microsoft.com/office/drawing/2014/main" id="{76DD6CF1-5D7F-4A43-8655-A9D251081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31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CAT2 avec </a:t>
            </a:r>
          </a:p>
          <a:p>
            <a:pPr algn="ctr"/>
            <a:r>
              <a:rPr lang="fr-FR" altLang="en-US" sz="1800"/>
              <a:t>validation du Track leader</a:t>
            </a:r>
          </a:p>
          <a:p>
            <a:pPr algn="ctr"/>
            <a:endParaRPr lang="fr-FR" altLang="en-US" sz="1800"/>
          </a:p>
        </p:txBody>
      </p:sp>
      <p:sp>
        <p:nvSpPr>
          <p:cNvPr id="529430" name="Rectangle 22">
            <a:extLst>
              <a:ext uri="{FF2B5EF4-FFF2-40B4-BE49-F238E27FC236}">
                <a16:creationId xmlns:a16="http://schemas.microsoft.com/office/drawing/2014/main" id="{6296ECC0-B7FB-421D-9595-9D0992DD6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706563"/>
            <a:ext cx="8497887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600"/>
              <a:t>La validation par le track de la saisie des temps oblige de passer par la transaction CAT2 donc la mise en place de la gestion des matricule est nécessaire , </a:t>
            </a:r>
          </a:p>
          <a:p>
            <a:r>
              <a:rPr lang="fr-FR" altLang="en-US" sz="1600"/>
              <a:t>le lien matricule au type d’activité avec une valorisation au plus prêt du prix réel de la journée nécessite la création de type activité propre à chaque contributeur (voir toutefois si, en fonction de l’analyse du prix de la journée, on peut limiter les TA ) .</a:t>
            </a:r>
          </a:p>
          <a:p>
            <a:r>
              <a:rPr lang="fr-FR" altLang="en-US" sz="1600"/>
              <a:t>Il faut donc créer:</a:t>
            </a:r>
          </a:p>
          <a:p>
            <a:pPr>
              <a:buFontTx/>
              <a:buChar char="•"/>
            </a:pPr>
            <a:r>
              <a:rPr lang="fr-FR" altLang="en-US" sz="1600"/>
              <a:t>un domaine du personnel ZTER ,</a:t>
            </a:r>
          </a:p>
          <a:p>
            <a:pPr>
              <a:buFontTx/>
              <a:buChar char="•"/>
            </a:pPr>
            <a:r>
              <a:rPr lang="fr-FR" altLang="en-US" sz="1600"/>
              <a:t>2 sous domaines pour distinguer le personnel détaché (INT) des prestataires ( EXT).</a:t>
            </a:r>
          </a:p>
          <a:p>
            <a:pPr>
              <a:buFontTx/>
              <a:buChar char="•"/>
            </a:pPr>
            <a:r>
              <a:rPr lang="fr-FR" altLang="en-US" sz="1600"/>
              <a:t>Un profil de saisie des temps 005</a:t>
            </a:r>
          </a:p>
          <a:p>
            <a:pPr>
              <a:buFontTx/>
              <a:buChar char="•"/>
            </a:pPr>
            <a:r>
              <a:rPr lang="fr-FR" altLang="en-US" sz="1600"/>
              <a:t>Création des matricules, les matricules seront numérotés séquentiellement .</a:t>
            </a:r>
          </a:p>
          <a:p>
            <a:pPr>
              <a:buFontTx/>
              <a:buChar char="•"/>
            </a:pPr>
            <a:r>
              <a:rPr lang="fr-FR" altLang="en-US" sz="1600"/>
              <a:t>Création des types activité codification 3 positions (ex PVA Pierre Valli)</a:t>
            </a:r>
          </a:p>
          <a:p>
            <a:pPr>
              <a:buFontTx/>
              <a:buChar char="•"/>
            </a:pPr>
            <a:endParaRPr lang="fr-FR" altLang="en-US" sz="1600"/>
          </a:p>
          <a:p>
            <a:pPr>
              <a:buFontTx/>
              <a:buChar char="•"/>
            </a:pPr>
            <a:r>
              <a:rPr lang="fr-FR" altLang="en-US" sz="1600"/>
              <a:t>Mettre en place le batch journalier d’alimentation des CCouts après validation (CAT7).</a:t>
            </a:r>
          </a:p>
          <a:p>
            <a:pPr>
              <a:buFontTx/>
              <a:buChar char="•"/>
            </a:pPr>
            <a:r>
              <a:rPr lang="fr-FR" altLang="en-US" sz="1600"/>
              <a:t>Définir les transactions de validation </a:t>
            </a:r>
            <a:r>
              <a:rPr lang="fr-FR" altLang="en-US" sz="1600">
                <a:solidFill>
                  <a:srgbClr val="FF0000"/>
                </a:solidFill>
              </a:rPr>
              <a:t>(CAPP)</a:t>
            </a:r>
            <a:r>
              <a:rPr lang="fr-FR" altLang="en-US" sz="1600"/>
              <a:t> et les reports (CADO).</a:t>
            </a:r>
          </a:p>
          <a:p>
            <a:endParaRPr lang="fr-FR" altLang="en-US" sz="1600"/>
          </a:p>
          <a:p>
            <a:endParaRPr lang="fr-FR" altLang="en-US" sz="1600"/>
          </a:p>
          <a:p>
            <a:endParaRPr lang="fr-FR" altLang="en-US" sz="1600"/>
          </a:p>
        </p:txBody>
      </p:sp>
      <p:sp>
        <p:nvSpPr>
          <p:cNvPr id="529431" name="Text Box 23">
            <a:extLst>
              <a:ext uri="{FF2B5EF4-FFF2-40B4-BE49-F238E27FC236}">
                <a16:creationId xmlns:a16="http://schemas.microsoft.com/office/drawing/2014/main" id="{F2100C7F-885D-4675-818A-7AC1DE786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229225"/>
            <a:ext cx="7488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b="1">
                <a:solidFill>
                  <a:srgbClr val="FF0000"/>
                </a:solidFill>
              </a:rPr>
              <a:t>La saisie d’un nombre d’HEURES (vs jours) est requise dans la saisie des temps</a:t>
            </a:r>
          </a:p>
        </p:txBody>
      </p:sp>
      <p:sp>
        <p:nvSpPr>
          <p:cNvPr id="529432" name="Text Box 24">
            <a:extLst>
              <a:ext uri="{FF2B5EF4-FFF2-40B4-BE49-F238E27FC236}">
                <a16:creationId xmlns:a16="http://schemas.microsoft.com/office/drawing/2014/main" id="{E0E39E83-4A07-498F-BB80-0EF63ADEF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9080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04316E05-8091-492D-BF88-29E400070B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BFD6DD82-9198-4D3C-B6F1-A51587255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sur 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AF80F29C-74E2-4081-98F7-E223F4815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sans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261E7720-FFB8-4E20-89FE-57A4C94E9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Règlements automatiques </a:t>
            </a:r>
            <a:br>
              <a:rPr lang="fr-FR" altLang="en-US" sz="1800"/>
            </a:br>
            <a:r>
              <a:rPr lang="fr-FR" altLang="en-US" sz="1800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EC7F7FAC-FE8B-48D3-9987-C327307D6E1B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E71E209A-E0A3-440C-9A39-0B7CE658F167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3CA1EADB-C298-4268-85BA-68F12769E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Refacturation</a:t>
            </a:r>
            <a:br>
              <a:rPr lang="fr-FR" altLang="en-US" sz="1800"/>
            </a:br>
            <a:r>
              <a:rPr lang="fr-FR" altLang="en-US" sz="1800"/>
              <a:t>des </a:t>
            </a:r>
            <a:r>
              <a:rPr lang="fr-FR" altLang="en-US" sz="1800">
                <a:solidFill>
                  <a:srgbClr val="FF0000"/>
                </a:solidFill>
              </a:rPr>
              <a:t>Sociétés</a:t>
            </a:r>
            <a:br>
              <a:rPr lang="fr-FR" altLang="en-US" sz="1800"/>
            </a:br>
            <a:r>
              <a:rPr lang="fr-FR" altLang="en-US" sz="1800"/>
              <a:t>(imputée sur CC Entité)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424AA3B7-F410-40C5-9ADB-05789FD19B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64E95E94-72CE-48BF-8D32-98E1DA39907E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8" name="Text Box 12">
            <a:extLst>
              <a:ext uri="{FF2B5EF4-FFF2-40B4-BE49-F238E27FC236}">
                <a16:creationId xmlns:a16="http://schemas.microsoft.com/office/drawing/2014/main" id="{63465191-22C2-4360-ACD0-6D72B690E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69" name="Text Box 13">
            <a:extLst>
              <a:ext uri="{FF2B5EF4-FFF2-40B4-BE49-F238E27FC236}">
                <a16:creationId xmlns:a16="http://schemas.microsoft.com/office/drawing/2014/main" id="{DCDCAA14-E2A1-4AEF-A45E-91F2BB718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MIRO</a:t>
            </a:r>
          </a:p>
        </p:txBody>
      </p:sp>
      <p:sp>
        <p:nvSpPr>
          <p:cNvPr id="531470" name="Text Box 14">
            <a:extLst>
              <a:ext uri="{FF2B5EF4-FFF2-40B4-BE49-F238E27FC236}">
                <a16:creationId xmlns:a16="http://schemas.microsoft.com/office/drawing/2014/main" id="{218AF1B5-CC7B-4CC9-9BFD-AC250A122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F110</a:t>
            </a:r>
          </a:p>
        </p:txBody>
      </p:sp>
      <p:sp>
        <p:nvSpPr>
          <p:cNvPr id="531471" name="Text Box 15">
            <a:extLst>
              <a:ext uri="{FF2B5EF4-FFF2-40B4-BE49-F238E27FC236}">
                <a16:creationId xmlns:a16="http://schemas.microsoft.com/office/drawing/2014/main" id="{BE18D8A4-26E2-4A35-981A-840C61B63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3E7A75A4-CA38-4289-AA7B-56ACFFC39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F-02</a:t>
            </a:r>
          </a:p>
        </p:txBody>
      </p:sp>
      <p:sp>
        <p:nvSpPr>
          <p:cNvPr id="531473" name="Text Box 17">
            <a:extLst>
              <a:ext uri="{FF2B5EF4-FFF2-40B4-BE49-F238E27FC236}">
                <a16:creationId xmlns:a16="http://schemas.microsoft.com/office/drawing/2014/main" id="{656FF5EA-E0E6-4DE1-BAD4-7CD4C2D89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7788" y="9080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4" name="Text Box 18">
            <a:extLst>
              <a:ext uri="{FF2B5EF4-FFF2-40B4-BE49-F238E27FC236}">
                <a16:creationId xmlns:a16="http://schemas.microsoft.com/office/drawing/2014/main" id="{904DCD51-7CFE-4A67-B6FF-DD7B8F13E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4156075"/>
            <a:ext cx="24876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5" name="Text Box 19">
            <a:extLst>
              <a:ext uri="{FF2B5EF4-FFF2-40B4-BE49-F238E27FC236}">
                <a16:creationId xmlns:a16="http://schemas.microsoft.com/office/drawing/2014/main" id="{BF52D819-BBF4-49CD-B8DD-E07288DB7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663" y="9445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7" name="Text Box 21">
            <a:extLst>
              <a:ext uri="{FF2B5EF4-FFF2-40B4-BE49-F238E27FC236}">
                <a16:creationId xmlns:a16="http://schemas.microsoft.com/office/drawing/2014/main" id="{15E8A77A-D669-41B5-8E8A-351F654CC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8338" y="9080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8" name="Text Box 22">
            <a:extLst>
              <a:ext uri="{FF2B5EF4-FFF2-40B4-BE49-F238E27FC236}">
                <a16:creationId xmlns:a16="http://schemas.microsoft.com/office/drawing/2014/main" id="{A5FF33BC-C7BE-484D-8AAE-055C02DE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5175" y="37893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72183DC4-61CF-4A77-86A1-F0F635CD89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Réallocation des coûts </a:t>
            </a:r>
            <a:r>
              <a:rPr lang="fr-FR" altLang="en-US">
                <a:solidFill>
                  <a:srgbClr val="FF0000"/>
                </a:solidFill>
              </a:rPr>
              <a:t>cycle de répartition</a:t>
            </a:r>
            <a:r>
              <a:rPr lang="fr-FR" altLang="en-US"/>
              <a:t> </a:t>
            </a:r>
          </a:p>
        </p:txBody>
      </p:sp>
      <p:sp>
        <p:nvSpPr>
          <p:cNvPr id="538628" name="AutoShape 4">
            <a:extLst>
              <a:ext uri="{FF2B5EF4-FFF2-40B4-BE49-F238E27FC236}">
                <a16:creationId xmlns:a16="http://schemas.microsoft.com/office/drawing/2014/main" id="{54D2412D-B3EB-47F1-86D7-B3D77AF45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Frais Gx (US et Europe) </a:t>
            </a:r>
          </a:p>
        </p:txBody>
      </p:sp>
      <p:sp>
        <p:nvSpPr>
          <p:cNvPr id="538629" name="AutoShape 5">
            <a:extLst>
              <a:ext uri="{FF2B5EF4-FFF2-40B4-BE49-F238E27FC236}">
                <a16:creationId xmlns:a16="http://schemas.microsoft.com/office/drawing/2014/main" id="{400C849B-7752-4894-82E6-51FC4A14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 Track/phase</a:t>
            </a:r>
          </a:p>
        </p:txBody>
      </p:sp>
      <p:sp>
        <p:nvSpPr>
          <p:cNvPr id="538630" name="AutoShape 6">
            <a:extLst>
              <a:ext uri="{FF2B5EF4-FFF2-40B4-BE49-F238E27FC236}">
                <a16:creationId xmlns:a16="http://schemas.microsoft.com/office/drawing/2014/main" id="{F82E868C-EDAC-4CB5-B23E-C3FC4E05B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8631" name="Rectangle 7">
            <a:extLst>
              <a:ext uri="{FF2B5EF4-FFF2-40B4-BE49-F238E27FC236}">
                <a16:creationId xmlns:a16="http://schemas.microsoft.com/office/drawing/2014/main" id="{CB8C760E-9B29-44EB-894F-3804C9F1F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8" y="3141663"/>
            <a:ext cx="725487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800"/>
              <a:t>Des cycles de répartition </a:t>
            </a:r>
            <a:r>
              <a:rPr lang="fr-FR" altLang="en-US" sz="1800">
                <a:solidFill>
                  <a:srgbClr val="FF0000"/>
                </a:solidFill>
              </a:rPr>
              <a:t>globale</a:t>
            </a:r>
            <a:r>
              <a:rPr lang="fr-FR" altLang="en-US" sz="1800"/>
              <a:t> déverseront  en fin de période :</a:t>
            </a:r>
          </a:p>
          <a:p>
            <a:pPr>
              <a:buFontTx/>
              <a:buChar char="•"/>
            </a:pPr>
            <a:r>
              <a:rPr lang="fr-FR" altLang="en-US" sz="1800"/>
              <a:t> les  coûts réels vers les centres ‘Phase –track’</a:t>
            </a:r>
          </a:p>
          <a:p>
            <a:pPr>
              <a:buFontTx/>
              <a:buChar char="•"/>
            </a:pPr>
            <a:r>
              <a:rPr lang="fr-FR" altLang="en-US" sz="1800"/>
              <a:t> les budgets vers les centres ‘Phase –track’</a:t>
            </a:r>
          </a:p>
        </p:txBody>
      </p:sp>
      <p:sp>
        <p:nvSpPr>
          <p:cNvPr id="538635" name="Line 11">
            <a:extLst>
              <a:ext uri="{FF2B5EF4-FFF2-40B4-BE49-F238E27FC236}">
                <a16:creationId xmlns:a16="http://schemas.microsoft.com/office/drawing/2014/main" id="{C8C9A6F7-1165-4678-B4E6-3BD203EA0F8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1341438"/>
            <a:ext cx="5976937" cy="3959225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38636" name="Line 12">
            <a:extLst>
              <a:ext uri="{FF2B5EF4-FFF2-40B4-BE49-F238E27FC236}">
                <a16:creationId xmlns:a16="http://schemas.microsoft.com/office/drawing/2014/main" id="{ABA83100-26B4-4D6F-BA57-89B192C5B6D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85975" y="836613"/>
            <a:ext cx="3960813" cy="520065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A7552254-A915-491D-A986-3E7D1F1BFE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Work in process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F1D23BD7-CB6E-4F8E-AD4A-1F6A03C944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fr-FR" altLang="en-US" sz="2000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 sz="2000"/>
              <a:t>2 comptes de stocks sont prévus : </a:t>
            </a:r>
          </a:p>
          <a:p>
            <a:pPr lvl="1"/>
            <a:r>
              <a:rPr lang="fr-FR" altLang="en-US" sz="2000"/>
              <a:t>L’un pour les dépenses immobilisables de software (heures saisies sur les natures comptables 943xxx et dépenses sur CC Capitalisables)</a:t>
            </a:r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r>
              <a:rPr lang="fr-FR" altLang="en-US" sz="2000"/>
              <a:t>L’autre pour les charges</a:t>
            </a:r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r>
              <a:rPr lang="fr-FR" altLang="en-US" sz="2000"/>
              <a:t>Le WIP ne concerne ni les immos corporelles ni certains types de charges (amortissements)</a:t>
            </a:r>
            <a:endParaRPr lang="fr-FR" altLang="en-US" sz="1800"/>
          </a:p>
        </p:txBody>
      </p:sp>
      <p:graphicFrame>
        <p:nvGraphicFramePr>
          <p:cNvPr id="539731" name="Group 83">
            <a:extLst>
              <a:ext uri="{FF2B5EF4-FFF2-40B4-BE49-F238E27FC236}">
                <a16:creationId xmlns:a16="http://schemas.microsoft.com/office/drawing/2014/main" id="{08DDB8CE-9ED5-4BFF-8FBA-8B0285EF204D}"/>
              </a:ext>
            </a:extLst>
          </p:cNvPr>
          <p:cNvGraphicFramePr>
            <a:graphicFrameLocks noGrp="1"/>
          </p:cNvGraphicFramePr>
          <p:nvPr/>
        </p:nvGraphicFramePr>
        <p:xfrm>
          <a:off x="2051050" y="4452938"/>
          <a:ext cx="3751263" cy="1420812"/>
        </p:xfrm>
        <a:graphic>
          <a:graphicData uri="http://schemas.openxmlformats.org/drawingml/2006/table">
            <a:tbl>
              <a:tblPr/>
              <a:tblGrid>
                <a:gridCol w="312738">
                  <a:extLst>
                    <a:ext uri="{9D8B030D-6E8A-4147-A177-3AD203B41FA5}">
                      <a16:colId xmlns:a16="http://schemas.microsoft.com/office/drawing/2014/main" val="794020045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4198471933"/>
                    </a:ext>
                  </a:extLst>
                </a:gridCol>
                <a:gridCol w="2009775">
                  <a:extLst>
                    <a:ext uri="{9D8B030D-6E8A-4147-A177-3AD203B41FA5}">
                      <a16:colId xmlns:a16="http://schemas.microsoft.com/office/drawing/2014/main" val="3739740627"/>
                    </a:ext>
                  </a:extLst>
                </a:gridCol>
              </a:tblGrid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 GAAP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PCG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380033"/>
                  </a:ext>
                </a:extLst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3210015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Prepaid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345005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Stock non-cap.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2106930"/>
                  </a:ext>
                </a:extLst>
              </a:tr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18100005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Charge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713455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</a:t>
                      </a:r>
                      <a:r>
                        <a:rPr kumimoji="0" lang="el-G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Stocks non-cap.</a:t>
                      </a:r>
                      <a:endParaRPr kumimoji="0" lang="el-GR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1895888"/>
                  </a:ext>
                </a:extLst>
              </a:tr>
            </a:tbl>
          </a:graphicData>
        </a:graphic>
      </p:graphicFrame>
      <p:graphicFrame>
        <p:nvGraphicFramePr>
          <p:cNvPr id="539727" name="Group 79">
            <a:extLst>
              <a:ext uri="{FF2B5EF4-FFF2-40B4-BE49-F238E27FC236}">
                <a16:creationId xmlns:a16="http://schemas.microsoft.com/office/drawing/2014/main" id="{C9BDA568-189B-4234-AE94-47E6BABFA174}"/>
              </a:ext>
            </a:extLst>
          </p:cNvPr>
          <p:cNvGraphicFramePr>
            <a:graphicFrameLocks noGrp="1"/>
          </p:cNvGraphicFramePr>
          <p:nvPr/>
        </p:nvGraphicFramePr>
        <p:xfrm>
          <a:off x="2051050" y="2636838"/>
          <a:ext cx="3673475" cy="1420812"/>
        </p:xfrm>
        <a:graphic>
          <a:graphicData uri="http://schemas.openxmlformats.org/drawingml/2006/table">
            <a:tbl>
              <a:tblPr/>
              <a:tblGrid>
                <a:gridCol w="346075">
                  <a:extLst>
                    <a:ext uri="{9D8B030D-6E8A-4147-A177-3AD203B41FA5}">
                      <a16:colId xmlns:a16="http://schemas.microsoft.com/office/drawing/2014/main" val="2269542659"/>
                    </a:ext>
                  </a:extLst>
                </a:gridCol>
                <a:gridCol w="1579563">
                  <a:extLst>
                    <a:ext uri="{9D8B030D-6E8A-4147-A177-3AD203B41FA5}">
                      <a16:colId xmlns:a16="http://schemas.microsoft.com/office/drawing/2014/main" val="2550059062"/>
                    </a:ext>
                  </a:extLst>
                </a:gridCol>
                <a:gridCol w="1747837">
                  <a:extLst>
                    <a:ext uri="{9D8B030D-6E8A-4147-A177-3AD203B41FA5}">
                      <a16:colId xmlns:a16="http://schemas.microsoft.com/office/drawing/2014/main" val="3749642980"/>
                    </a:ext>
                  </a:extLst>
                </a:gridCol>
              </a:tblGrid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 GAAP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PCG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591985"/>
                  </a:ext>
                </a:extLst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34400803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IEC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345000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Stock cap.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554940"/>
                  </a:ext>
                </a:extLst>
              </a:tr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18100000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</a:t>
                      </a:r>
                      <a:r>
                        <a:rPr kumimoji="0" lang="el-G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Stocks</a:t>
                      </a:r>
                      <a:endParaRPr kumimoji="0" lang="el-GR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713450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</a:t>
                      </a:r>
                      <a:r>
                        <a:rPr kumimoji="0" lang="el-G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Stocks cap.</a:t>
                      </a:r>
                      <a:endParaRPr kumimoji="0" lang="el-GR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24573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69" name="Oval 25">
            <a:extLst>
              <a:ext uri="{FF2B5EF4-FFF2-40B4-BE49-F238E27FC236}">
                <a16:creationId xmlns:a16="http://schemas.microsoft.com/office/drawing/2014/main" id="{6ABEE3F7-D4E4-4EBF-87B8-A15BAD97F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763" y="835025"/>
            <a:ext cx="4895850" cy="3673475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9346" name="Rectangle 2">
            <a:extLst>
              <a:ext uri="{FF2B5EF4-FFF2-40B4-BE49-F238E27FC236}">
                <a16:creationId xmlns:a16="http://schemas.microsoft.com/office/drawing/2014/main" id="{BAED22A4-FF39-4C74-ABAA-CFDD71E35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Synthèse</a:t>
            </a:r>
          </a:p>
        </p:txBody>
      </p:sp>
      <p:sp>
        <p:nvSpPr>
          <p:cNvPr id="569347" name="Rectangle 3">
            <a:extLst>
              <a:ext uri="{FF2B5EF4-FFF2-40B4-BE49-F238E27FC236}">
                <a16:creationId xmlns:a16="http://schemas.microsoft.com/office/drawing/2014/main" id="{DC59A96B-21EC-41AF-A791-B6E36F0AA4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4 cas de figure</a:t>
            </a:r>
          </a:p>
        </p:txBody>
      </p:sp>
      <p:sp>
        <p:nvSpPr>
          <p:cNvPr id="569349" name="Rectangle 5">
            <a:extLst>
              <a:ext uri="{FF2B5EF4-FFF2-40B4-BE49-F238E27FC236}">
                <a16:creationId xmlns:a16="http://schemas.microsoft.com/office/drawing/2014/main" id="{5C7FAAD3-7753-4487-9848-26EE5DB5E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1700213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Entités</a:t>
            </a:r>
          </a:p>
        </p:txBody>
      </p:sp>
      <p:sp>
        <p:nvSpPr>
          <p:cNvPr id="569350" name="Text Box 6">
            <a:extLst>
              <a:ext uri="{FF2B5EF4-FFF2-40B4-BE49-F238E27FC236}">
                <a16:creationId xmlns:a16="http://schemas.microsoft.com/office/drawing/2014/main" id="{8F2066C9-D59F-4737-BCF7-356F8923B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950" y="118745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Refacturation</a:t>
            </a:r>
          </a:p>
        </p:txBody>
      </p:sp>
      <p:sp>
        <p:nvSpPr>
          <p:cNvPr id="569351" name="Rectangle 7">
            <a:extLst>
              <a:ext uri="{FF2B5EF4-FFF2-40B4-BE49-F238E27FC236}">
                <a16:creationId xmlns:a16="http://schemas.microsoft.com/office/drawing/2014/main" id="{F1B6C97A-6958-4874-BEB1-07584388B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1700213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Proj</a:t>
            </a:r>
          </a:p>
        </p:txBody>
      </p:sp>
      <p:sp>
        <p:nvSpPr>
          <p:cNvPr id="569352" name="Text Box 8">
            <a:extLst>
              <a:ext uri="{FF2B5EF4-FFF2-40B4-BE49-F238E27FC236}">
                <a16:creationId xmlns:a16="http://schemas.microsoft.com/office/drawing/2014/main" id="{0D06A1FA-7DBD-4248-BBC6-2A6D3F639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050925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FGx, Saisie des heures OB+HW</a:t>
            </a:r>
          </a:p>
        </p:txBody>
      </p:sp>
      <p:sp>
        <p:nvSpPr>
          <p:cNvPr id="569353" name="Rectangle 9">
            <a:extLst>
              <a:ext uri="{FF2B5EF4-FFF2-40B4-BE49-F238E27FC236}">
                <a16:creationId xmlns:a16="http://schemas.microsoft.com/office/drawing/2014/main" id="{4BA26F51-6ADF-4204-A1B1-1207D965F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2350" y="2768600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Phases</a:t>
            </a:r>
          </a:p>
        </p:txBody>
      </p:sp>
      <p:sp>
        <p:nvSpPr>
          <p:cNvPr id="569354" name="Text Box 10">
            <a:extLst>
              <a:ext uri="{FF2B5EF4-FFF2-40B4-BE49-F238E27FC236}">
                <a16:creationId xmlns:a16="http://schemas.microsoft.com/office/drawing/2014/main" id="{714F8FAC-FE91-45D0-B6E5-0227991870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0" y="2482850"/>
            <a:ext cx="1511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Saisie des heures</a:t>
            </a:r>
          </a:p>
        </p:txBody>
      </p:sp>
      <p:sp>
        <p:nvSpPr>
          <p:cNvPr id="569355" name="Text Box 11">
            <a:extLst>
              <a:ext uri="{FF2B5EF4-FFF2-40B4-BE49-F238E27FC236}">
                <a16:creationId xmlns:a16="http://schemas.microsoft.com/office/drawing/2014/main" id="{6596AC3F-BCBB-467A-8054-BC4AF356B9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2488" y="2482850"/>
            <a:ext cx="1511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Répartit°</a:t>
            </a:r>
          </a:p>
        </p:txBody>
      </p:sp>
      <p:sp>
        <p:nvSpPr>
          <p:cNvPr id="569356" name="Line 12">
            <a:extLst>
              <a:ext uri="{FF2B5EF4-FFF2-40B4-BE49-F238E27FC236}">
                <a16:creationId xmlns:a16="http://schemas.microsoft.com/office/drawing/2014/main" id="{8847AB95-FED2-435B-B223-3F1D48A02EC4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0213" y="1462088"/>
            <a:ext cx="0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57" name="Line 13">
            <a:extLst>
              <a:ext uri="{FF2B5EF4-FFF2-40B4-BE49-F238E27FC236}">
                <a16:creationId xmlns:a16="http://schemas.microsoft.com/office/drawing/2014/main" id="{12CD6F3C-DFCF-4881-B042-1738C46D643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2488" y="1462088"/>
            <a:ext cx="0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58" name="Line 14">
            <a:extLst>
              <a:ext uri="{FF2B5EF4-FFF2-40B4-BE49-F238E27FC236}">
                <a16:creationId xmlns:a16="http://schemas.microsoft.com/office/drawing/2014/main" id="{FC5A0D39-8B14-47BC-B557-F6E68B9D7A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0213" y="2274888"/>
            <a:ext cx="719137" cy="48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59" name="Line 15">
            <a:extLst>
              <a:ext uri="{FF2B5EF4-FFF2-40B4-BE49-F238E27FC236}">
                <a16:creationId xmlns:a16="http://schemas.microsoft.com/office/drawing/2014/main" id="{C32E97D3-C154-4D4C-B2E5-B16EB8DFE98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5250" y="2274888"/>
            <a:ext cx="757238" cy="48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60" name="Text Box 16">
            <a:extLst>
              <a:ext uri="{FF2B5EF4-FFF2-40B4-BE49-F238E27FC236}">
                <a16:creationId xmlns:a16="http://schemas.microsoft.com/office/drawing/2014/main" id="{93F41E95-2A77-4CB5-A1C7-0362E1D37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7188" y="3729038"/>
            <a:ext cx="2016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Mise en stock capitalisable (IEC en GAAP)</a:t>
            </a:r>
          </a:p>
        </p:txBody>
      </p:sp>
      <p:sp>
        <p:nvSpPr>
          <p:cNvPr id="569361" name="Line 17">
            <a:extLst>
              <a:ext uri="{FF2B5EF4-FFF2-40B4-BE49-F238E27FC236}">
                <a16:creationId xmlns:a16="http://schemas.microsoft.com/office/drawing/2014/main" id="{478B28B7-0425-44B2-AB4E-E54F8DCCEBF9}"/>
              </a:ext>
            </a:extLst>
          </p:cNvPr>
          <p:cNvSpPr>
            <a:spLocks noChangeShapeType="1"/>
          </p:cNvSpPr>
          <p:nvPr/>
        </p:nvSpPr>
        <p:spPr bwMode="auto">
          <a:xfrm>
            <a:off x="6351588" y="3343275"/>
            <a:ext cx="0" cy="38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62" name="Text Box 18">
            <a:extLst>
              <a:ext uri="{FF2B5EF4-FFF2-40B4-BE49-F238E27FC236}">
                <a16:creationId xmlns:a16="http://schemas.microsoft.com/office/drawing/2014/main" id="{6E611BF2-ED32-4158-B3BE-B644EE05A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0350" y="5086350"/>
            <a:ext cx="22145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Immos corporelles comptabilisées comme telles (matériel de bureau, agencement, …)</a:t>
            </a:r>
          </a:p>
        </p:txBody>
      </p:sp>
      <p:sp>
        <p:nvSpPr>
          <p:cNvPr id="569363" name="Rectangle 19">
            <a:extLst>
              <a:ext uri="{FF2B5EF4-FFF2-40B4-BE49-F238E27FC236}">
                <a16:creationId xmlns:a16="http://schemas.microsoft.com/office/drawing/2014/main" id="{78EC920B-B4C2-40CF-8679-E4922945C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7638" y="2963863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Non-cap</a:t>
            </a:r>
          </a:p>
        </p:txBody>
      </p:sp>
      <p:sp>
        <p:nvSpPr>
          <p:cNvPr id="569364" name="Text Box 20">
            <a:extLst>
              <a:ext uri="{FF2B5EF4-FFF2-40B4-BE49-F238E27FC236}">
                <a16:creationId xmlns:a16="http://schemas.microsoft.com/office/drawing/2014/main" id="{90176D3C-9967-413E-A588-2B5C614C6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213" y="1885950"/>
            <a:ext cx="19669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FGx, Saisie des heures AM, amorts. Immos corporelles</a:t>
            </a:r>
          </a:p>
        </p:txBody>
      </p:sp>
      <p:sp>
        <p:nvSpPr>
          <p:cNvPr id="569365" name="Text Box 21">
            <a:extLst>
              <a:ext uri="{FF2B5EF4-FFF2-40B4-BE49-F238E27FC236}">
                <a16:creationId xmlns:a16="http://schemas.microsoft.com/office/drawing/2014/main" id="{682BD7C3-9155-40E1-AD7F-A878DB91D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475" y="3924300"/>
            <a:ext cx="2741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Mise en stock non-capitalisable (charges en GAAP)</a:t>
            </a:r>
          </a:p>
        </p:txBody>
      </p:sp>
      <p:sp>
        <p:nvSpPr>
          <p:cNvPr id="569366" name="Line 22">
            <a:extLst>
              <a:ext uri="{FF2B5EF4-FFF2-40B4-BE49-F238E27FC236}">
                <a16:creationId xmlns:a16="http://schemas.microsoft.com/office/drawing/2014/main" id="{BA5E331C-DA97-4E45-8FB3-1011BEBE3C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6875" y="3538538"/>
            <a:ext cx="0" cy="38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67" name="Text Box 23">
            <a:extLst>
              <a:ext uri="{FF2B5EF4-FFF2-40B4-BE49-F238E27FC236}">
                <a16:creationId xmlns:a16="http://schemas.microsoft.com/office/drawing/2014/main" id="{7F4B6892-7166-48A5-8222-7F2A335D1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125" y="3605213"/>
            <a:ext cx="22145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Écriture manuelle fin de mois</a:t>
            </a:r>
          </a:p>
        </p:txBody>
      </p:sp>
      <p:sp>
        <p:nvSpPr>
          <p:cNvPr id="569368" name="Line 24">
            <a:extLst>
              <a:ext uri="{FF2B5EF4-FFF2-40B4-BE49-F238E27FC236}">
                <a16:creationId xmlns:a16="http://schemas.microsoft.com/office/drawing/2014/main" id="{BAD265CC-9A77-4DDA-BA4B-448B833C5D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6875" y="2525713"/>
            <a:ext cx="0" cy="43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70" name="Oval 26">
            <a:extLst>
              <a:ext uri="{FF2B5EF4-FFF2-40B4-BE49-F238E27FC236}">
                <a16:creationId xmlns:a16="http://schemas.microsoft.com/office/drawing/2014/main" id="{AD3E75B2-0791-49B1-9B8D-6A560EEBB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701800"/>
            <a:ext cx="3741738" cy="3208338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9371" name="Oval 27">
            <a:extLst>
              <a:ext uri="{FF2B5EF4-FFF2-40B4-BE49-F238E27FC236}">
                <a16:creationId xmlns:a16="http://schemas.microsoft.com/office/drawing/2014/main" id="{23094BFD-DC33-44F2-9C03-00AA15CA3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510088"/>
            <a:ext cx="2305050" cy="1814512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9372" name="Oval 28">
            <a:extLst>
              <a:ext uri="{FF2B5EF4-FFF2-40B4-BE49-F238E27FC236}">
                <a16:creationId xmlns:a16="http://schemas.microsoft.com/office/drawing/2014/main" id="{DF0425F2-0D7D-4A7B-9620-594589D0EC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4381500"/>
            <a:ext cx="2305050" cy="1814513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9373" name="Text Box 29">
            <a:extLst>
              <a:ext uri="{FF2B5EF4-FFF2-40B4-BE49-F238E27FC236}">
                <a16:creationId xmlns:a16="http://schemas.microsoft.com/office/drawing/2014/main" id="{234D4DFE-D0C0-420C-A0E5-3D6620D60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2988" y="5086350"/>
            <a:ext cx="221456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Charges comptabilisées comme telles (training ou com en fonction de la phase)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FA503736-8276-481B-AF59-3DDDB7EA4A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16463853-466D-4605-9BC1-E9A06BE08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Alimentation compte bancaire</a:t>
            </a:r>
            <a:br>
              <a:rPr lang="fr-FR" altLang="en-US" sz="1800"/>
            </a:br>
            <a:r>
              <a:rPr lang="fr-FR" altLang="en-US" sz="1800"/>
              <a:t>(Société générale, </a:t>
            </a:r>
            <a:r>
              <a:rPr lang="fr-FR" altLang="en-US"/>
              <a:t>30100090</a:t>
            </a:r>
            <a:r>
              <a:rPr lang="fr-FR" altLang="en-US" sz="1800"/>
              <a:t>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6F5E7C07-C10E-4810-972D-EB2E84EE3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Cash </a:t>
            </a:r>
            <a:r>
              <a:rPr lang="fr-FR" altLang="en-US" sz="1800" dirty="0" err="1"/>
              <a:t>Pooling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Inc</a:t>
            </a:r>
            <a:endParaRPr lang="fr-FR" altLang="en-US" sz="1800" dirty="0"/>
          </a:p>
          <a:p>
            <a:pPr algn="ctr"/>
            <a:r>
              <a:rPr lang="fr-FR" altLang="en-US" sz="1800" dirty="0"/>
              <a:t>KPC SAS</a:t>
            </a:r>
          </a:p>
          <a:p>
            <a:pPr algn="ctr"/>
            <a:r>
              <a:rPr lang="fr-FR" altLang="en-US" sz="1800" dirty="0"/>
              <a:t>KPC </a:t>
            </a:r>
            <a:r>
              <a:rPr lang="fr-FR" altLang="en-US" sz="1800" dirty="0" err="1"/>
              <a:t>GmbH</a:t>
            </a:r>
            <a:endParaRPr lang="fr-FR" altLang="en-US" sz="1800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F55C955A-F850-4CEF-9611-AC28B6C0EEBD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915249BA-1EA6-45EF-A2BB-CFC8CF6529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Refacturation finale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236C82B3-72C9-4FC9-927C-ED59FA3805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400" dirty="0"/>
              <a:t>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absorbe à la fin du projet KPC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SAS .</a:t>
            </a:r>
          </a:p>
          <a:p>
            <a:r>
              <a:rPr lang="fr-FR" altLang="en-US" sz="2400" dirty="0"/>
              <a:t>La fin du projet correspond au dernier ‘roll </a:t>
            </a:r>
            <a:r>
              <a:rPr lang="fr-FR" altLang="en-US" sz="2400" dirty="0" err="1"/>
              <a:t>out+support</a:t>
            </a:r>
            <a:r>
              <a:rPr lang="fr-FR" altLang="en-US" sz="2400" dirty="0"/>
              <a:t>’</a:t>
            </a:r>
          </a:p>
          <a:p>
            <a:r>
              <a:rPr lang="fr-FR" altLang="en-US" sz="2400" dirty="0"/>
              <a:t>Une écriture au débit du client 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sera passée . </a:t>
            </a:r>
          </a:p>
          <a:p>
            <a:r>
              <a:rPr lang="fr-FR" altLang="en-US" sz="2400" dirty="0"/>
              <a:t>Les comptes de stock de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seront soldés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355DD63B-45BF-46EB-9D5C-F9E3AE16E5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RH et salaires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632FBB95-FD9C-4574-A90B-CF90C3199F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Pas de paie dans TerraNova</a:t>
            </a:r>
          </a:p>
          <a:p>
            <a:r>
              <a:rPr lang="fr-FR" altLang="en-US" sz="2000"/>
              <a:t>Key user : contrôleur de gestion TerraNova (Oscar Allieri)</a:t>
            </a:r>
          </a:p>
          <a:p>
            <a:endParaRPr lang="fr-FR" altLang="en-US"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>
            <a:extLst>
              <a:ext uri="{FF2B5EF4-FFF2-40B4-BE49-F238E27FC236}">
                <a16:creationId xmlns:a16="http://schemas.microsoft.com/office/drawing/2014/main" id="{7D5CED92-4ABC-4D49-AD74-7A7BEEE4E3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Fiche de service : Nouveauté     </a:t>
            </a:r>
          </a:p>
        </p:txBody>
      </p:sp>
      <p:sp>
        <p:nvSpPr>
          <p:cNvPr id="567299" name="Rectangle 3">
            <a:extLst>
              <a:ext uri="{FF2B5EF4-FFF2-40B4-BE49-F238E27FC236}">
                <a16:creationId xmlns:a16="http://schemas.microsoft.com/office/drawing/2014/main" id="{20085DBF-50D2-41DF-A250-D20E1B0EEC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Permet la gestion des prestations </a:t>
            </a:r>
          </a:p>
          <a:p>
            <a:r>
              <a:rPr lang="fr-FR" altLang="en-US" sz="2000"/>
              <a:t>La mise en place  de la FS dépendra de l’avancement de la création de la société TerraNova</a:t>
            </a:r>
          </a:p>
        </p:txBody>
      </p:sp>
      <p:sp>
        <p:nvSpPr>
          <p:cNvPr id="567300" name="AutoShape 4">
            <a:extLst>
              <a:ext uri="{FF2B5EF4-FFF2-40B4-BE49-F238E27FC236}">
                <a16:creationId xmlns:a16="http://schemas.microsoft.com/office/drawing/2014/main" id="{3B8453CF-8092-4CCD-8CC8-EF89E1368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303371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sur phase </a:t>
            </a:r>
            <a:br>
              <a:rPr lang="fr-FR" altLang="en-US" sz="1800"/>
            </a:br>
            <a:r>
              <a:rPr lang="fr-FR" altLang="en-US" sz="1800"/>
              <a:t>non immo</a:t>
            </a:r>
          </a:p>
        </p:txBody>
      </p:sp>
      <p:sp>
        <p:nvSpPr>
          <p:cNvPr id="567301" name="AutoShape 5">
            <a:extLst>
              <a:ext uri="{FF2B5EF4-FFF2-40B4-BE49-F238E27FC236}">
                <a16:creationId xmlns:a16="http://schemas.microsoft.com/office/drawing/2014/main" id="{D9634298-E1A7-4AB9-8346-88168AD81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379095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67302" name="AutoShape 6">
            <a:extLst>
              <a:ext uri="{FF2B5EF4-FFF2-40B4-BE49-F238E27FC236}">
                <a16:creationId xmlns:a16="http://schemas.microsoft.com/office/drawing/2014/main" id="{AB813898-A2E8-4A67-84DA-5379947FB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3088" y="379095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FS</a:t>
            </a:r>
          </a:p>
        </p:txBody>
      </p:sp>
      <p:sp>
        <p:nvSpPr>
          <p:cNvPr id="567303" name="AutoShape 7">
            <a:extLst>
              <a:ext uri="{FF2B5EF4-FFF2-40B4-BE49-F238E27FC236}">
                <a16:creationId xmlns:a16="http://schemas.microsoft.com/office/drawing/2014/main" id="{4D2F5AF3-9CD4-4AAD-B9C6-1241CBECA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436721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heures presta</a:t>
            </a:r>
          </a:p>
        </p:txBody>
      </p:sp>
      <p:sp>
        <p:nvSpPr>
          <p:cNvPr id="567304" name="AutoShape 8">
            <a:extLst>
              <a:ext uri="{FF2B5EF4-FFF2-40B4-BE49-F238E27FC236}">
                <a16:creationId xmlns:a16="http://schemas.microsoft.com/office/drawing/2014/main" id="{1D7299ED-014B-4CE7-AB1F-EA4BA71AB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523081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FNP</a:t>
            </a:r>
          </a:p>
        </p:txBody>
      </p:sp>
      <p:cxnSp>
        <p:nvCxnSpPr>
          <p:cNvPr id="567305" name="AutoShape 9">
            <a:extLst>
              <a:ext uri="{FF2B5EF4-FFF2-40B4-BE49-F238E27FC236}">
                <a16:creationId xmlns:a16="http://schemas.microsoft.com/office/drawing/2014/main" id="{B42D50FA-0A9E-4BC7-8CB1-9CF266F8B130}"/>
              </a:ext>
            </a:extLst>
          </p:cNvPr>
          <p:cNvCxnSpPr>
            <a:cxnSpLocks noChangeShapeType="1"/>
            <a:stCxn id="567300" idx="2"/>
            <a:endCxn id="567303" idx="0"/>
          </p:cNvCxnSpPr>
          <p:nvPr/>
        </p:nvCxnSpPr>
        <p:spPr bwMode="auto">
          <a:xfrm>
            <a:off x="5678488" y="3643313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67306" name="AutoShape 10">
            <a:extLst>
              <a:ext uri="{FF2B5EF4-FFF2-40B4-BE49-F238E27FC236}">
                <a16:creationId xmlns:a16="http://schemas.microsoft.com/office/drawing/2014/main" id="{5EA7D368-4589-4F40-93F0-917A9B206346}"/>
              </a:ext>
            </a:extLst>
          </p:cNvPr>
          <p:cNvCxnSpPr>
            <a:cxnSpLocks noChangeShapeType="1"/>
            <a:stCxn id="567303" idx="2"/>
            <a:endCxn id="567304" idx="0"/>
          </p:cNvCxnSpPr>
          <p:nvPr/>
        </p:nvCxnSpPr>
        <p:spPr bwMode="auto">
          <a:xfrm>
            <a:off x="5678488" y="4976813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7307" name="AutoShape 11">
            <a:extLst>
              <a:ext uri="{FF2B5EF4-FFF2-40B4-BE49-F238E27FC236}">
                <a16:creationId xmlns:a16="http://schemas.microsoft.com/office/drawing/2014/main" id="{78C4A957-CDF4-4334-8387-3F65568C7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19907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avec FS </a:t>
            </a:r>
          </a:p>
          <a:p>
            <a:pPr algn="ctr"/>
            <a:r>
              <a:rPr lang="fr-FR" altLang="en-US" sz="1800">
                <a:solidFill>
                  <a:srgbClr val="FF0000"/>
                </a:solidFill>
              </a:rPr>
              <a:t>(fiches services non mises en place)</a:t>
            </a:r>
          </a:p>
        </p:txBody>
      </p:sp>
      <p:sp>
        <p:nvSpPr>
          <p:cNvPr id="567308" name="Rectangle 12">
            <a:extLst>
              <a:ext uri="{FF2B5EF4-FFF2-40B4-BE49-F238E27FC236}">
                <a16:creationId xmlns:a16="http://schemas.microsoft.com/office/drawing/2014/main" id="{9C1C8263-33F0-41BE-A2BB-06A9FAB1C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808163"/>
            <a:ext cx="3529012" cy="4645025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C9331294-A204-4E10-9C94-8DD7A3F5CC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Fonctionnalités identifiées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4ACDCE4B-EA16-48EC-95E1-D81E89780E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endParaRPr lang="fr-FR" altLang="en-US" sz="2800" dirty="0"/>
          </a:p>
          <a:p>
            <a:pPr>
              <a:lnSpc>
                <a:spcPct val="80000"/>
              </a:lnSpc>
            </a:pPr>
            <a:r>
              <a:rPr lang="fr-FR" altLang="en-US" sz="2800" dirty="0">
                <a:solidFill>
                  <a:srgbClr val="FF0000"/>
                </a:solidFill>
              </a:rPr>
              <a:t>Démarrage de la scté </a:t>
            </a:r>
            <a:r>
              <a:rPr lang="fr-FR" altLang="en-US" sz="2800" dirty="0" err="1">
                <a:solidFill>
                  <a:srgbClr val="FF0000"/>
                </a:solidFill>
              </a:rPr>
              <a:t>TerraNova</a:t>
            </a:r>
            <a:r>
              <a:rPr lang="fr-FR" altLang="en-US" sz="2800" dirty="0">
                <a:solidFill>
                  <a:srgbClr val="FF0000"/>
                </a:solidFill>
              </a:rPr>
              <a:t> au + tard le 10 septembre</a:t>
            </a:r>
            <a:r>
              <a:rPr lang="fr-FR" altLang="en-US" sz="2800" dirty="0"/>
              <a:t> </a:t>
            </a:r>
          </a:p>
          <a:p>
            <a:pPr>
              <a:lnSpc>
                <a:spcPct val="80000"/>
              </a:lnSpc>
            </a:pPr>
            <a:r>
              <a:rPr lang="fr-FR" altLang="en-US" sz="2800" dirty="0"/>
              <a:t> Gestion budgétaire par centre de responsabilité</a:t>
            </a:r>
          </a:p>
          <a:p>
            <a:pPr>
              <a:lnSpc>
                <a:spcPct val="80000"/>
              </a:lnSpc>
            </a:pPr>
            <a:r>
              <a:rPr lang="fr-FR" altLang="en-US" sz="2800" dirty="0"/>
              <a:t>Saisies des commandes FGX </a:t>
            </a:r>
            <a:r>
              <a:rPr lang="fr-FR" altLang="en-US" sz="2800" dirty="0">
                <a:solidFill>
                  <a:srgbClr val="FF0000"/>
                </a:solidFill>
              </a:rPr>
              <a:t>et </a:t>
            </a:r>
            <a:r>
              <a:rPr lang="fr-FR" altLang="en-US" sz="2800" dirty="0" err="1">
                <a:solidFill>
                  <a:srgbClr val="FF0000"/>
                </a:solidFill>
              </a:rPr>
              <a:t>invest</a:t>
            </a:r>
            <a:endParaRPr lang="fr-FR" altLang="en-US" sz="2800" dirty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fr-FR" altLang="en-US" sz="2800" dirty="0"/>
              <a:t>Réceptions et factures non parvenues</a:t>
            </a:r>
          </a:p>
          <a:p>
            <a:pPr>
              <a:lnSpc>
                <a:spcPct val="80000"/>
              </a:lnSpc>
            </a:pPr>
            <a:r>
              <a:rPr lang="fr-FR" altLang="en-US" sz="2800" dirty="0"/>
              <a:t>Saisie de factures fournisseurs</a:t>
            </a:r>
          </a:p>
          <a:p>
            <a:pPr>
              <a:lnSpc>
                <a:spcPct val="80000"/>
              </a:lnSpc>
            </a:pPr>
            <a:r>
              <a:rPr lang="fr-FR" altLang="en-US" sz="2800" dirty="0"/>
              <a:t>Règlements automatiques</a:t>
            </a:r>
          </a:p>
          <a:p>
            <a:pPr>
              <a:lnSpc>
                <a:spcPct val="80000"/>
              </a:lnSpc>
            </a:pPr>
            <a:r>
              <a:rPr lang="fr-FR" altLang="en-US" sz="2800" dirty="0"/>
              <a:t>Mise en place des ordres internes réels d’investissement pour le matériel de bureau et aménagement des locaux</a:t>
            </a:r>
          </a:p>
          <a:p>
            <a:pPr>
              <a:lnSpc>
                <a:spcPct val="80000"/>
              </a:lnSpc>
            </a:pPr>
            <a:r>
              <a:rPr lang="fr-FR" altLang="en-US" sz="2800" dirty="0"/>
              <a:t>Saisie des temps pour les ‘KPC’ avec validation du Track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ACFB8EF0-58FD-4DFE-8882-0A9351034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5A85CBD7-FA58-4893-8E07-AE498B1F2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Périmètre analytique</a:t>
            </a:r>
            <a:br>
              <a:rPr lang="fr-FR" altLang="en-US" sz="1800" dirty="0"/>
            </a:br>
            <a:r>
              <a:rPr lang="fr-FR" altLang="en-US" sz="1800" dirty="0"/>
              <a:t>V000</a:t>
            </a:r>
            <a:br>
              <a:rPr lang="fr-FR" altLang="en-US" sz="1800" dirty="0"/>
            </a:br>
            <a:r>
              <a:rPr lang="fr-FR" altLang="en-US" sz="1800" dirty="0"/>
              <a:t>(idem RUBIX)</a:t>
            </a:r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FC1E5FBD-EEC4-49E4-AD6D-41EE25BA1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Société 2000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TerraNova</a:t>
            </a:r>
            <a:r>
              <a:rPr lang="fr-FR" altLang="en-US" sz="1800" dirty="0"/>
              <a:t>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07CF5133-F734-4311-9B5B-059EEEF84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Plan de comptes </a:t>
            </a:r>
            <a:br>
              <a:rPr lang="fr-FR" altLang="en-US" sz="1800" dirty="0"/>
            </a:br>
            <a:r>
              <a:rPr lang="fr-FR" altLang="en-US" sz="1800" dirty="0"/>
              <a:t>opérationnel US GAAP</a:t>
            </a:r>
            <a:br>
              <a:rPr lang="fr-FR" altLang="en-US" sz="1800" dirty="0"/>
            </a:br>
            <a:r>
              <a:rPr lang="fr-FR" altLang="en-US" sz="1800" dirty="0"/>
              <a:t>(idem RUBIX)</a:t>
            </a:r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F95B47CB-7ED1-453C-8AC3-8BFBAA8DE8AE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49F8D05F-1569-49DA-958B-33DEAB817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Plan de comptes </a:t>
            </a:r>
            <a:br>
              <a:rPr lang="fr-FR" altLang="en-US" sz="1800" dirty="0"/>
            </a:br>
            <a:r>
              <a:rPr lang="fr-FR" altLang="en-US" sz="1800" dirty="0"/>
              <a:t>alternatif PCG</a:t>
            </a:r>
            <a:br>
              <a:rPr lang="fr-FR" altLang="en-US" sz="1800" dirty="0"/>
            </a:br>
            <a:r>
              <a:rPr lang="fr-FR" altLang="en-US" sz="1800" dirty="0"/>
              <a:t> (idem RUBIX SAS)</a:t>
            </a:r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974BEA4D-FB47-4800-9E77-1A5D7D63F936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725E01BD-EBA4-4933-816C-8796C08560A1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7AB2B080-5C97-47E2-B6FB-C5CDFEE5B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Division 2010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9D4F5CA9-FA83-4DBC-86A7-0143150A9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Organisation d’achats VA20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78813921-8C56-4148-95E9-0FFDDB691050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8A1822F1-3E03-414C-BF25-972C260F4DBF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6E8B4669-47E3-458E-9433-2F7D04272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Groupe d’acheteurs ATN</a:t>
            </a:r>
          </a:p>
          <a:p>
            <a:pPr algn="ctr"/>
            <a:r>
              <a:rPr lang="fr-FR" altLang="en-US" sz="1800"/>
              <a:t>Achats TerraNova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DA96AC97-EFE4-429E-B590-8E16B3109BD5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9237FB90-7222-4333-84DD-0554FF8980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A8966711-DE83-43E4-A3F7-E043B20F32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altLang="en-US" sz="2000"/>
              <a:t>1 seul centre de profit : TERRANOVA</a:t>
            </a:r>
          </a:p>
          <a:p>
            <a:r>
              <a:rPr lang="fr-FR" altLang="en-US" sz="2000"/>
              <a:t>Hiérarchie de centres de coûts</a:t>
            </a:r>
          </a:p>
          <a:p>
            <a:pPr lvl="1"/>
            <a:r>
              <a:rPr lang="fr-FR" altLang="en-US" sz="2000"/>
              <a:t>Centres de coûts ‘Project Management’ Europe &amp; US</a:t>
            </a:r>
          </a:p>
          <a:p>
            <a:pPr lvl="1"/>
            <a:r>
              <a:rPr lang="fr-FR" altLang="en-US" sz="2000"/>
              <a:t>Un centre de coûts par phase et track</a:t>
            </a:r>
          </a:p>
          <a:p>
            <a:pPr lvl="1"/>
            <a:r>
              <a:rPr lang="fr-FR" altLang="en-US" sz="2000"/>
              <a:t>Un centre de coûts par Entité et track(pour les refacturations de salaires et la saisie des heures)</a:t>
            </a:r>
          </a:p>
          <a:p>
            <a:pPr lvl="1"/>
            <a:r>
              <a:rPr lang="fr-FR" altLang="en-US" sz="2000"/>
              <a:t>Groupes de centres de coûts par brand et phase et track</a:t>
            </a:r>
          </a:p>
          <a:p>
            <a:r>
              <a:rPr lang="fr-FR" altLang="en-US" sz="2000"/>
              <a:t>Ordre d’investissement</a:t>
            </a:r>
          </a:p>
          <a:p>
            <a:pPr lvl="1"/>
            <a:r>
              <a:rPr lang="fr-FR" altLang="en-US" sz="2000"/>
              <a:t>Pour les aménagements de locaux</a:t>
            </a:r>
          </a:p>
          <a:p>
            <a:pPr lvl="1"/>
            <a:r>
              <a:rPr lang="fr-FR" altLang="en-US" sz="2000"/>
              <a:t>Imputés sur comptes généraux (pas de fiche immo)</a:t>
            </a:r>
          </a:p>
          <a:p>
            <a:pPr lvl="1"/>
            <a:r>
              <a:rPr lang="fr-FR" altLang="en-US" sz="2000"/>
              <a:t>Calcul et comptabilisation manuelle des amortissements sur CC ‘Project Management’ </a:t>
            </a:r>
            <a:r>
              <a:rPr lang="fr-FR" altLang="en-US" sz="2000">
                <a:solidFill>
                  <a:srgbClr val="FF0000"/>
                </a:solidFill>
              </a:rPr>
              <a:t>(EUR)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25EAF8F9-B257-4B54-931E-EB32895882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42723" name="AutoShape 3">
            <a:extLst>
              <a:ext uri="{FF2B5EF4-FFF2-40B4-BE49-F238E27FC236}">
                <a16:creationId xmlns:a16="http://schemas.microsoft.com/office/drawing/2014/main" id="{DB6679DA-6065-4D54-BF04-16F78FD6E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15888"/>
            <a:ext cx="1296987" cy="360362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TerraNova</a:t>
            </a:r>
          </a:p>
        </p:txBody>
      </p:sp>
      <p:sp>
        <p:nvSpPr>
          <p:cNvPr id="542724" name="AutoShape 4">
            <a:extLst>
              <a:ext uri="{FF2B5EF4-FFF2-40B4-BE49-F238E27FC236}">
                <a16:creationId xmlns:a16="http://schemas.microsoft.com/office/drawing/2014/main" id="{3C33F2A2-EFCA-4179-BCB6-E60876AC3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921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Projet Manag FR  </a:t>
            </a:r>
          </a:p>
        </p:txBody>
      </p:sp>
      <p:sp>
        <p:nvSpPr>
          <p:cNvPr id="542725" name="AutoShape 5">
            <a:extLst>
              <a:ext uri="{FF2B5EF4-FFF2-40B4-BE49-F238E27FC236}">
                <a16:creationId xmlns:a16="http://schemas.microsoft.com/office/drawing/2014/main" id="{6E935976-2B7C-47BC-B242-D458809E03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0890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400" b="1"/>
              <a:t>Projet Manag</a:t>
            </a:r>
          </a:p>
          <a:p>
            <a:pPr algn="ctr"/>
            <a:r>
              <a:rPr lang="fr-FR" altLang="en-US" sz="1400" b="1"/>
              <a:t>US</a:t>
            </a:r>
          </a:p>
        </p:txBody>
      </p:sp>
      <p:cxnSp>
        <p:nvCxnSpPr>
          <p:cNvPr id="542726" name="AutoShape 6">
            <a:extLst>
              <a:ext uri="{FF2B5EF4-FFF2-40B4-BE49-F238E27FC236}">
                <a16:creationId xmlns:a16="http://schemas.microsoft.com/office/drawing/2014/main" id="{767FC583-7254-4D69-B885-702A07AC6F3E}"/>
              </a:ext>
            </a:extLst>
          </p:cNvPr>
          <p:cNvCxnSpPr>
            <a:cxnSpLocks noChangeShapeType="1"/>
            <a:stCxn id="542723" idx="2"/>
            <a:endCxn id="542725" idx="1"/>
          </p:cNvCxnSpPr>
          <p:nvPr/>
        </p:nvCxnSpPr>
        <p:spPr bwMode="auto">
          <a:xfrm rot="16200000" flipH="1">
            <a:off x="1042988" y="550862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2727" name="AutoShape 7">
            <a:extLst>
              <a:ext uri="{FF2B5EF4-FFF2-40B4-BE49-F238E27FC236}">
                <a16:creationId xmlns:a16="http://schemas.microsoft.com/office/drawing/2014/main" id="{7B7DE88B-EE1A-4095-8B49-D8013FB9F9E0}"/>
              </a:ext>
            </a:extLst>
          </p:cNvPr>
          <p:cNvCxnSpPr>
            <a:cxnSpLocks noChangeShapeType="1"/>
            <a:stCxn id="542723" idx="2"/>
            <a:endCxn id="542724" idx="1"/>
          </p:cNvCxnSpPr>
          <p:nvPr/>
        </p:nvCxnSpPr>
        <p:spPr bwMode="auto">
          <a:xfrm rot="16200000" flipH="1">
            <a:off x="1241425" y="352425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38" name="AutoShape 18">
            <a:extLst>
              <a:ext uri="{FF2B5EF4-FFF2-40B4-BE49-F238E27FC236}">
                <a16:creationId xmlns:a16="http://schemas.microsoft.com/office/drawing/2014/main" id="{8161C61F-F634-411B-8C13-AE9C0FB4C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Ordres d’investissement type ZTER </a:t>
            </a:r>
          </a:p>
        </p:txBody>
      </p:sp>
      <p:cxnSp>
        <p:nvCxnSpPr>
          <p:cNvPr id="542739" name="AutoShape 19">
            <a:extLst>
              <a:ext uri="{FF2B5EF4-FFF2-40B4-BE49-F238E27FC236}">
                <a16:creationId xmlns:a16="http://schemas.microsoft.com/office/drawing/2014/main" id="{A3FB1CD8-F16F-4D94-9BCE-26A1FB69DF53}"/>
              </a:ext>
            </a:extLst>
          </p:cNvPr>
          <p:cNvCxnSpPr>
            <a:cxnSpLocks noChangeShapeType="1"/>
            <a:stCxn id="542723" idx="2"/>
            <a:endCxn id="542738" idx="1"/>
          </p:cNvCxnSpPr>
          <p:nvPr/>
        </p:nvCxnSpPr>
        <p:spPr bwMode="auto">
          <a:xfrm rot="16200000" flipH="1">
            <a:off x="-1426369" y="3020219"/>
            <a:ext cx="5732463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40" name="Text Box 20">
            <a:extLst>
              <a:ext uri="{FF2B5EF4-FFF2-40B4-BE49-F238E27FC236}">
                <a16:creationId xmlns:a16="http://schemas.microsoft.com/office/drawing/2014/main" id="{B7B71980-A06C-4F3A-83BE-1D3040AAC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808038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Centre de coûts Centraux </a:t>
            </a:r>
          </a:p>
        </p:txBody>
      </p:sp>
      <p:sp>
        <p:nvSpPr>
          <p:cNvPr id="542741" name="Text Box 21">
            <a:extLst>
              <a:ext uri="{FF2B5EF4-FFF2-40B4-BE49-F238E27FC236}">
                <a16:creationId xmlns:a16="http://schemas.microsoft.com/office/drawing/2014/main" id="{5CABF3C5-72AC-4A2B-89B2-42FF12C54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995488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542746" name="Text Box 26">
            <a:extLst>
              <a:ext uri="{FF2B5EF4-FFF2-40B4-BE49-F238E27FC236}">
                <a16:creationId xmlns:a16="http://schemas.microsoft.com/office/drawing/2014/main" id="{7DAC2B6F-A440-4B9D-8375-5F9C3494E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Ordre interne réel </a:t>
            </a:r>
          </a:p>
        </p:txBody>
      </p:sp>
      <p:sp>
        <p:nvSpPr>
          <p:cNvPr id="542751" name="AutoShape 31">
            <a:extLst>
              <a:ext uri="{FF2B5EF4-FFF2-40B4-BE49-F238E27FC236}">
                <a16:creationId xmlns:a16="http://schemas.microsoft.com/office/drawing/2014/main" id="{36A9D415-F2DE-49D2-9FE5-4AA550230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7732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endParaRPr lang="fr-FR" altLang="en-US" sz="1600" dirty="0">
              <a:solidFill>
                <a:srgbClr val="FF0000"/>
              </a:solidFill>
            </a:endParaRPr>
          </a:p>
          <a:p>
            <a:pPr algn="ctr"/>
            <a:r>
              <a:rPr lang="fr-FR" altLang="en-US" sz="1600" dirty="0">
                <a:solidFill>
                  <a:srgbClr val="FF0000"/>
                </a:solidFill>
              </a:rPr>
              <a:t>RUBIX FICO</a:t>
            </a:r>
          </a:p>
          <a:p>
            <a:pPr algn="ctr"/>
            <a:r>
              <a:rPr lang="fr-FR" altLang="en-US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42752" name="AutoShape 32">
            <a:extLst>
              <a:ext uri="{FF2B5EF4-FFF2-40B4-BE49-F238E27FC236}">
                <a16:creationId xmlns:a16="http://schemas.microsoft.com/office/drawing/2014/main" id="{FCC1E2B5-C000-462A-B720-0E7845921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2764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 marL="857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fr-FR" altLang="en-US" sz="1600" dirty="0">
              <a:solidFill>
                <a:srgbClr val="FF0000"/>
              </a:solidFill>
            </a:endParaRPr>
          </a:p>
          <a:p>
            <a:pPr algn="ctr"/>
            <a:r>
              <a:rPr lang="fr-FR" altLang="en-US" sz="1600" dirty="0">
                <a:solidFill>
                  <a:srgbClr val="FF0000"/>
                </a:solidFill>
              </a:rPr>
              <a:t>RUBIX </a:t>
            </a:r>
            <a:r>
              <a:rPr lang="fr-FR" altLang="en-US" sz="1600" dirty="0" err="1">
                <a:solidFill>
                  <a:srgbClr val="FF0000"/>
                </a:solidFill>
              </a:rPr>
              <a:t>SChain</a:t>
            </a:r>
            <a:r>
              <a:rPr lang="fr-FR" altLang="en-US" sz="1600" dirty="0">
                <a:solidFill>
                  <a:srgbClr val="FF0000"/>
                </a:solidFill>
              </a:rPr>
              <a:t> </a:t>
            </a:r>
          </a:p>
          <a:p>
            <a:pPr algn="ctr"/>
            <a:endParaRPr lang="fr-FR" altLang="en-US" sz="1600" dirty="0">
              <a:solidFill>
                <a:srgbClr val="FF0000"/>
              </a:solidFill>
            </a:endParaRPr>
          </a:p>
        </p:txBody>
      </p:sp>
      <p:sp>
        <p:nvSpPr>
          <p:cNvPr id="542754" name="AutoShape 34">
            <a:extLst>
              <a:ext uri="{FF2B5EF4-FFF2-40B4-BE49-F238E27FC236}">
                <a16:creationId xmlns:a16="http://schemas.microsoft.com/office/drawing/2014/main" id="{1E48EB88-57A8-4211-93F4-C4D95BE546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7813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>
                <a:solidFill>
                  <a:srgbClr val="FF0000"/>
                </a:solidFill>
              </a:rPr>
              <a:t>   EMSAR FICO…</a:t>
            </a:r>
          </a:p>
        </p:txBody>
      </p:sp>
      <p:sp>
        <p:nvSpPr>
          <p:cNvPr id="542755" name="AutoShape 35">
            <a:extLst>
              <a:ext uri="{FF2B5EF4-FFF2-40B4-BE49-F238E27FC236}">
                <a16:creationId xmlns:a16="http://schemas.microsoft.com/office/drawing/2014/main" id="{17956433-6059-4548-BEC4-F29091BEEA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2845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542760" name="AutoShape 40">
            <a:extLst>
              <a:ext uri="{FF2B5EF4-FFF2-40B4-BE49-F238E27FC236}">
                <a16:creationId xmlns:a16="http://schemas.microsoft.com/office/drawing/2014/main" id="{567E8DEE-5AF1-4F7E-A771-4023919BF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6798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542761" name="AutoShape 41">
            <a:extLst>
              <a:ext uri="{FF2B5EF4-FFF2-40B4-BE49-F238E27FC236}">
                <a16:creationId xmlns:a16="http://schemas.microsoft.com/office/drawing/2014/main" id="{A0599F7C-9D84-4F87-9771-9A7F092C8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2814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542763" name="Line 43">
            <a:extLst>
              <a:ext uri="{FF2B5EF4-FFF2-40B4-BE49-F238E27FC236}">
                <a16:creationId xmlns:a16="http://schemas.microsoft.com/office/drawing/2014/main" id="{BFC8651C-6641-41D9-9280-743E5A32635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49237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4" name="Line 44">
            <a:extLst>
              <a:ext uri="{FF2B5EF4-FFF2-40B4-BE49-F238E27FC236}">
                <a16:creationId xmlns:a16="http://schemas.microsoft.com/office/drawing/2014/main" id="{40C28942-EABD-4738-82FB-AFA902D322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9972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6" name="Line 46">
            <a:extLst>
              <a:ext uri="{FF2B5EF4-FFF2-40B4-BE49-F238E27FC236}">
                <a16:creationId xmlns:a16="http://schemas.microsoft.com/office/drawing/2014/main" id="{90ED81A8-0723-4A85-AD9D-26185CB30A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82111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7" name="Line 47">
            <a:extLst>
              <a:ext uri="{FF2B5EF4-FFF2-40B4-BE49-F238E27FC236}">
                <a16:creationId xmlns:a16="http://schemas.microsoft.com/office/drawing/2014/main" id="{6A8491B4-57F0-48DC-A97D-82A8F08720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44545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8" name="Line 48">
            <a:extLst>
              <a:ext uri="{FF2B5EF4-FFF2-40B4-BE49-F238E27FC236}">
                <a16:creationId xmlns:a16="http://schemas.microsoft.com/office/drawing/2014/main" id="{ABE17D24-CC12-4178-B54A-3590D036D2E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191611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9" name="Line 49">
            <a:extLst>
              <a:ext uri="{FF2B5EF4-FFF2-40B4-BE49-F238E27FC236}">
                <a16:creationId xmlns:a16="http://schemas.microsoft.com/office/drawing/2014/main" id="{6C50B8C9-B4D8-45C8-959F-C5493C14022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5004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0" name="Rectangle 50">
            <a:extLst>
              <a:ext uri="{FF2B5EF4-FFF2-40B4-BE49-F238E27FC236}">
                <a16:creationId xmlns:a16="http://schemas.microsoft.com/office/drawing/2014/main" id="{8E8C29AC-7A39-4036-AA03-21257CDA6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3821113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542771" name="AutoShape 51">
            <a:extLst>
              <a:ext uri="{FF2B5EF4-FFF2-40B4-BE49-F238E27FC236}">
                <a16:creationId xmlns:a16="http://schemas.microsoft.com/office/drawing/2014/main" id="{DC8D282C-0544-4454-8102-658EAE154218}"/>
              </a:ext>
            </a:extLst>
          </p:cNvPr>
          <p:cNvSpPr>
            <a:spLocks/>
          </p:cNvSpPr>
          <p:nvPr/>
        </p:nvSpPr>
        <p:spPr bwMode="auto">
          <a:xfrm>
            <a:off x="5508625" y="692150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3" name="AutoShape 53">
            <a:extLst>
              <a:ext uri="{FF2B5EF4-FFF2-40B4-BE49-F238E27FC236}">
                <a16:creationId xmlns:a16="http://schemas.microsoft.com/office/drawing/2014/main" id="{2D9D76E0-3D41-4224-855C-E78B8A628771}"/>
              </a:ext>
            </a:extLst>
          </p:cNvPr>
          <p:cNvSpPr>
            <a:spLocks/>
          </p:cNvSpPr>
          <p:nvPr/>
        </p:nvSpPr>
        <p:spPr bwMode="auto">
          <a:xfrm>
            <a:off x="5508625" y="1844675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4" name="AutoShape 54">
            <a:extLst>
              <a:ext uri="{FF2B5EF4-FFF2-40B4-BE49-F238E27FC236}">
                <a16:creationId xmlns:a16="http://schemas.microsoft.com/office/drawing/2014/main" id="{EF3E8A2F-E922-4A3E-B573-62AA8A1ABE1E}"/>
              </a:ext>
            </a:extLst>
          </p:cNvPr>
          <p:cNvSpPr>
            <a:spLocks/>
          </p:cNvSpPr>
          <p:nvPr/>
        </p:nvSpPr>
        <p:spPr bwMode="auto">
          <a:xfrm>
            <a:off x="5508625" y="3284538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5" name="AutoShape 55">
            <a:extLst>
              <a:ext uri="{FF2B5EF4-FFF2-40B4-BE49-F238E27FC236}">
                <a16:creationId xmlns:a16="http://schemas.microsoft.com/office/drawing/2014/main" id="{01B31486-0DBE-4E79-855B-86CD38F157C5}"/>
              </a:ext>
            </a:extLst>
          </p:cNvPr>
          <p:cNvSpPr>
            <a:spLocks/>
          </p:cNvSpPr>
          <p:nvPr/>
        </p:nvSpPr>
        <p:spPr bwMode="auto">
          <a:xfrm>
            <a:off x="5508625" y="42926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6" name="AutoShape 56">
            <a:extLst>
              <a:ext uri="{FF2B5EF4-FFF2-40B4-BE49-F238E27FC236}">
                <a16:creationId xmlns:a16="http://schemas.microsoft.com/office/drawing/2014/main" id="{A556A695-A8A1-4D4F-A03D-BA09FC5F0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6529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……</a:t>
            </a:r>
          </a:p>
        </p:txBody>
      </p:sp>
      <p:sp>
        <p:nvSpPr>
          <p:cNvPr id="542777" name="Line 57">
            <a:extLst>
              <a:ext uri="{FF2B5EF4-FFF2-40B4-BE49-F238E27FC236}">
                <a16:creationId xmlns:a16="http://schemas.microsoft.com/office/drawing/2014/main" id="{BF804FE1-05C1-4ABB-9715-5614D2B767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47974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8" name="AutoShape 58">
            <a:extLst>
              <a:ext uri="{FF2B5EF4-FFF2-40B4-BE49-F238E27FC236}">
                <a16:creationId xmlns:a16="http://schemas.microsoft.com/office/drawing/2014/main" id="{07079C4F-6DA0-4F40-B099-DF7D9E5A01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1244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Training</a:t>
            </a:r>
          </a:p>
        </p:txBody>
      </p:sp>
      <p:sp>
        <p:nvSpPr>
          <p:cNvPr id="542779" name="AutoShape 59">
            <a:extLst>
              <a:ext uri="{FF2B5EF4-FFF2-40B4-BE49-F238E27FC236}">
                <a16:creationId xmlns:a16="http://schemas.microsoft.com/office/drawing/2014/main" id="{E0183D71-4AF8-4F4C-B7AA-9E17CD1EA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5213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400" b="1"/>
              <a:t>Communication</a:t>
            </a:r>
          </a:p>
        </p:txBody>
      </p:sp>
      <p:sp>
        <p:nvSpPr>
          <p:cNvPr id="542780" name="Line 60">
            <a:extLst>
              <a:ext uri="{FF2B5EF4-FFF2-40B4-BE49-F238E27FC236}">
                <a16:creationId xmlns:a16="http://schemas.microsoft.com/office/drawing/2014/main" id="{E38AF977-6537-4D5C-8B83-7EEFAB19F2A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3006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81" name="Line 61">
            <a:extLst>
              <a:ext uri="{FF2B5EF4-FFF2-40B4-BE49-F238E27FC236}">
                <a16:creationId xmlns:a16="http://schemas.microsoft.com/office/drawing/2014/main" id="{EBB1F8EF-E8EC-4553-AF8A-85A2BDD59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6610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82" name="Text Box 62">
            <a:extLst>
              <a:ext uri="{FF2B5EF4-FFF2-40B4-BE49-F238E27FC236}">
                <a16:creationId xmlns:a16="http://schemas.microsoft.com/office/drawing/2014/main" id="{6CC53621-8A55-4610-B512-23CFB1BDE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5240338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Centre de coûts « non capitalisables » </a:t>
            </a:r>
          </a:p>
        </p:txBody>
      </p:sp>
      <p:sp>
        <p:nvSpPr>
          <p:cNvPr id="542783" name="AutoShape 63">
            <a:extLst>
              <a:ext uri="{FF2B5EF4-FFF2-40B4-BE49-F238E27FC236}">
                <a16:creationId xmlns:a16="http://schemas.microsoft.com/office/drawing/2014/main" id="{E66A0E2D-08B6-4A25-8ED8-1F433A89215D}"/>
              </a:ext>
            </a:extLst>
          </p:cNvPr>
          <p:cNvSpPr>
            <a:spLocks/>
          </p:cNvSpPr>
          <p:nvPr/>
        </p:nvSpPr>
        <p:spPr bwMode="auto">
          <a:xfrm>
            <a:off x="5508625" y="5124450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>
            <a:extLst>
              <a:ext uri="{FF2B5EF4-FFF2-40B4-BE49-F238E27FC236}">
                <a16:creationId xmlns:a16="http://schemas.microsoft.com/office/drawing/2014/main" id="{1CE9EF99-90FA-4E10-9FF7-933F698D07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Codification de la structure analytique </a:t>
            </a:r>
          </a:p>
        </p:txBody>
      </p:sp>
      <p:sp>
        <p:nvSpPr>
          <p:cNvPr id="563203" name="Rectangle 3">
            <a:extLst>
              <a:ext uri="{FF2B5EF4-FFF2-40B4-BE49-F238E27FC236}">
                <a16:creationId xmlns:a16="http://schemas.microsoft.com/office/drawing/2014/main" id="{34E022C0-25E2-463E-9F89-937CA6D565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fr-FR" altLang="en-US" sz="1600" dirty="0"/>
              <a:t>Pour gérer au mieux les groupes de centres ,nous préconisons une codification sur 5digits </a:t>
            </a:r>
          </a:p>
          <a:p>
            <a:r>
              <a:rPr lang="fr-FR" altLang="en-US" sz="1600" dirty="0"/>
              <a:t>2   </a:t>
            </a:r>
            <a:r>
              <a:rPr lang="fr-FR" altLang="en-US" sz="1600" dirty="0">
                <a:solidFill>
                  <a:srgbClr val="FF0000"/>
                </a:solidFill>
              </a:rPr>
              <a:t>( </a:t>
            </a:r>
            <a:r>
              <a:rPr lang="fr-FR" altLang="en-US" sz="1600" dirty="0" err="1">
                <a:solidFill>
                  <a:srgbClr val="FF0000"/>
                </a:solidFill>
              </a:rPr>
              <a:t>scte</a:t>
            </a:r>
            <a:r>
              <a:rPr lang="fr-FR" altLang="en-US" sz="1600" dirty="0"/>
              <a:t> )                   1 premier digit</a:t>
            </a:r>
          </a:p>
          <a:p>
            <a:r>
              <a:rPr lang="fr-FR" altLang="en-US" sz="1600" dirty="0"/>
              <a:t>2      </a:t>
            </a:r>
            <a:r>
              <a:rPr lang="fr-FR" altLang="en-US" sz="1600" dirty="0">
                <a:solidFill>
                  <a:srgbClr val="FF0000"/>
                </a:solidFill>
              </a:rPr>
              <a:t>x</a:t>
            </a:r>
            <a:r>
              <a:rPr lang="fr-FR" altLang="en-US" sz="1600" dirty="0"/>
              <a:t>                         1 digit en 2eme position      </a:t>
            </a:r>
          </a:p>
          <a:p>
            <a:r>
              <a:rPr lang="fr-FR" altLang="en-US" sz="1600" dirty="0"/>
              <a:t>        0                         réservé pour les phases </a:t>
            </a:r>
          </a:p>
          <a:p>
            <a:r>
              <a:rPr lang="fr-FR" altLang="en-US" sz="1600" dirty="0"/>
              <a:t>        9                        CC ‘Projet Management’ </a:t>
            </a:r>
            <a:r>
              <a:rPr lang="fr-FR" altLang="en-US" sz="1600" dirty="0" err="1"/>
              <a:t>Terranova</a:t>
            </a:r>
            <a:endParaRPr lang="fr-FR" altLang="en-US" sz="1600" dirty="0"/>
          </a:p>
          <a:p>
            <a:r>
              <a:rPr lang="fr-FR" altLang="en-US" sz="1600" dirty="0"/>
              <a:t>        1                        CC ‘Entité’ RUBIX SAS</a:t>
            </a:r>
          </a:p>
          <a:p>
            <a:r>
              <a:rPr lang="fr-FR" altLang="en-US" sz="1600" dirty="0"/>
              <a:t>        2                        CC ‘Entité’ EMSAR               …….</a:t>
            </a:r>
          </a:p>
          <a:p>
            <a:endParaRPr lang="fr-FR" altLang="en-US" sz="1600" dirty="0"/>
          </a:p>
          <a:p>
            <a:r>
              <a:rPr lang="fr-FR" altLang="en-US" sz="1600" dirty="0"/>
              <a:t>20    0                         réservé ‘Entité’ </a:t>
            </a:r>
            <a:r>
              <a:rPr lang="fr-FR" altLang="en-US" sz="1600" dirty="0">
                <a:solidFill>
                  <a:srgbClr val="FF0000"/>
                </a:solidFill>
              </a:rPr>
              <a:t>ou phase</a:t>
            </a:r>
          </a:p>
          <a:p>
            <a:pPr marL="542925" lvl="1" indent="-20638">
              <a:buFont typeface="Wingdings" panose="05000000000000000000" pitchFamily="2" charset="2"/>
              <a:buNone/>
            </a:pPr>
            <a:r>
              <a:rPr lang="fr-FR" altLang="en-US" sz="1400" dirty="0">
                <a:solidFill>
                  <a:srgbClr val="FF0000"/>
                </a:solidFill>
              </a:rPr>
              <a:t>     1  ( phase )            </a:t>
            </a:r>
            <a:r>
              <a:rPr lang="fr-FR" altLang="en-US" sz="1400" dirty="0"/>
              <a:t>CC  Phase Blue </a:t>
            </a:r>
            <a:r>
              <a:rPr lang="fr-FR" altLang="en-US" sz="1400" dirty="0" err="1"/>
              <a:t>Print</a:t>
            </a:r>
            <a:r>
              <a:rPr lang="fr-FR" altLang="en-US" sz="1400" dirty="0"/>
              <a:t> </a:t>
            </a:r>
          </a:p>
          <a:p>
            <a:r>
              <a:rPr lang="fr-FR" altLang="en-US" sz="1600" dirty="0"/>
              <a:t>        2                        CC  Phase </a:t>
            </a:r>
            <a:r>
              <a:rPr lang="fr-FR" altLang="en-US" sz="1600" dirty="0" err="1"/>
              <a:t>Réalization</a:t>
            </a:r>
            <a:endParaRPr lang="fr-FR" altLang="en-US" sz="1600" dirty="0"/>
          </a:p>
          <a:p>
            <a:r>
              <a:rPr lang="fr-FR" altLang="en-US" sz="1600" dirty="0"/>
              <a:t>        3                        CC  Phase Test</a:t>
            </a:r>
          </a:p>
          <a:p>
            <a:r>
              <a:rPr lang="fr-FR" altLang="en-US" sz="1600" dirty="0"/>
              <a:t>        4                        CC  Phase Training</a:t>
            </a:r>
          </a:p>
          <a:p>
            <a:r>
              <a:rPr lang="fr-FR" altLang="en-US" sz="1600" dirty="0"/>
              <a:t>        5                        CC  Phase Roll In                         …….</a:t>
            </a:r>
          </a:p>
          <a:p>
            <a:pPr marL="922338" lvl="2" indent="0"/>
            <a:endParaRPr lang="fr-FR" altLang="en-US" sz="1200" dirty="0"/>
          </a:p>
          <a:p>
            <a:r>
              <a:rPr lang="fr-FR" altLang="en-US" sz="1600" dirty="0"/>
              <a:t>201  </a:t>
            </a:r>
            <a:r>
              <a:rPr lang="fr-FR" altLang="en-US" sz="1600" dirty="0">
                <a:solidFill>
                  <a:srgbClr val="FF0000"/>
                </a:solidFill>
              </a:rPr>
              <a:t>10  (</a:t>
            </a:r>
            <a:r>
              <a:rPr lang="fr-FR" altLang="en-US" sz="1600" dirty="0" err="1">
                <a:solidFill>
                  <a:srgbClr val="FF0000"/>
                </a:solidFill>
              </a:rPr>
              <a:t>track</a:t>
            </a:r>
            <a:r>
              <a:rPr lang="fr-FR" altLang="en-US" sz="1600" dirty="0">
                <a:solidFill>
                  <a:srgbClr val="FF0000"/>
                </a:solidFill>
              </a:rPr>
              <a:t>)         </a:t>
            </a:r>
            <a:r>
              <a:rPr lang="fr-FR" altLang="en-US" sz="1600" dirty="0"/>
              <a:t>CC BP FICO         </a:t>
            </a:r>
          </a:p>
          <a:p>
            <a:r>
              <a:rPr lang="fr-FR" altLang="en-US" sz="1600" dirty="0"/>
              <a:t>        20                     CC BP </a:t>
            </a:r>
            <a:r>
              <a:rPr lang="fr-FR" altLang="en-US" sz="1600" dirty="0" err="1"/>
              <a:t>Supply</a:t>
            </a:r>
            <a:r>
              <a:rPr lang="fr-FR" altLang="en-US" sz="1600" dirty="0"/>
              <a:t> </a:t>
            </a:r>
            <a:r>
              <a:rPr lang="fr-FR" altLang="en-US" sz="1600" dirty="0" err="1"/>
              <a:t>chain</a:t>
            </a:r>
            <a:r>
              <a:rPr lang="fr-FR" altLang="en-US" sz="1600" dirty="0"/>
              <a:t>                      ……</a:t>
            </a:r>
          </a:p>
          <a:p>
            <a:r>
              <a:rPr lang="fr-FR" altLang="en-US" sz="1600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7BA816D7-72B1-4CBB-9728-0D965A192F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des Centres de Couts </a:t>
            </a:r>
          </a:p>
        </p:txBody>
      </p:sp>
      <p:pic>
        <p:nvPicPr>
          <p:cNvPr id="548869" name="Picture 5">
            <a:extLst>
              <a:ext uri="{FF2B5EF4-FFF2-40B4-BE49-F238E27FC236}">
                <a16:creationId xmlns:a16="http://schemas.microsoft.com/office/drawing/2014/main" id="{AD4B960B-CA28-4194-8FC3-86C5DA4105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87" y="2366963"/>
            <a:ext cx="4869426" cy="342423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18C5EB3-0D5E-4020-A32B-2D20A534C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656B4C16-3C96-4B5A-9103-16E73EFA4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ordres </a:t>
            </a:r>
            <a:br>
              <a:rPr lang="fr-FR" altLang="en-US" sz="1800"/>
            </a:br>
            <a:r>
              <a:rPr lang="fr-FR" altLang="en-US" sz="1800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672A250F-C98E-48F4-B437-414EABCAA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 Entité »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D6D77296-9FDA-4E0E-A19A-B6B4F6BAC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taux</a:t>
            </a:r>
            <a:br>
              <a:rPr lang="fr-FR" altLang="en-US" sz="1800"/>
            </a:br>
            <a:r>
              <a:rPr lang="fr-FR" altLang="en-US" sz="1800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125805AF-AB79-4542-A21F-4C77A9F71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Type d’activité et CC Entité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CBE76970-5186-43C8-A779-CFD33176F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Budget annuel</a:t>
            </a:r>
          </a:p>
        </p:txBody>
      </p:sp>
      <p:sp>
        <p:nvSpPr>
          <p:cNvPr id="526347" name="Text Box 11">
            <a:extLst>
              <a:ext uri="{FF2B5EF4-FFF2-40B4-BE49-F238E27FC236}">
                <a16:creationId xmlns:a16="http://schemas.microsoft.com/office/drawing/2014/main" id="{0B18DF9C-806B-42B3-B5E6-9EE125D8F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766888"/>
            <a:ext cx="172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KO22</a:t>
            </a:r>
          </a:p>
        </p:txBody>
      </p:sp>
      <p:sp>
        <p:nvSpPr>
          <p:cNvPr id="526349" name="Text Box 13">
            <a:extLst>
              <a:ext uri="{FF2B5EF4-FFF2-40B4-BE49-F238E27FC236}">
                <a16:creationId xmlns:a16="http://schemas.microsoft.com/office/drawing/2014/main" id="{6D433654-9063-4F9C-8644-4C6E6F055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KP06</a:t>
            </a:r>
          </a:p>
        </p:txBody>
      </p:sp>
      <p:sp>
        <p:nvSpPr>
          <p:cNvPr id="526350" name="Text Box 14">
            <a:extLst>
              <a:ext uri="{FF2B5EF4-FFF2-40B4-BE49-F238E27FC236}">
                <a16:creationId xmlns:a16="http://schemas.microsoft.com/office/drawing/2014/main" id="{73A538D6-FD58-49B8-99F5-36833B47A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5157788"/>
            <a:ext cx="3024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KP26</a:t>
            </a:r>
          </a:p>
        </p:txBody>
      </p:sp>
      <p:sp>
        <p:nvSpPr>
          <p:cNvPr id="526351" name="AutoShape 15">
            <a:extLst>
              <a:ext uri="{FF2B5EF4-FFF2-40B4-BE49-F238E27FC236}">
                <a16:creationId xmlns:a16="http://schemas.microsoft.com/office/drawing/2014/main" id="{C88D379A-CE2B-4D02-8EF2-9ADED7D43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 Phase »</a:t>
            </a:r>
          </a:p>
        </p:txBody>
      </p:sp>
      <p:sp>
        <p:nvSpPr>
          <p:cNvPr id="526352" name="Text Box 16">
            <a:extLst>
              <a:ext uri="{FF2B5EF4-FFF2-40B4-BE49-F238E27FC236}">
                <a16:creationId xmlns:a16="http://schemas.microsoft.com/office/drawing/2014/main" id="{B62CED63-9E9F-4061-A1CB-B131051C7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8" y="2852738"/>
            <a:ext cx="5835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600"/>
              <a:t>budget sur Phase track </a:t>
            </a:r>
          </a:p>
          <a:p>
            <a:pPr algn="ctr"/>
            <a:r>
              <a:rPr lang="fr-FR" altLang="en-US" sz="1600"/>
              <a:t> avec déversement sur le CC Entité</a:t>
            </a:r>
          </a:p>
        </p:txBody>
      </p:sp>
      <p:sp>
        <p:nvSpPr>
          <p:cNvPr id="526353" name="Text Box 17">
            <a:extLst>
              <a:ext uri="{FF2B5EF4-FFF2-40B4-BE49-F238E27FC236}">
                <a16:creationId xmlns:a16="http://schemas.microsoft.com/office/drawing/2014/main" id="{A3DCFD67-5366-454E-89CE-9C1935A83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57788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6354" name="Text Box 18">
            <a:extLst>
              <a:ext uri="{FF2B5EF4-FFF2-40B4-BE49-F238E27FC236}">
                <a16:creationId xmlns:a16="http://schemas.microsoft.com/office/drawing/2014/main" id="{ED63D049-068E-4B48-A2C1-4DDEDC189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684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6355" name="Text Box 19">
            <a:extLst>
              <a:ext uri="{FF2B5EF4-FFF2-40B4-BE49-F238E27FC236}">
                <a16:creationId xmlns:a16="http://schemas.microsoft.com/office/drawing/2014/main" id="{18110A90-9629-4BA5-BE4D-973B5C35D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52738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A2FAD460-6DC0-4F18-A134-F996208DF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B7D5D767-CB76-4A0F-B2A2-19F960A58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913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de </a:t>
            </a:r>
            <a:br>
              <a:rPr lang="fr-FR" altLang="en-US" sz="1800"/>
            </a:br>
            <a:r>
              <a:rPr lang="fr-FR" altLang="en-US" sz="1800"/>
              <a:t>FG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FCFED535-6371-4722-A13A-B1490BA8C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6963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</a:t>
            </a:r>
            <a:br>
              <a:rPr lang="fr-FR" altLang="en-US" sz="1800"/>
            </a:br>
            <a:r>
              <a:rPr lang="fr-FR" altLang="en-US" sz="1800"/>
              <a:t>d’inv.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DF1FF5C6-1126-4391-BC85-1015AA9C3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45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29DD6127-7BB7-4AE6-9029-E358D669A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671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B293DEF0-C34D-4C90-8099-D35B39BB3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550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8AEAA36E-AE6F-43E4-BF20-3A2B68EA5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763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8A10C1D1-5114-4100-96F4-1037EA8B2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913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FDFA3145-361E-432A-93B0-C041C149C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6963" y="34337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049FE7DB-51DB-49C4-80FC-E977B808F6A8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1662113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90CC04EE-C87B-4BA1-A44E-14EFE2EF8BBB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4094163" y="2636838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60C6CC35-B780-4592-9457-0A2DFDD2F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6963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Déversement</a:t>
            </a:r>
            <a:br>
              <a:rPr lang="fr-FR" altLang="en-US" sz="1800"/>
            </a:br>
            <a:r>
              <a:rPr lang="fr-FR" altLang="en-US" sz="1800"/>
              <a:t>compte d’immo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DF85DC6F-70CA-41D7-9E8C-FC2CE3E22DE9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4094163" y="40433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46" name="Text Box 62">
            <a:extLst>
              <a:ext uri="{FF2B5EF4-FFF2-40B4-BE49-F238E27FC236}">
                <a16:creationId xmlns:a16="http://schemas.microsoft.com/office/drawing/2014/main" id="{89AEB65E-5C4E-41ED-861A-F961A9155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450" y="1277938"/>
            <a:ext cx="1471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 sauf user-exit</a:t>
            </a:r>
          </a:p>
        </p:txBody>
      </p:sp>
      <p:sp>
        <p:nvSpPr>
          <p:cNvPr id="528447" name="Text Box 63">
            <a:extLst>
              <a:ext uri="{FF2B5EF4-FFF2-40B4-BE49-F238E27FC236}">
                <a16:creationId xmlns:a16="http://schemas.microsoft.com/office/drawing/2014/main" id="{1A65E614-31CB-4BF4-9BFB-29A2C9CDB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4550" y="1277938"/>
            <a:ext cx="1471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 sauf user-exit</a:t>
            </a:r>
          </a:p>
        </p:txBody>
      </p:sp>
      <p:sp>
        <p:nvSpPr>
          <p:cNvPr id="528448" name="Text Box 64">
            <a:extLst>
              <a:ext uri="{FF2B5EF4-FFF2-40B4-BE49-F238E27FC236}">
                <a16:creationId xmlns:a16="http://schemas.microsoft.com/office/drawing/2014/main" id="{348808BC-7B6B-420E-91A2-7F0634CB1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575" y="41322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8449" name="Text Box 65">
            <a:extLst>
              <a:ext uri="{FF2B5EF4-FFF2-40B4-BE49-F238E27FC236}">
                <a16:creationId xmlns:a16="http://schemas.microsoft.com/office/drawing/2014/main" id="{431916E4-5FFC-4E7A-961F-6AD3E4B59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50847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8451" name="AutoShape 67">
            <a:extLst>
              <a:ext uri="{FF2B5EF4-FFF2-40B4-BE49-F238E27FC236}">
                <a16:creationId xmlns:a16="http://schemas.microsoft.com/office/drawing/2014/main" id="{2869DFB8-E2D1-4D61-ABBC-CA8F44709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3813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de </a:t>
            </a:r>
            <a:br>
              <a:rPr lang="fr-FR" altLang="en-US" sz="1800"/>
            </a:br>
            <a:r>
              <a:rPr lang="fr-FR" altLang="en-US" sz="1800"/>
              <a:t>prestations</a:t>
            </a:r>
          </a:p>
        </p:txBody>
      </p:sp>
      <p:sp>
        <p:nvSpPr>
          <p:cNvPr id="528452" name="AutoShape 68">
            <a:extLst>
              <a:ext uri="{FF2B5EF4-FFF2-40B4-BE49-F238E27FC236}">
                <a16:creationId xmlns:a16="http://schemas.microsoft.com/office/drawing/2014/main" id="{E9531141-3DFA-4505-8F6E-54F658AA2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9350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453" name="AutoShape 69">
            <a:extLst>
              <a:ext uri="{FF2B5EF4-FFF2-40B4-BE49-F238E27FC236}">
                <a16:creationId xmlns:a16="http://schemas.microsoft.com/office/drawing/2014/main" id="{2AD2A44C-42B0-4DC8-A74E-F75ADE7F25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613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454" name="AutoShape 70">
            <a:extLst>
              <a:ext uri="{FF2B5EF4-FFF2-40B4-BE49-F238E27FC236}">
                <a16:creationId xmlns:a16="http://schemas.microsoft.com/office/drawing/2014/main" id="{48DC1BDE-2552-43B9-9DD8-06578AA2B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3813" y="34321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 en fonction</a:t>
            </a:r>
            <a:br>
              <a:rPr lang="fr-FR" altLang="en-US" sz="1800"/>
            </a:br>
            <a:r>
              <a:rPr lang="fr-FR" altLang="en-US" sz="1800"/>
              <a:t>des rapports d’activité IDS</a:t>
            </a:r>
          </a:p>
        </p:txBody>
      </p:sp>
      <p:cxnSp>
        <p:nvCxnSpPr>
          <p:cNvPr id="528455" name="AutoShape 71">
            <a:extLst>
              <a:ext uri="{FF2B5EF4-FFF2-40B4-BE49-F238E27FC236}">
                <a16:creationId xmlns:a16="http://schemas.microsoft.com/office/drawing/2014/main" id="{5CC16D47-9846-4947-B905-D98926C9235D}"/>
              </a:ext>
            </a:extLst>
          </p:cNvPr>
          <p:cNvCxnSpPr>
            <a:cxnSpLocks noChangeShapeType="1"/>
            <a:stCxn id="528451" idx="2"/>
            <a:endCxn id="528454" idx="0"/>
          </p:cNvCxnSpPr>
          <p:nvPr/>
        </p:nvCxnSpPr>
        <p:spPr bwMode="auto">
          <a:xfrm>
            <a:off x="6831013" y="2636838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18195</TotalTime>
  <Words>1225</Words>
  <Application>Microsoft Office PowerPoint</Application>
  <PresentationFormat>On-screen Show (4:3)</PresentationFormat>
  <Paragraphs>238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Wingdings</vt:lpstr>
      <vt:lpstr>Modèle par défaut</vt:lpstr>
      <vt:lpstr>Droplet</vt:lpstr>
      <vt:lpstr>KPC TerraNova SAS</vt:lpstr>
      <vt:lpstr>Fonctionnalités identifiées</vt:lpstr>
      <vt:lpstr>Structure organisationnelle</vt:lpstr>
      <vt:lpstr>Structure analytique</vt:lpstr>
      <vt:lpstr>Structure analytique : proposition</vt:lpstr>
      <vt:lpstr>Codification de la structure analytique </vt:lpstr>
      <vt:lpstr>Structure analytique des Centres de Couts </vt:lpstr>
      <vt:lpstr>Processus Budget</vt:lpstr>
      <vt:lpstr>Processus Commandes</vt:lpstr>
      <vt:lpstr>Immobilisations et amortissements</vt:lpstr>
      <vt:lpstr>Processus Saisie des heures salariés KPC</vt:lpstr>
      <vt:lpstr>Processus Factures fournisseurs &amp; règlements</vt:lpstr>
      <vt:lpstr>Réallocation des coûts cycle de répartition </vt:lpstr>
      <vt:lpstr>Work in process</vt:lpstr>
      <vt:lpstr>Synthèse</vt:lpstr>
      <vt:lpstr>Processus Cash Pooling</vt:lpstr>
      <vt:lpstr>Refacturation finale</vt:lpstr>
      <vt:lpstr>RH et salaires</vt:lpstr>
      <vt:lpstr>Fiche de service : Nouveauté     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408</cp:revision>
  <cp:lastPrinted>2007-05-14T10:47:09Z</cp:lastPrinted>
  <dcterms:created xsi:type="dcterms:W3CDTF">2007-03-02T11:39:39Z</dcterms:created>
  <dcterms:modified xsi:type="dcterms:W3CDTF">2020-01-05T16:02:56Z</dcterms:modified>
</cp:coreProperties>
</file>