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72" r:id="rId4"/>
    <p:sldId id="260" r:id="rId5"/>
    <p:sldId id="262" r:id="rId6"/>
    <p:sldId id="273" r:id="rId7"/>
    <p:sldId id="285" r:id="rId8"/>
    <p:sldId id="277" r:id="rId9"/>
    <p:sldId id="261" r:id="rId10"/>
    <p:sldId id="263" r:id="rId11"/>
    <p:sldId id="264" r:id="rId12"/>
    <p:sldId id="266" r:id="rId13"/>
    <p:sldId id="270" r:id="rId14"/>
    <p:sldId id="271" r:id="rId15"/>
    <p:sldId id="267" r:id="rId16"/>
    <p:sldId id="268" r:id="rId17"/>
    <p:sldId id="269" r:id="rId18"/>
    <p:sldId id="286" r:id="rId19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0" autoAdjust="0"/>
    <p:restoredTop sz="92331" autoAdjust="0"/>
  </p:normalViewPr>
  <p:slideViewPr>
    <p:cSldViewPr snapToObjects="1">
      <p:cViewPr varScale="1">
        <p:scale>
          <a:sx n="66" d="100"/>
          <a:sy n="66" d="100"/>
        </p:scale>
        <p:origin x="151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D75F68E4-EC82-4775-A787-E9023105CE6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ABA2CCF-7C7D-4A39-8DEC-9013CA79BDE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7CF2147F-57A4-451F-874D-98520EE6216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9392B581-C77A-4E55-A508-6C7E4AAFD78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7B427C-70EB-4DD0-98F8-817FFAEA79F1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47CB59B-60A7-46A6-B839-D1606A17172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FE6DD33-B4CF-4109-96B6-AAAFBF65355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479DD7C1-6488-4281-99E1-7FFA02BF6D53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63E19A05-472C-4B90-9424-A064FD3BF50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184825BA-969B-467B-BA5A-C7045408BFC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AA447612-C75E-463A-87DE-DEE45D2778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63AA01E-D3F8-4D13-AC85-0C427DBCF893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130D56AB-C294-47B6-89D6-5CE62E6AC98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1E4B6F35-F14D-4730-9DBE-8330FCC3CF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Saisie des heures prestataire : CATSXT_ADMIN</a:t>
            </a:r>
          </a:p>
          <a:p>
            <a:r>
              <a:rPr lang="fr-FR" altLang="en-US"/>
              <a:t>Création automatique des saisies de services : CATM</a:t>
            </a:r>
          </a:p>
          <a:p>
            <a:r>
              <a:rPr lang="fr-FR" altLang="en-US"/>
              <a:t>Validation des saisies de services : ML81N</a:t>
            </a:r>
          </a:p>
          <a:p>
            <a:r>
              <a:rPr lang="fr-FR" altLang="en-US"/>
              <a:t>Déversement compte d’immo : KO8G</a:t>
            </a:r>
          </a:p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FCF16112-48D0-46A8-8690-D5DBEF4E2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79582570-3A06-4578-A9DE-203DEED8012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9D7EA31-8EF0-4840-AD89-4BFF93E41E8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55F6B5C0-D2C5-4923-86C3-21B958F6B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F8F44B43-1D70-4335-8EF1-3EBC211BA1C7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669B0C9E-A51F-46D4-B39C-0913ACCC3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A274B-8507-4F82-8EAF-8A9E59607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0C2903-3701-49DC-B86D-FE4AB1877B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967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797D6D-7F03-48D5-A015-4B2FB53BA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2CB35A-600D-4581-AB52-D06DFD3CBC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50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248666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52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03062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238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224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293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816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6630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DDABE-BB9B-4B89-A54A-F6C850146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05577-22A7-4F74-A292-E54B693B1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2881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7902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635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3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2806D-3C86-46DD-9187-C30672AD3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52289-4C18-4990-9E52-0651C541F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3092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1C1A5-BCE4-4977-A89C-3987C986B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A6B14-9A83-4493-B80F-14587FDAFA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7E4FCE-BC0A-4E0E-8EAE-352013BCC8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249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D3B9D-4A66-465D-876A-64B73F7AD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4B1C0-AED6-4B69-A867-0AA45872C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01A37E-0DBE-4F82-8B67-4081A268F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4D1CBF-FBC9-4BDD-8E26-20242AE7B4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3A0A40-103C-41F4-BDDA-5A5AFC49F0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979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984D7-7A03-417E-AC01-2CEF66E0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94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605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F73DD-506C-410A-B68D-1D9446765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967AF-C34D-4B9C-A2FE-45747F619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AD4C92-627B-4B00-8F6B-4768AC3C7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421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95BF5-7096-45F2-A150-5D11E6257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B633DE-01C8-4D06-8620-32934FAC70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3EACFE-408C-47DA-9E28-314FA5AD5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2835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A4ACD0F-6E17-475F-A901-CB1613ECF3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68A9E6C-A5A9-4701-85AE-FF2F4E82F5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2E54940-1019-4160-8BC2-AEF747CB6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2A064871-9AE9-4AFD-9995-138256E05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5A1A81E6-FDEE-469B-8E5F-E5D6F5C3BEB2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6562B563-0702-4898-8DA0-4713FDC2B45A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4B502E34-0F52-431E-81FE-11A9BEEE1AD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F37C90A3-A162-4ECA-82E1-6510BC4B285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68944B36-55D5-4FB7-92B6-32FD1CC15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8002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CC3D57AE-DC9D-4305-A2FD-F08D37CD5A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89568E5A-A064-438E-A450-F018DB40E0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8951AB99-93AE-475E-9F89-56F5354127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22B7FA6A-BD71-4795-B88E-975F74958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08050"/>
            <a:ext cx="2232025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temps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1ED814FD-CE5C-45B7-B633-27EE3215FD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25209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CAT2 avec </a:t>
            </a:r>
          </a:p>
          <a:p>
            <a:pPr algn="ctr"/>
            <a:r>
              <a:rPr lang="fr-FR" altLang="en-US" sz="1800"/>
              <a:t>validation du Track</a:t>
            </a:r>
          </a:p>
          <a:p>
            <a:pPr algn="ctr"/>
            <a:endParaRPr lang="fr-FR" altLang="en-US" sz="1800"/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7749DDA8-9357-48CE-BE74-DA7D78A36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706563"/>
            <a:ext cx="8497887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600"/>
              <a:t>La validation par le track de la saisie des temps oblige de passer par la transaction CAT2 donc la mise en place de la gestion des matricule est necessaire , </a:t>
            </a:r>
          </a:p>
          <a:p>
            <a:r>
              <a:rPr lang="fr-FR" altLang="en-US" sz="1600"/>
              <a:t>le lien matricule au type d’activité avec une valorisation au plus prêt du prix réel de la journée nécessite la création de type activité propre à chaque contributeur ( voir toutefois si, en fonction de l’analyse du prix de la journée si on peut limiter les TA ) .</a:t>
            </a:r>
          </a:p>
          <a:p>
            <a:r>
              <a:rPr lang="fr-FR" altLang="en-US" sz="1600"/>
              <a:t>Il faut donc créer:</a:t>
            </a:r>
          </a:p>
          <a:p>
            <a:pPr>
              <a:buFontTx/>
              <a:buChar char="•"/>
            </a:pPr>
            <a:r>
              <a:rPr lang="fr-FR" altLang="en-US" sz="1600"/>
              <a:t>un domaine du personnel    ZTER ,</a:t>
            </a:r>
          </a:p>
          <a:p>
            <a:pPr>
              <a:buFontTx/>
              <a:buChar char="•"/>
            </a:pPr>
            <a:r>
              <a:rPr lang="fr-FR" altLang="en-US" sz="1600"/>
              <a:t>2 sous domaines pour distinguer le personnel détaché ( INT) des prestataires ( EXT).</a:t>
            </a:r>
          </a:p>
          <a:p>
            <a:pPr>
              <a:buFontTx/>
              <a:buChar char="•"/>
            </a:pPr>
            <a:r>
              <a:rPr lang="fr-FR" altLang="en-US" sz="1600"/>
              <a:t>Un schéma de saisie des temps TERANOV </a:t>
            </a:r>
          </a:p>
          <a:p>
            <a:pPr>
              <a:buFontTx/>
              <a:buChar char="•"/>
            </a:pPr>
            <a:r>
              <a:rPr lang="fr-FR" altLang="en-US" sz="1600"/>
              <a:t>Création des matricules , les matricules seront numérotés séquentiellement .</a:t>
            </a:r>
          </a:p>
          <a:p>
            <a:pPr>
              <a:buFontTx/>
              <a:buChar char="•"/>
            </a:pPr>
            <a:r>
              <a:rPr lang="fr-FR" altLang="en-US" sz="1600"/>
              <a:t>Création des types activité codification 3 positions( ex PVA Pierre Valli)</a:t>
            </a:r>
          </a:p>
          <a:p>
            <a:pPr>
              <a:buFontTx/>
              <a:buChar char="•"/>
            </a:pPr>
            <a:endParaRPr lang="fr-FR" altLang="en-US" sz="1600"/>
          </a:p>
          <a:p>
            <a:pPr>
              <a:buFontTx/>
              <a:buChar char="•"/>
            </a:pPr>
            <a:r>
              <a:rPr lang="fr-FR" altLang="en-US" sz="1600"/>
              <a:t>Mettre en place le bath journalier d’alimentation des CCouts après validation .</a:t>
            </a:r>
          </a:p>
          <a:p>
            <a:pPr>
              <a:buFontTx/>
              <a:buChar char="•"/>
            </a:pPr>
            <a:r>
              <a:rPr lang="fr-FR" altLang="en-US" sz="1600"/>
              <a:t>Définir les transactions de validation et les reports (CADO ).</a:t>
            </a:r>
          </a:p>
          <a:p>
            <a:endParaRPr lang="fr-FR" altLang="en-US" sz="1600"/>
          </a:p>
          <a:p>
            <a:endParaRPr lang="fr-FR" altLang="en-US" sz="1600"/>
          </a:p>
          <a:p>
            <a:endParaRPr lang="fr-FR" altLang="en-US"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00B4BB07-E2EF-4A22-926C-EF4A5BFC4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80E54D08-6799-4182-8ED8-863FA22E2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sur 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F3722AB7-DAEA-4285-B609-AC27A89B9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sans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C3A3BC12-560A-4414-8403-2002F4C31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Règlements automatiques </a:t>
            </a:r>
            <a:br>
              <a:rPr lang="fr-FR" altLang="en-US" sz="1800"/>
            </a:br>
            <a:r>
              <a:rPr lang="fr-FR" altLang="en-US" sz="1800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A20D7E59-9CB7-44BF-AD29-EBD7B6D58577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9EEB4814-0201-42E9-A3E4-B5DA49B76037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28F91B45-AAC7-471C-9BED-82ECEC7CE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Refacturation</a:t>
            </a:r>
            <a:br>
              <a:rPr lang="fr-FR" altLang="en-US" sz="1800"/>
            </a:br>
            <a:r>
              <a:rPr lang="fr-FR" altLang="en-US" sz="1800"/>
              <a:t>des brands</a:t>
            </a:r>
            <a:br>
              <a:rPr lang="fr-FR" altLang="en-US" sz="1800"/>
            </a:br>
            <a:r>
              <a:rPr lang="fr-FR" altLang="en-US" sz="1800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363B4C50-835C-492C-9AF4-DBD120C49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BD4B782C-59C2-4454-99C5-C8A9F0F5E754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4E56780A-AE60-4EC5-9703-8AB7F9768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16A76EFC-3FEF-4067-AC6B-3DB4BE23A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65E48121-27B9-4D96-BFC1-D00BDB7AF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78B78CA1-39B6-4711-9E95-F5E5F6B64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F0FDF32E-7BA5-4D64-9F13-802995C06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F-02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EB61A84C-C854-4E74-9E1B-1A665E3901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Réallocation des coûts </a:t>
            </a:r>
            <a:r>
              <a:rPr lang="fr-FR" altLang="en-US">
                <a:solidFill>
                  <a:srgbClr val="FF0000"/>
                </a:solidFill>
              </a:rPr>
              <a:t>cycle de repartition</a:t>
            </a:r>
            <a:r>
              <a:rPr lang="fr-FR" altLang="en-US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9B903315-C9AC-4354-BA72-422859989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AF4DE62F-A62B-4893-894A-77F94F391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C3ED3EAF-5C20-44E1-B051-05DEE23B1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38631" name="Rectangle 7">
            <a:extLst>
              <a:ext uri="{FF2B5EF4-FFF2-40B4-BE49-F238E27FC236}">
                <a16:creationId xmlns:a16="http://schemas.microsoft.com/office/drawing/2014/main" id="{040B83AB-AB74-4146-BF3A-B98BA516E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8" y="3141663"/>
            <a:ext cx="725487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800"/>
              <a:t>Des cycles de répartition déverseront  en fin de période :</a:t>
            </a:r>
          </a:p>
          <a:p>
            <a:pPr>
              <a:buFontTx/>
              <a:buChar char="•"/>
            </a:pPr>
            <a:r>
              <a:rPr lang="fr-FR" altLang="en-US" sz="1800"/>
              <a:t> les  couts réels vers les centres ‘Phase –track’</a:t>
            </a:r>
          </a:p>
          <a:p>
            <a:pPr>
              <a:buFontTx/>
              <a:buChar char="•"/>
            </a:pPr>
            <a:r>
              <a:rPr lang="fr-FR" altLang="en-US" sz="1800"/>
              <a:t> les budgets vers les centres ‘Phase –track’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3AD29E18-70E4-4003-B462-37E1776C41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1F82AB90-EF4D-4F69-9AEF-D9467683F9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 sz="2000"/>
              <a:t>2 comptes de stocks sont prévus : </a:t>
            </a:r>
          </a:p>
          <a:p>
            <a:pPr lvl="1"/>
            <a:r>
              <a:rPr lang="fr-FR" altLang="en-US" sz="2000"/>
              <a:t>L’un pour les dépenses immobilisables </a:t>
            </a:r>
          </a:p>
          <a:p>
            <a:pPr lvl="1"/>
            <a:r>
              <a:rPr lang="fr-FR" altLang="en-US" sz="2000"/>
              <a:t>L’autre pour les charges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6A2AF144-0AFA-4AFE-956D-C43FDA4140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06AF68D4-F919-4FAD-8BE2-56D8477D2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Alimentation compte bancaire</a:t>
            </a:r>
            <a:br>
              <a:rPr lang="fr-FR" altLang="en-US" sz="1800"/>
            </a:br>
            <a:r>
              <a:rPr lang="fr-FR" altLang="en-US" sz="1800"/>
              <a:t>(Societe generale)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C2DB00EE-FC5D-446F-B288-7706DD199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Cash </a:t>
            </a:r>
            <a:r>
              <a:rPr lang="fr-FR" altLang="en-US" sz="1800" dirty="0" err="1"/>
              <a:t>Pooling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Inc</a:t>
            </a:r>
            <a:endParaRPr lang="fr-FR" altLang="en-US" sz="1800" dirty="0"/>
          </a:p>
          <a:p>
            <a:pPr algn="ctr"/>
            <a:r>
              <a:rPr lang="fr-FR" altLang="en-US" sz="1800" dirty="0"/>
              <a:t>KPC SAS</a:t>
            </a:r>
          </a:p>
          <a:p>
            <a:pPr algn="ctr"/>
            <a:r>
              <a:rPr lang="fr-FR" altLang="en-US" sz="1800" dirty="0"/>
              <a:t>KPC </a:t>
            </a:r>
            <a:r>
              <a:rPr lang="fr-FR" altLang="en-US" sz="1800" dirty="0" err="1"/>
              <a:t>GmbH</a:t>
            </a:r>
            <a:endParaRPr lang="fr-FR" altLang="en-US" sz="1800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CC7C31E3-5F89-465F-A9CB-01D69BE89705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6E23ABA5-07C0-4396-93DD-0B67F1D482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5E6DBB34-E6F3-4C73-AB3D-493EEEDC67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400" dirty="0"/>
              <a:t>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absorbe à la fin du projet KPC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SAS .</a:t>
            </a:r>
          </a:p>
          <a:p>
            <a:r>
              <a:rPr lang="fr-FR" altLang="en-US" sz="2400" dirty="0"/>
              <a:t>La fin du projet correspond au dernier </a:t>
            </a:r>
          </a:p>
          <a:p>
            <a:r>
              <a:rPr lang="fr-FR" altLang="en-US" sz="2400" dirty="0"/>
              <a:t>‘roll </a:t>
            </a:r>
            <a:r>
              <a:rPr lang="fr-FR" altLang="en-US" sz="2400" dirty="0" err="1"/>
              <a:t>out+support</a:t>
            </a:r>
            <a:r>
              <a:rPr lang="fr-FR" altLang="en-US" sz="2400" dirty="0"/>
              <a:t>’</a:t>
            </a:r>
          </a:p>
          <a:p>
            <a:r>
              <a:rPr lang="fr-FR" altLang="en-US" sz="2400" dirty="0"/>
              <a:t>Une écriture au débit du client 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sera passée . </a:t>
            </a:r>
          </a:p>
          <a:p>
            <a:r>
              <a:rPr lang="fr-FR" altLang="en-US" sz="2400" dirty="0"/>
              <a:t>Les comptes de stock de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seront soldés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2E7BED7C-E9B0-40B3-89EB-29749E9307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175FA224-B8FB-440B-BCBE-43BF3C7ECB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Pas de paie dans TerraNova</a:t>
            </a:r>
          </a:p>
          <a:p>
            <a:r>
              <a:rPr lang="fr-FR" altLang="en-US" sz="2000"/>
              <a:t>Key user : contrôleur de gestion TerraNova (Oscar Allieri)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1AC6BCB0-07D3-4862-818C-215F13862A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Fiche de service   :Nouveauté     </a:t>
            </a:r>
          </a:p>
        </p:txBody>
      </p:sp>
      <p:sp>
        <p:nvSpPr>
          <p:cNvPr id="567299" name="Rectangle 3">
            <a:extLst>
              <a:ext uri="{FF2B5EF4-FFF2-40B4-BE49-F238E27FC236}">
                <a16:creationId xmlns:a16="http://schemas.microsoft.com/office/drawing/2014/main" id="{9C3E5F5D-BFE3-43A8-AEBB-B0C1F0CDE5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Permet la gestion des prestations </a:t>
            </a:r>
          </a:p>
          <a:p>
            <a:r>
              <a:rPr lang="fr-FR" altLang="en-US" sz="2000"/>
              <a:t>La mise en place  de la FS dépendra de l’avancement de la création de la société TerraNova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65E9AF59-392F-4B81-B0DE-990785E646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A3F38E8F-F4D9-4EB4-86E9-215D90BA0D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 fontScale="55000" lnSpcReduction="20000"/>
          </a:bodyPr>
          <a:lstStyle/>
          <a:p>
            <a:endParaRPr lang="fr-FR" altLang="en-US" sz="2400" dirty="0"/>
          </a:p>
          <a:p>
            <a:r>
              <a:rPr lang="fr-FR" altLang="en-US" sz="2400" dirty="0">
                <a:solidFill>
                  <a:srgbClr val="FF0000"/>
                </a:solidFill>
              </a:rPr>
              <a:t>Démarrage de la scté </a:t>
            </a:r>
            <a:r>
              <a:rPr lang="fr-FR" altLang="en-US" sz="2400" dirty="0" err="1">
                <a:solidFill>
                  <a:srgbClr val="FF0000"/>
                </a:solidFill>
              </a:rPr>
              <a:t>TerraNova</a:t>
            </a:r>
            <a:r>
              <a:rPr lang="fr-FR" altLang="en-US" sz="2400" dirty="0">
                <a:solidFill>
                  <a:srgbClr val="FF0000"/>
                </a:solidFill>
              </a:rPr>
              <a:t> au + tard le 10 septembre</a:t>
            </a:r>
            <a:r>
              <a:rPr lang="fr-FR" altLang="en-US" sz="2400" dirty="0"/>
              <a:t> </a:t>
            </a:r>
          </a:p>
          <a:p>
            <a:r>
              <a:rPr lang="fr-FR" altLang="en-US" sz="2400" dirty="0"/>
              <a:t> </a:t>
            </a:r>
          </a:p>
          <a:p>
            <a:r>
              <a:rPr lang="fr-FR" altLang="en-US" sz="2400" dirty="0"/>
              <a:t>Gestion budgétaire par centre de responsabilité</a:t>
            </a:r>
          </a:p>
          <a:p>
            <a:r>
              <a:rPr lang="fr-FR" altLang="en-US" sz="2400" dirty="0"/>
              <a:t>Saisies des commandes FGX</a:t>
            </a:r>
          </a:p>
          <a:p>
            <a:r>
              <a:rPr lang="fr-FR" altLang="en-US" sz="2400" dirty="0"/>
              <a:t>Réceptions et factures non parvenues</a:t>
            </a:r>
          </a:p>
          <a:p>
            <a:r>
              <a:rPr lang="fr-FR" altLang="en-US" sz="2400" dirty="0"/>
              <a:t>Saisie de factures fournisseurs</a:t>
            </a:r>
          </a:p>
          <a:p>
            <a:r>
              <a:rPr lang="fr-FR" altLang="en-US" sz="2400" dirty="0"/>
              <a:t>Règlements automatiques</a:t>
            </a:r>
          </a:p>
          <a:p>
            <a:r>
              <a:rPr lang="fr-FR" altLang="en-US" sz="2400" dirty="0"/>
              <a:t>Mise en place des ordres internes </a:t>
            </a:r>
            <a:r>
              <a:rPr lang="fr-FR" altLang="en-US" sz="2400" dirty="0" err="1"/>
              <a:t>reel</a:t>
            </a:r>
            <a:r>
              <a:rPr lang="fr-FR" altLang="en-US" sz="2400" dirty="0"/>
              <a:t> immobilisation pour le matériel de bureau et aménagement des locaux</a:t>
            </a:r>
          </a:p>
          <a:p>
            <a:r>
              <a:rPr lang="fr-FR" altLang="en-US" sz="2400" dirty="0"/>
              <a:t>Saisie des temps pour les ‘KPC’ avec validation du Track</a:t>
            </a:r>
          </a:p>
          <a:p>
            <a:r>
              <a:rPr lang="fr-FR" altLang="en-US" sz="2400" dirty="0"/>
              <a:t>Saisie des temps pour les prestataires avec validation, du </a:t>
            </a:r>
            <a:r>
              <a:rPr lang="fr-FR" altLang="en-US" sz="2400" dirty="0" err="1"/>
              <a:t>track</a:t>
            </a:r>
            <a:endParaRPr lang="fr-FR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4793D8EF-4A58-43E3-B86E-CF7BC8B8F1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028E4939-C175-4433-8FB2-F7A0EA49F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Périmètre analytique</a:t>
            </a:r>
            <a:br>
              <a:rPr lang="fr-FR" altLang="en-US" sz="1800"/>
            </a:br>
            <a:r>
              <a:rPr lang="fr-FR" altLang="en-US" sz="1800"/>
              <a:t>V000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C49576C8-3E74-4352-BC86-36DABC2E0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Société 2000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TerraNova</a:t>
            </a:r>
            <a:r>
              <a:rPr lang="fr-FR" altLang="en-US" sz="1800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ACBA3421-6FA8-42FF-8974-90F6AD782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opérationnel US GAAP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A9DBC5AD-631F-4D71-B941-CDE1D8F881B0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2A3DE619-A903-4882-8B31-1F68B934B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alternatif PCG</a:t>
            </a:r>
            <a:br>
              <a:rPr lang="fr-FR" altLang="en-US" sz="1800"/>
            </a:br>
            <a:r>
              <a:rPr lang="fr-FR" altLang="en-US" sz="1800"/>
              <a:t> (idem Valois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4B8D17D0-A251-4C01-B87E-745E9125DD0D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96CEEE93-88AF-4129-8B23-5BD15724A89A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29479726-66A3-4DB8-A5E2-A7A487D6A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Division 2010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53166F28-4A58-405F-A315-9E91A58F8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Organisation d’achats VA20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53E33E6B-F750-4533-A140-021E75A745DB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CE74DD16-6EB1-45C3-8BBB-84FFF53D2D2C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97578796-502F-4824-8036-61A101564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Groupe d’acheteurs ATN</a:t>
            </a:r>
          </a:p>
          <a:p>
            <a:pPr algn="ctr"/>
            <a:r>
              <a:rPr lang="fr-FR" altLang="en-US" sz="1800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6272D648-4A80-4474-919D-51E195DBF073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F20741FD-819D-44CC-AEA0-E7A778F729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54E1AD45-0015-4A77-807F-AF726F7518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altLang="en-US" sz="2000"/>
              <a:t>1 seul centre de profit : TERRANOVA</a:t>
            </a:r>
          </a:p>
          <a:p>
            <a:r>
              <a:rPr lang="fr-FR" altLang="en-US" sz="2000"/>
              <a:t>Hiérarchie de centres de coûts</a:t>
            </a:r>
          </a:p>
          <a:p>
            <a:pPr lvl="1"/>
            <a:r>
              <a:rPr lang="fr-FR" altLang="en-US" sz="2000"/>
              <a:t>Centres de coûts Project Management’ Europe &amp; US</a:t>
            </a:r>
          </a:p>
          <a:p>
            <a:pPr lvl="1"/>
            <a:r>
              <a:rPr lang="fr-FR" altLang="en-US" sz="2000"/>
              <a:t>Un centre de coûts par phase et track</a:t>
            </a:r>
          </a:p>
          <a:p>
            <a:pPr lvl="1"/>
            <a:r>
              <a:rPr lang="fr-FR" altLang="en-US" sz="2000"/>
              <a:t>Un centre de coûts par origine et track(pour les refacturations de salaires et la saisie des heures)</a:t>
            </a:r>
          </a:p>
          <a:p>
            <a:pPr lvl="1"/>
            <a:r>
              <a:rPr lang="fr-FR" altLang="en-US" sz="2000"/>
              <a:t>Groupes de centres de coûts par brand et phase et track</a:t>
            </a:r>
          </a:p>
          <a:p>
            <a:r>
              <a:rPr lang="fr-FR" altLang="en-US" sz="2000"/>
              <a:t>Ordre d’investissement</a:t>
            </a:r>
          </a:p>
          <a:p>
            <a:pPr lvl="1"/>
            <a:r>
              <a:rPr lang="fr-FR" altLang="en-US" sz="2000"/>
              <a:t>Pour les aménagements de locaux</a:t>
            </a:r>
          </a:p>
          <a:p>
            <a:pPr lvl="1"/>
            <a:r>
              <a:rPr lang="fr-FR" altLang="en-US" sz="2000"/>
              <a:t>Imputés sur comptes généraux (pas de fiche immo)</a:t>
            </a:r>
          </a:p>
          <a:p>
            <a:pPr lvl="1"/>
            <a:r>
              <a:rPr lang="fr-FR" altLang="en-US" sz="2000"/>
              <a:t>Calcul et comptabilisation manuelle des amortissements sur CC ‘Project Management’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B48F3E80-CDD1-4948-A421-B28E22D7BE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F08929E4-DF74-4CEC-8723-05A65B36B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E4FBBF1C-A334-4738-9A5F-5D8779598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Projet Manag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97B56BF0-0879-49F4-8901-CDDDE0EB9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400" b="1"/>
              <a:t>Projet Manag</a:t>
            </a:r>
          </a:p>
          <a:p>
            <a:pPr algn="ctr"/>
            <a:r>
              <a:rPr lang="fr-FR" altLang="en-US" sz="1400" b="1"/>
              <a:t>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D6C3E9B5-4556-4A54-942A-FCD67207F907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933A16FD-CDB8-4C58-ACFE-670E2FC09B23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E3EEF2D7-4ED7-4061-BFF5-2ABA9FC09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Ordres d’investissement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B302C9F1-38FE-4659-B81D-D61592F848BB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ACC3092D-960A-4EDA-8279-B28A5E021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76CB2223-EABD-4800-97A4-FC73A958E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27E89825-384E-4849-90BE-F53B963EF6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Ordre interne reel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EF90ACF4-FFBE-436F-94E8-B3975B056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FICO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2FB77C08-C5BD-4102-9EDD-EE15E0114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SChain </a:t>
            </a:r>
          </a:p>
          <a:p>
            <a:pPr algn="ctr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A570B621-FD9F-4A0E-BF14-65A7820CA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   EMSAR FICO…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A0E1047A-D055-4060-8C60-0419399A4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CBF80646-BA3E-4DA8-A6F0-441D63956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4719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85A47598-D34A-4E5D-A252-51F8CED34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0736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FCEE23E5-B633-4628-922F-EA780753B44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12F0E686-FA25-4CCC-AD09-67AC01336D2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5FEF9FB1-9048-4123-A807-87EDCECF91D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6132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1024970A-B0C4-447E-95EE-A4257A77021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2466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8D0FDC9A-D86C-4CDD-A8A5-241C1EB195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7123DFDC-1183-4FA9-89C3-C741D318DD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49A4A8AC-D430-470B-B4A1-2419CAD39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AD672340-9C61-469F-BC37-EDF201018B7A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7CCB9C1D-F52A-40DC-BC90-143A9AFB67E7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CCCC7C74-D048-44A9-8F73-7402F657E884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57E2E9E4-0026-4778-BA10-A935CE2465A0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6" name="AutoShape 56">
            <a:extLst>
              <a:ext uri="{FF2B5EF4-FFF2-40B4-BE49-F238E27FC236}">
                <a16:creationId xmlns:a16="http://schemas.microsoft.com/office/drawing/2014/main" id="{0ACD6DE1-0E26-486F-B2F6-79774CF1E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4451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542777" name="Line 57">
            <a:extLst>
              <a:ext uri="{FF2B5EF4-FFF2-40B4-BE49-F238E27FC236}">
                <a16:creationId xmlns:a16="http://schemas.microsoft.com/office/drawing/2014/main" id="{0E003556-399C-497C-8B9A-2D2200F2628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5895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>
            <a:extLst>
              <a:ext uri="{FF2B5EF4-FFF2-40B4-BE49-F238E27FC236}">
                <a16:creationId xmlns:a16="http://schemas.microsoft.com/office/drawing/2014/main" id="{98ACFB41-BA9A-4216-B8BC-E7A706033E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63203" name="Rectangle 3">
            <a:extLst>
              <a:ext uri="{FF2B5EF4-FFF2-40B4-BE49-F238E27FC236}">
                <a16:creationId xmlns:a16="http://schemas.microsoft.com/office/drawing/2014/main" id="{C43627BF-D4C6-403E-BB18-8178ECFBB4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fr-FR" altLang="en-US" sz="1600"/>
              <a:t>Pour gerer au mieux les groupes de centres ,nous préconisons une codification sur 5digits </a:t>
            </a:r>
          </a:p>
          <a:p>
            <a:r>
              <a:rPr lang="fr-FR" altLang="en-US" sz="1600"/>
              <a:t>2   </a:t>
            </a:r>
            <a:r>
              <a:rPr lang="fr-FR" altLang="en-US" sz="1600">
                <a:solidFill>
                  <a:srgbClr val="FF0000"/>
                </a:solidFill>
              </a:rPr>
              <a:t>( scte</a:t>
            </a:r>
            <a:r>
              <a:rPr lang="fr-FR" altLang="en-US" sz="1600"/>
              <a:t> )                   1 premier digit</a:t>
            </a:r>
          </a:p>
          <a:p>
            <a:r>
              <a:rPr lang="fr-FR" altLang="en-US" sz="1600"/>
              <a:t>2      </a:t>
            </a:r>
            <a:r>
              <a:rPr lang="fr-FR" altLang="en-US" sz="1600">
                <a:solidFill>
                  <a:srgbClr val="FF0000"/>
                </a:solidFill>
              </a:rPr>
              <a:t>x</a:t>
            </a:r>
            <a:r>
              <a:rPr lang="fr-FR" altLang="en-US" sz="1600"/>
              <a:t>                         1 digit en 2eme position      </a:t>
            </a:r>
          </a:p>
          <a:p>
            <a:r>
              <a:rPr lang="fr-FR" altLang="en-US" sz="1600"/>
              <a:t>        0                         réservé pour les phases </a:t>
            </a:r>
          </a:p>
          <a:p>
            <a:r>
              <a:rPr lang="fr-FR" altLang="en-US" sz="1600"/>
              <a:t>        9                        CC ‘Projet Management’ Terranova</a:t>
            </a:r>
          </a:p>
          <a:p>
            <a:r>
              <a:rPr lang="fr-FR" altLang="en-US" sz="1600"/>
              <a:t>        1                        CC ‘origine’ Valois SAS</a:t>
            </a:r>
          </a:p>
          <a:p>
            <a:r>
              <a:rPr lang="fr-FR" altLang="en-US" sz="1600"/>
              <a:t>        2                        CC ‘origine’ EMSAR               …….</a:t>
            </a:r>
          </a:p>
          <a:p>
            <a:endParaRPr lang="fr-FR" altLang="en-US" sz="1600"/>
          </a:p>
          <a:p>
            <a:r>
              <a:rPr lang="fr-FR" altLang="en-US" sz="1600"/>
              <a:t>20    0                         réservé ‘origine’</a:t>
            </a:r>
          </a:p>
          <a:p>
            <a:pPr marL="542925" lvl="1" indent="-20638">
              <a:buFont typeface="Wingdings" panose="05000000000000000000" pitchFamily="2" charset="2"/>
              <a:buNone/>
            </a:pPr>
            <a:r>
              <a:rPr lang="fr-FR" altLang="en-US" sz="1400">
                <a:solidFill>
                  <a:srgbClr val="FF0000"/>
                </a:solidFill>
              </a:rPr>
              <a:t>     1  ( phase )            </a:t>
            </a:r>
            <a:r>
              <a:rPr lang="fr-FR" altLang="en-US" sz="1400"/>
              <a:t>CC  Phase Blue Print </a:t>
            </a:r>
          </a:p>
          <a:p>
            <a:r>
              <a:rPr lang="fr-FR" altLang="en-US" sz="1600"/>
              <a:t>        2                        CC  Phase Réalization</a:t>
            </a:r>
          </a:p>
          <a:p>
            <a:r>
              <a:rPr lang="fr-FR" altLang="en-US" sz="1600"/>
              <a:t>        3                        CC  Phase Test</a:t>
            </a:r>
          </a:p>
          <a:p>
            <a:r>
              <a:rPr lang="fr-FR" altLang="en-US" sz="1600"/>
              <a:t>        4                        CC  Phase Training</a:t>
            </a:r>
          </a:p>
          <a:p>
            <a:r>
              <a:rPr lang="fr-FR" altLang="en-US" sz="1600"/>
              <a:t>        5                        CC  Phase Roll In                         …….</a:t>
            </a:r>
          </a:p>
          <a:p>
            <a:pPr marL="922338" lvl="2" indent="0"/>
            <a:endParaRPr lang="fr-FR" altLang="en-US" sz="1200"/>
          </a:p>
          <a:p>
            <a:r>
              <a:rPr lang="fr-FR" altLang="en-US" sz="1600"/>
              <a:t>201  </a:t>
            </a:r>
            <a:r>
              <a:rPr lang="fr-FR" altLang="en-US" sz="1600">
                <a:solidFill>
                  <a:srgbClr val="FF0000"/>
                </a:solidFill>
              </a:rPr>
              <a:t>10  (track)         </a:t>
            </a:r>
            <a:r>
              <a:rPr lang="fr-FR" altLang="en-US" sz="1600"/>
              <a:t>CC BP FICO         </a:t>
            </a:r>
          </a:p>
          <a:p>
            <a:r>
              <a:rPr lang="fr-FR" altLang="en-US" sz="1600"/>
              <a:t>        20                     CC BP Supply chain                      ……</a:t>
            </a:r>
          </a:p>
          <a:p>
            <a:r>
              <a:rPr lang="fr-FR" altLang="en-US" sz="160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EF7F8015-1F0F-4D60-BB2B-1B0D47D0C5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9" name="Picture 5">
            <a:extLst>
              <a:ext uri="{FF2B5EF4-FFF2-40B4-BE49-F238E27FC236}">
                <a16:creationId xmlns:a16="http://schemas.microsoft.com/office/drawing/2014/main" id="{7A0C663D-3D2B-4381-BF7D-91BEB90A4AE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90" y="2286000"/>
            <a:ext cx="5092920" cy="35814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937A55B-B312-4832-BBF6-290A84995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E7CE8C65-50EA-4E37-BAB6-C1CFC4DBF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ordres </a:t>
            </a:r>
            <a:br>
              <a:rPr lang="fr-FR" altLang="en-US" sz="1800"/>
            </a:br>
            <a:r>
              <a:rPr lang="fr-FR" altLang="en-US" sz="1800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19F35CD5-6100-49E9-8E7E-307BA3FF2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  structure  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4CE8AA48-806B-4C41-9514-64CEE2D89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taux</a:t>
            </a:r>
            <a:br>
              <a:rPr lang="fr-FR" altLang="en-US" sz="1800"/>
            </a:br>
            <a:r>
              <a:rPr lang="fr-FR" altLang="en-US" sz="1800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672C8426-7D33-4675-B3CF-1EEDD9C45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-TA 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A32CB254-FAAE-4340-AB35-1BC40EE29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Budget annuel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821A4B6D-208B-4B7F-B582-5848D5698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KO22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2680B682-A0E9-4CF5-9CF3-FB8F229AB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ACDFD370-C9DB-4019-AA94-C97E79CE0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KP26</a:t>
            </a:r>
          </a:p>
          <a:p>
            <a:pPr algn="ctr">
              <a:spcBef>
                <a:spcPct val="50000"/>
              </a:spcBef>
            </a:pPr>
            <a:r>
              <a:rPr lang="fr-FR" altLang="en-US" sz="1600"/>
              <a:t>CC ??? </a:t>
            </a:r>
          </a:p>
        </p:txBody>
      </p:sp>
      <p:sp>
        <p:nvSpPr>
          <p:cNvPr id="526351" name="AutoShape 15">
            <a:extLst>
              <a:ext uri="{FF2B5EF4-FFF2-40B4-BE49-F238E27FC236}">
                <a16:creationId xmlns:a16="http://schemas.microsoft.com/office/drawing/2014/main" id="{C2632110-9868-4420-9D38-5EA1BB379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 Phase »</a:t>
            </a:r>
          </a:p>
        </p:txBody>
      </p:sp>
      <p:sp>
        <p:nvSpPr>
          <p:cNvPr id="526352" name="Text Box 16">
            <a:extLst>
              <a:ext uri="{FF2B5EF4-FFF2-40B4-BE49-F238E27FC236}">
                <a16:creationId xmlns:a16="http://schemas.microsoft.com/office/drawing/2014/main" id="{915F5F9B-9226-4569-8A79-B595FD4EB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852738"/>
            <a:ext cx="583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600"/>
              <a:t>budget sur Phase track </a:t>
            </a:r>
          </a:p>
          <a:p>
            <a:pPr algn="ctr"/>
            <a:r>
              <a:rPr lang="fr-FR" altLang="en-US" sz="1600"/>
              <a:t> avec déversement sur le CC Origine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66999423-60F5-44C5-AF33-507D316981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49DDAB45-9DD1-4A8A-8055-1B3A5C0A1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de </a:t>
            </a:r>
            <a:br>
              <a:rPr lang="fr-FR" altLang="en-US" sz="1800"/>
            </a:br>
            <a:r>
              <a:rPr lang="fr-FR" altLang="en-US" sz="1800"/>
              <a:t>FG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DCC66873-695D-4309-8705-AA85CA28A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</a:t>
            </a:r>
            <a:br>
              <a:rPr lang="fr-FR" altLang="en-US" sz="1800"/>
            </a:br>
            <a:r>
              <a:rPr lang="fr-FR" altLang="en-US" sz="1800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F9856C4B-3B89-40D0-AF8F-F815A7204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sur phase </a:t>
            </a:r>
            <a:br>
              <a:rPr lang="fr-FR" altLang="en-US" sz="1800"/>
            </a:br>
            <a:r>
              <a:rPr lang="fr-FR" altLang="en-US" sz="1800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403879FD-758C-46F9-A5A9-266DDD11B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5A214E60-9DBB-45C3-AA2F-0A98C6333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EC399044-A4B4-4419-BE46-511C97B363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45E4ADA7-AC19-4AA1-B085-A9D2318CA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D63F9B00-A0E2-4E52-A2AD-5578B35D0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6338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D966471C-D682-4BF5-B049-3CBA4B626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0A1F4008-2D24-417D-881F-812035AC5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7BD968CE-104B-4537-A36B-0D855AF57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4337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AF3F4335-435E-4FC4-B393-FDD302A73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33956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heures presta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38F9897A-68D4-4305-9971-967D77D1B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4259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FNP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0EBEFDC9-B5F6-4644-8B85-24C16E5C946C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39297120-51CC-405A-9029-8F0D7F2FE261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3155950" y="2636838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2EAA231D-B965-4389-A7D1-D16504BE3CD2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6829425" y="2671763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33F29E5C-2BC7-496B-9360-1122F6530641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6829425" y="4005263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90797E91-1883-4498-8730-18975A400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5063" y="10191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avec FS </a:t>
            </a:r>
          </a:p>
          <a:p>
            <a:pPr algn="ctr"/>
            <a:r>
              <a:rPr lang="fr-FR" altLang="en-US" sz="1800">
                <a:solidFill>
                  <a:srgbClr val="FF0000"/>
                </a:solidFill>
              </a:rPr>
              <a:t>????</a:t>
            </a:r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3F5DF516-8541-47EF-BAC2-940EA4B73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Déversement</a:t>
            </a:r>
            <a:br>
              <a:rPr lang="fr-FR" altLang="en-US" sz="1800"/>
            </a:br>
            <a:r>
              <a:rPr lang="fr-FR" altLang="en-US" sz="1800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B61AB152-AFCE-462C-823A-338EA296B63E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3155950" y="40433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15381</TotalTime>
  <Words>940</Words>
  <Application>Microsoft Office PowerPoint</Application>
  <PresentationFormat>On-screen Show (4:3)</PresentationFormat>
  <Paragraphs>163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Wingdings</vt:lpstr>
      <vt:lpstr>Modèle par défaut</vt:lpstr>
      <vt:lpstr>Crop</vt:lpstr>
      <vt:lpstr>KPC TerraNova SAS</vt:lpstr>
      <vt:lpstr>Fonctionnalités identifiées</vt:lpstr>
      <vt:lpstr>Structure organisationnelle</vt:lpstr>
      <vt:lpstr>Structure analytique</vt:lpstr>
      <vt:lpstr>Structure analytique : proposition</vt:lpstr>
      <vt:lpstr>Codification de la structure analytique </vt:lpstr>
      <vt:lpstr>Structure analytique des Centres de Couts </vt:lpstr>
      <vt:lpstr>Processus Budget</vt:lpstr>
      <vt:lpstr>Processus Commandes</vt:lpstr>
      <vt:lpstr>Processus Saisie des heures salariés KPC</vt:lpstr>
      <vt:lpstr>Processus Factures fournisseurs &amp; règlements</vt:lpstr>
      <vt:lpstr>Réallocation des coûts cycle de repartition </vt:lpstr>
      <vt:lpstr>Work in process</vt:lpstr>
      <vt:lpstr>Processus Cash Pooling</vt:lpstr>
      <vt:lpstr>Refacturation finale</vt:lpstr>
      <vt:lpstr>RH et salaires</vt:lpstr>
      <vt:lpstr>Fiche de service   :Nouveauté     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347</cp:revision>
  <cp:lastPrinted>2007-05-14T10:47:09Z</cp:lastPrinted>
  <dcterms:created xsi:type="dcterms:W3CDTF">2007-03-02T11:39:39Z</dcterms:created>
  <dcterms:modified xsi:type="dcterms:W3CDTF">2020-01-05T16:01:26Z</dcterms:modified>
</cp:coreProperties>
</file>