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2" r:id="rId2"/>
  </p:sldMasterIdLst>
  <p:notesMasterIdLst>
    <p:notesMasterId r:id="rId26"/>
  </p:notesMasterIdLst>
  <p:handoutMasterIdLst>
    <p:handoutMasterId r:id="rId27"/>
  </p:handoutMasterIdLst>
  <p:sldIdLst>
    <p:sldId id="256" r:id="rId3"/>
    <p:sldId id="272" r:id="rId4"/>
    <p:sldId id="260" r:id="rId5"/>
    <p:sldId id="262" r:id="rId6"/>
    <p:sldId id="273" r:id="rId7"/>
    <p:sldId id="277" r:id="rId8"/>
    <p:sldId id="275" r:id="rId9"/>
    <p:sldId id="261" r:id="rId10"/>
    <p:sldId id="278" r:id="rId11"/>
    <p:sldId id="263" r:id="rId12"/>
    <p:sldId id="264" r:id="rId13"/>
    <p:sldId id="266" r:id="rId14"/>
    <p:sldId id="270" r:id="rId15"/>
    <p:sldId id="271" r:id="rId16"/>
    <p:sldId id="267" r:id="rId17"/>
    <p:sldId id="268" r:id="rId18"/>
    <p:sldId id="269" r:id="rId19"/>
    <p:sldId id="276" r:id="rId20"/>
    <p:sldId id="283" r:id="rId21"/>
    <p:sldId id="281" r:id="rId22"/>
    <p:sldId id="280" r:id="rId23"/>
    <p:sldId id="279" r:id="rId24"/>
    <p:sldId id="284" r:id="rId25"/>
  </p:sldIdLst>
  <p:sldSz cx="9144000" cy="6858000" type="screen4x3"/>
  <p:notesSz cx="6813550" cy="9945688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0" autoAdjust="0"/>
    <p:restoredTop sz="92257" autoAdjust="0"/>
  </p:normalViewPr>
  <p:slideViewPr>
    <p:cSldViewPr snapToObjects="1">
      <p:cViewPr varScale="1">
        <p:scale>
          <a:sx n="66" d="100"/>
          <a:sy n="66" d="100"/>
        </p:scale>
        <p:origin x="151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A5A861E1-F7A2-4BE2-93DF-A1DCC3E4EC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B3DD34D4-55A7-4B39-8E24-F854A5A85C1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B71896BD-B56C-4E3A-A212-913151039D3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CCC30795-764E-4F99-B744-90BA00F0268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5E86B32-A1F4-43BC-BE15-A1CA88D9455E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A260D85-3058-409C-A8F2-D283CF2D07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BC4DED46-7790-4421-BD74-66C23E892A7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2AF99CE4-40BE-4AFD-8909-9E7A5FDA6E83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5F4A6B2F-3452-498C-9C9B-52F9EF25659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/>
              <a:t>Cliquez pour modifier les styles du texte du masque</a:t>
            </a:r>
          </a:p>
          <a:p>
            <a:pPr lvl="1"/>
            <a:r>
              <a:rPr lang="fr-FR" altLang="en-US" noProof="0"/>
              <a:t>Deuxième niveau</a:t>
            </a:r>
          </a:p>
          <a:p>
            <a:pPr lvl="2"/>
            <a:r>
              <a:rPr lang="fr-FR" altLang="en-US" noProof="0"/>
              <a:t>Troisième niveau</a:t>
            </a:r>
          </a:p>
          <a:p>
            <a:pPr lvl="3"/>
            <a:r>
              <a:rPr lang="fr-FR" altLang="en-US" noProof="0"/>
              <a:t>Quatrième niveau</a:t>
            </a:r>
          </a:p>
          <a:p>
            <a:pPr lvl="4"/>
            <a:r>
              <a:rPr lang="fr-FR" altLang="en-US" noProof="0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62A08615-AE43-436F-80B1-88938E3064F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A66D1F04-B04E-4B7E-91CB-E40AED5DC8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EEC259D-1B4A-48B5-ACDA-7A14AB8B3200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AD2D5876-D6AA-4CB0-9EB0-38D0A0FCB81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E4C327DA-8A5F-4D3A-936F-E795568C91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fr-FR" altLang="en-US"/>
              <a:t>Saisie des heures prestataire : CATSXT_ADMIN</a:t>
            </a:r>
          </a:p>
          <a:p>
            <a:pPr eaLnBrk="1" hangingPunct="1"/>
            <a:r>
              <a:rPr lang="fr-FR" altLang="en-US"/>
              <a:t>Création automatique des saisies de services : CATM</a:t>
            </a:r>
          </a:p>
          <a:p>
            <a:pPr eaLnBrk="1" hangingPunct="1"/>
            <a:r>
              <a:rPr lang="fr-FR" altLang="en-US"/>
              <a:t>Validation des saisies de services : ML81N</a:t>
            </a:r>
          </a:p>
          <a:p>
            <a:pPr eaLnBrk="1" hangingPunct="1"/>
            <a:r>
              <a:rPr lang="fr-FR" altLang="en-US"/>
              <a:t>Déversement compte d’immo : KO8G</a:t>
            </a:r>
          </a:p>
          <a:p>
            <a:pPr eaLnBrk="1" hangingPunct="1"/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>
            <a:extLst>
              <a:ext uri="{FF2B5EF4-FFF2-40B4-BE49-F238E27FC236}">
                <a16:creationId xmlns:a16="http://schemas.microsoft.com/office/drawing/2014/main" id="{8AB3CC64-A2F3-4F45-8812-F40DCD9E19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</p:spPr>
        <p:txBody>
          <a:bodyPr wrap="none" lIns="91430" tIns="45714" rIns="91430" bIns="45714" anchor="ctr"/>
          <a:lstStyle/>
          <a:p>
            <a:pPr algn="r" eaLnBrk="1" hangingPunct="1">
              <a:defRPr/>
            </a:pPr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5A6CDC2E-CCAA-4846-A905-3E8A161BF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</p:spPr>
        <p:txBody>
          <a:bodyPr lIns="91430" tIns="45714" rIns="91430" bIns="45714"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6" name="Line 17">
            <a:extLst>
              <a:ext uri="{FF2B5EF4-FFF2-40B4-BE49-F238E27FC236}">
                <a16:creationId xmlns:a16="http://schemas.microsoft.com/office/drawing/2014/main" id="{0E53CC5E-DDF9-4EDB-A27B-85B7B1D1B3B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7" name="Picture 21">
            <a:extLst>
              <a:ext uri="{FF2B5EF4-FFF2-40B4-BE49-F238E27FC236}">
                <a16:creationId xmlns:a16="http://schemas.microsoft.com/office/drawing/2014/main" id="{CC74B12C-23B9-4318-93EC-18F76D94D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699564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977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38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3878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004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title="scalloped circle">
            <a:extLst>
              <a:ext uri="{FF2B5EF4-FFF2-40B4-BE49-F238E27FC236}">
                <a16:creationId xmlns:a16="http://schemas.microsoft.com/office/drawing/2014/main" id="{F2BB17C5-8A39-4A3F-8C45-A16B2309FC50}"/>
              </a:ext>
            </a:extLst>
          </p:cNvPr>
          <p:cNvSpPr/>
          <p:nvPr/>
        </p:nvSpPr>
        <p:spPr bwMode="auto">
          <a:xfrm>
            <a:off x="2063750" y="630238"/>
            <a:ext cx="522922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50FEC7-9B79-42F4-A172-3212380BDDCA}"/>
              </a:ext>
            </a:extLst>
          </p:cNvPr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 title="left edge border">
            <a:extLst>
              <a:ext uri="{FF2B5EF4-FFF2-40B4-BE49-F238E27FC236}">
                <a16:creationId xmlns:a16="http://schemas.microsoft.com/office/drawing/2014/main" id="{54A9545D-F961-4DEA-BDFA-C65BCD2A934D}"/>
              </a:ext>
            </a:extLst>
          </p:cNvPr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763309F-B88A-42D7-8A42-4833DD628E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9625" y="6375400"/>
            <a:ext cx="1746250" cy="349250"/>
          </a:xfrm>
        </p:spPr>
        <p:txBody>
          <a:bodyPr/>
          <a:lstStyle>
            <a:lvl1pPr>
              <a:defRPr baseline="0" dirty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A9623819-6EDA-4321-8C6C-00ED1867C3A7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0531A6F-D6B9-46C1-9F54-CFB9AF3C5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35313" y="6375400"/>
            <a:ext cx="3086100" cy="346075"/>
          </a:xfrm>
        </p:spPr>
        <p:txBody>
          <a:bodyPr/>
          <a:lstStyle>
            <a:lvl1pPr>
              <a:defRPr baseline="0" dirty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9167D8C-215F-4C29-860D-18787A68E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0850" y="6375400"/>
            <a:ext cx="1746250" cy="346075"/>
          </a:xfrm>
        </p:spPr>
        <p:txBody>
          <a:bodyPr/>
          <a:lstStyle>
            <a:lvl1pPr>
              <a:defRPr baseline="0" dirty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D4AC78F3-38EE-4026-8B30-B1510539DD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928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3CF51-87A4-47B2-82D0-4A4B04F80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23461-F7C7-491B-A83B-B20BFB4729BE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FDF06-5FDD-4BC7-9E01-18BD4382C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5495C-CC12-4458-A743-F311077B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79C31-FAD5-4A6C-A62E-29100660E3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769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id="{969857B3-B177-4DD4-9D7B-4516C0B09AA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2111375" cy="6858000"/>
          </a:xfrm>
          <a:custGeom>
            <a:avLst/>
            <a:gdLst>
              <a:gd name="T0" fmla="*/ 891 w 1773"/>
              <a:gd name="T1" fmla="*/ 0 h 4320"/>
              <a:gd name="T2" fmla="*/ 921 w 1773"/>
              <a:gd name="T3" fmla="*/ 111 h 4320"/>
              <a:gd name="T4" fmla="*/ 957 w 1773"/>
              <a:gd name="T5" fmla="*/ 217 h 4320"/>
              <a:gd name="T6" fmla="*/ 1007 w 1773"/>
              <a:gd name="T7" fmla="*/ 312 h 4320"/>
              <a:gd name="T8" fmla="*/ 1069 w 1773"/>
              <a:gd name="T9" fmla="*/ 387 h 4320"/>
              <a:gd name="T10" fmla="*/ 1145 w 1773"/>
              <a:gd name="T11" fmla="*/ 456 h 4320"/>
              <a:gd name="T12" fmla="*/ 1227 w 1773"/>
              <a:gd name="T13" fmla="*/ 520 h 4320"/>
              <a:gd name="T14" fmla="*/ 1311 w 1773"/>
              <a:gd name="T15" fmla="*/ 584 h 4320"/>
              <a:gd name="T16" fmla="*/ 1390 w 1773"/>
              <a:gd name="T17" fmla="*/ 651 h 4320"/>
              <a:gd name="T18" fmla="*/ 1456 w 1773"/>
              <a:gd name="T19" fmla="*/ 725 h 4320"/>
              <a:gd name="T20" fmla="*/ 1505 w 1773"/>
              <a:gd name="T21" fmla="*/ 808 h 4320"/>
              <a:gd name="T22" fmla="*/ 1530 w 1773"/>
              <a:gd name="T23" fmla="*/ 907 h 4320"/>
              <a:gd name="T24" fmla="*/ 1534 w 1773"/>
              <a:gd name="T25" fmla="*/ 1013 h 4320"/>
              <a:gd name="T26" fmla="*/ 1523 w 1773"/>
              <a:gd name="T27" fmla="*/ 1125 h 4320"/>
              <a:gd name="T28" fmla="*/ 1508 w 1773"/>
              <a:gd name="T29" fmla="*/ 1237 h 4320"/>
              <a:gd name="T30" fmla="*/ 1496 w 1773"/>
              <a:gd name="T31" fmla="*/ 1350 h 4320"/>
              <a:gd name="T32" fmla="*/ 1497 w 1773"/>
              <a:gd name="T33" fmla="*/ 1458 h 4320"/>
              <a:gd name="T34" fmla="*/ 1517 w 1773"/>
              <a:gd name="T35" fmla="*/ 1560 h 4320"/>
              <a:gd name="T36" fmla="*/ 1557 w 1773"/>
              <a:gd name="T37" fmla="*/ 1659 h 4320"/>
              <a:gd name="T38" fmla="*/ 1611 w 1773"/>
              <a:gd name="T39" fmla="*/ 1757 h 4320"/>
              <a:gd name="T40" fmla="*/ 1669 w 1773"/>
              <a:gd name="T41" fmla="*/ 1855 h 4320"/>
              <a:gd name="T42" fmla="*/ 1721 w 1773"/>
              <a:gd name="T43" fmla="*/ 1954 h 4320"/>
              <a:gd name="T44" fmla="*/ 1759 w 1773"/>
              <a:gd name="T45" fmla="*/ 2057 h 4320"/>
              <a:gd name="T46" fmla="*/ 1773 w 1773"/>
              <a:gd name="T47" fmla="*/ 2160 h 4320"/>
              <a:gd name="T48" fmla="*/ 1759 w 1773"/>
              <a:gd name="T49" fmla="*/ 2263 h 4320"/>
              <a:gd name="T50" fmla="*/ 1721 w 1773"/>
              <a:gd name="T51" fmla="*/ 2366 h 4320"/>
              <a:gd name="T52" fmla="*/ 1669 w 1773"/>
              <a:gd name="T53" fmla="*/ 2465 h 4320"/>
              <a:gd name="T54" fmla="*/ 1611 w 1773"/>
              <a:gd name="T55" fmla="*/ 2563 h 4320"/>
              <a:gd name="T56" fmla="*/ 1557 w 1773"/>
              <a:gd name="T57" fmla="*/ 2661 h 4320"/>
              <a:gd name="T58" fmla="*/ 1517 w 1773"/>
              <a:gd name="T59" fmla="*/ 2760 h 4320"/>
              <a:gd name="T60" fmla="*/ 1497 w 1773"/>
              <a:gd name="T61" fmla="*/ 2862 h 4320"/>
              <a:gd name="T62" fmla="*/ 1496 w 1773"/>
              <a:gd name="T63" fmla="*/ 2970 h 4320"/>
              <a:gd name="T64" fmla="*/ 1508 w 1773"/>
              <a:gd name="T65" fmla="*/ 3083 h 4320"/>
              <a:gd name="T66" fmla="*/ 1523 w 1773"/>
              <a:gd name="T67" fmla="*/ 3195 h 4320"/>
              <a:gd name="T68" fmla="*/ 1534 w 1773"/>
              <a:gd name="T69" fmla="*/ 3307 h 4320"/>
              <a:gd name="T70" fmla="*/ 1530 w 1773"/>
              <a:gd name="T71" fmla="*/ 3413 h 4320"/>
              <a:gd name="T72" fmla="*/ 1505 w 1773"/>
              <a:gd name="T73" fmla="*/ 3512 h 4320"/>
              <a:gd name="T74" fmla="*/ 1456 w 1773"/>
              <a:gd name="T75" fmla="*/ 3595 h 4320"/>
              <a:gd name="T76" fmla="*/ 1390 w 1773"/>
              <a:gd name="T77" fmla="*/ 3669 h 4320"/>
              <a:gd name="T78" fmla="*/ 1311 w 1773"/>
              <a:gd name="T79" fmla="*/ 3736 h 4320"/>
              <a:gd name="T80" fmla="*/ 1227 w 1773"/>
              <a:gd name="T81" fmla="*/ 3800 h 4320"/>
              <a:gd name="T82" fmla="*/ 1145 w 1773"/>
              <a:gd name="T83" fmla="*/ 3864 h 4320"/>
              <a:gd name="T84" fmla="*/ 1069 w 1773"/>
              <a:gd name="T85" fmla="*/ 3933 h 4320"/>
              <a:gd name="T86" fmla="*/ 1007 w 1773"/>
              <a:gd name="T87" fmla="*/ 4008 h 4320"/>
              <a:gd name="T88" fmla="*/ 957 w 1773"/>
              <a:gd name="T89" fmla="*/ 4103 h 4320"/>
              <a:gd name="T90" fmla="*/ 921 w 1773"/>
              <a:gd name="T91" fmla="*/ 4209 h 4320"/>
              <a:gd name="T92" fmla="*/ 891 w 1773"/>
              <a:gd name="T93" fmla="*/ 4320 h 4320"/>
              <a:gd name="T94" fmla="*/ 0 w 1773"/>
              <a:gd name="T95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018DA32B-13ED-47AF-9EFB-D471CCAAE529}"/>
              </a:ext>
            </a:extLst>
          </p:cNvPr>
          <p:cNvSpPr>
            <a:spLocks/>
          </p:cNvSpPr>
          <p:nvPr/>
        </p:nvSpPr>
        <p:spPr bwMode="auto">
          <a:xfrm>
            <a:off x="655638" y="0"/>
            <a:ext cx="1235075" cy="6858000"/>
          </a:xfrm>
          <a:custGeom>
            <a:avLst/>
            <a:gdLst>
              <a:gd name="T0" fmla="*/ 188 w 1037"/>
              <a:gd name="T1" fmla="*/ 55 h 4320"/>
              <a:gd name="T2" fmla="*/ 234 w 1037"/>
              <a:gd name="T3" fmla="*/ 223 h 4320"/>
              <a:gd name="T4" fmla="*/ 292 w 1037"/>
              <a:gd name="T5" fmla="*/ 381 h 4320"/>
              <a:gd name="T6" fmla="*/ 382 w 1037"/>
              <a:gd name="T7" fmla="*/ 503 h 4320"/>
              <a:gd name="T8" fmla="*/ 502 w 1037"/>
              <a:gd name="T9" fmla="*/ 603 h 4320"/>
              <a:gd name="T10" fmla="*/ 628 w 1037"/>
              <a:gd name="T11" fmla="*/ 700 h 4320"/>
              <a:gd name="T12" fmla="*/ 736 w 1037"/>
              <a:gd name="T13" fmla="*/ 808 h 4320"/>
              <a:gd name="T14" fmla="*/ 800 w 1037"/>
              <a:gd name="T15" fmla="*/ 937 h 4320"/>
              <a:gd name="T16" fmla="*/ 812 w 1037"/>
              <a:gd name="T17" fmla="*/ 1085 h 4320"/>
              <a:gd name="T18" fmla="*/ 796 w 1037"/>
              <a:gd name="T19" fmla="*/ 1242 h 4320"/>
              <a:gd name="T20" fmla="*/ 778 w 1037"/>
              <a:gd name="T21" fmla="*/ 1401 h 4320"/>
              <a:gd name="T22" fmla="*/ 784 w 1037"/>
              <a:gd name="T23" fmla="*/ 1551 h 4320"/>
              <a:gd name="T24" fmla="*/ 841 w 1037"/>
              <a:gd name="T25" fmla="*/ 1702 h 4320"/>
              <a:gd name="T26" fmla="*/ 926 w 1037"/>
              <a:gd name="T27" fmla="*/ 1851 h 4320"/>
              <a:gd name="T28" fmla="*/ 1003 w 1037"/>
              <a:gd name="T29" fmla="*/ 2003 h 4320"/>
              <a:gd name="T30" fmla="*/ 1037 w 1037"/>
              <a:gd name="T31" fmla="*/ 2160 h 4320"/>
              <a:gd name="T32" fmla="*/ 1003 w 1037"/>
              <a:gd name="T33" fmla="*/ 2317 h 4320"/>
              <a:gd name="T34" fmla="*/ 926 w 1037"/>
              <a:gd name="T35" fmla="*/ 2469 h 4320"/>
              <a:gd name="T36" fmla="*/ 841 w 1037"/>
              <a:gd name="T37" fmla="*/ 2618 h 4320"/>
              <a:gd name="T38" fmla="*/ 784 w 1037"/>
              <a:gd name="T39" fmla="*/ 2769 h 4320"/>
              <a:gd name="T40" fmla="*/ 778 w 1037"/>
              <a:gd name="T41" fmla="*/ 2919 h 4320"/>
              <a:gd name="T42" fmla="*/ 796 w 1037"/>
              <a:gd name="T43" fmla="*/ 3078 h 4320"/>
              <a:gd name="T44" fmla="*/ 812 w 1037"/>
              <a:gd name="T45" fmla="*/ 3235 h 4320"/>
              <a:gd name="T46" fmla="*/ 800 w 1037"/>
              <a:gd name="T47" fmla="*/ 3383 h 4320"/>
              <a:gd name="T48" fmla="*/ 736 w 1037"/>
              <a:gd name="T49" fmla="*/ 3512 h 4320"/>
              <a:gd name="T50" fmla="*/ 628 w 1037"/>
              <a:gd name="T51" fmla="*/ 3620 h 4320"/>
              <a:gd name="T52" fmla="*/ 502 w 1037"/>
              <a:gd name="T53" fmla="*/ 3717 h 4320"/>
              <a:gd name="T54" fmla="*/ 382 w 1037"/>
              <a:gd name="T55" fmla="*/ 3817 h 4320"/>
              <a:gd name="T56" fmla="*/ 292 w 1037"/>
              <a:gd name="T57" fmla="*/ 3939 h 4320"/>
              <a:gd name="T58" fmla="*/ 234 w 1037"/>
              <a:gd name="T59" fmla="*/ 4097 h 4320"/>
              <a:gd name="T60" fmla="*/ 188 w 1037"/>
              <a:gd name="T61" fmla="*/ 4265 h 4320"/>
              <a:gd name="T62" fmla="*/ 17 w 1037"/>
              <a:gd name="T63" fmla="*/ 4278 h 4320"/>
              <a:gd name="T64" fmla="*/ 60 w 1037"/>
              <a:gd name="T65" fmla="*/ 4131 h 4320"/>
              <a:gd name="T66" fmla="*/ 109 w 1037"/>
              <a:gd name="T67" fmla="*/ 3964 h 4320"/>
              <a:gd name="T68" fmla="*/ 186 w 1037"/>
              <a:gd name="T69" fmla="*/ 3804 h 4320"/>
              <a:gd name="T70" fmla="*/ 303 w 1037"/>
              <a:gd name="T71" fmla="*/ 3672 h 4320"/>
              <a:gd name="T72" fmla="*/ 438 w 1037"/>
              <a:gd name="T73" fmla="*/ 3565 h 4320"/>
              <a:gd name="T74" fmla="*/ 561 w 1037"/>
              <a:gd name="T75" fmla="*/ 3466 h 4320"/>
              <a:gd name="T76" fmla="*/ 638 w 1037"/>
              <a:gd name="T77" fmla="*/ 3367 h 4320"/>
              <a:gd name="T78" fmla="*/ 654 w 1037"/>
              <a:gd name="T79" fmla="*/ 3265 h 4320"/>
              <a:gd name="T80" fmla="*/ 642 w 1037"/>
              <a:gd name="T81" fmla="*/ 3137 h 4320"/>
              <a:gd name="T82" fmla="*/ 620 w 1037"/>
              <a:gd name="T83" fmla="*/ 2952 h 4320"/>
              <a:gd name="T84" fmla="*/ 628 w 1037"/>
              <a:gd name="T85" fmla="*/ 2737 h 4320"/>
              <a:gd name="T86" fmla="*/ 685 w 1037"/>
              <a:gd name="T87" fmla="*/ 2574 h 4320"/>
              <a:gd name="T88" fmla="*/ 767 w 1037"/>
              <a:gd name="T89" fmla="*/ 2423 h 4320"/>
              <a:gd name="T90" fmla="*/ 834 w 1037"/>
              <a:gd name="T91" fmla="*/ 2303 h 4320"/>
              <a:gd name="T92" fmla="*/ 873 w 1037"/>
              <a:gd name="T93" fmla="*/ 2194 h 4320"/>
              <a:gd name="T94" fmla="*/ 864 w 1037"/>
              <a:gd name="T95" fmla="*/ 2092 h 4320"/>
              <a:gd name="T96" fmla="*/ 813 w 1037"/>
              <a:gd name="T97" fmla="*/ 1978 h 4320"/>
              <a:gd name="T98" fmla="*/ 739 w 1037"/>
              <a:gd name="T99" fmla="*/ 1848 h 4320"/>
              <a:gd name="T100" fmla="*/ 661 w 1037"/>
              <a:gd name="T101" fmla="*/ 1694 h 4320"/>
              <a:gd name="T102" fmla="*/ 618 w 1037"/>
              <a:gd name="T103" fmla="*/ 1511 h 4320"/>
              <a:gd name="T104" fmla="*/ 626 w 1037"/>
              <a:gd name="T105" fmla="*/ 1299 h 4320"/>
              <a:gd name="T106" fmla="*/ 647 w 1037"/>
              <a:gd name="T107" fmla="*/ 1139 h 4320"/>
              <a:gd name="T108" fmla="*/ 652 w 1037"/>
              <a:gd name="T109" fmla="*/ 1018 h 4320"/>
              <a:gd name="T110" fmla="*/ 620 w 1037"/>
              <a:gd name="T111" fmla="*/ 920 h 4320"/>
              <a:gd name="T112" fmla="*/ 523 w 1037"/>
              <a:gd name="T113" fmla="*/ 822 h 4320"/>
              <a:gd name="T114" fmla="*/ 392 w 1037"/>
              <a:gd name="T115" fmla="*/ 721 h 4320"/>
              <a:gd name="T116" fmla="*/ 261 w 1037"/>
              <a:gd name="T117" fmla="*/ 607 h 4320"/>
              <a:gd name="T118" fmla="*/ 156 w 1037"/>
              <a:gd name="T119" fmla="*/ 465 h 4320"/>
              <a:gd name="T120" fmla="*/ 90 w 1037"/>
              <a:gd name="T121" fmla="*/ 301 h 4320"/>
              <a:gd name="T122" fmla="*/ 46 w 1037"/>
              <a:gd name="T123" fmla="*/ 137 h 4320"/>
              <a:gd name="T124" fmla="*/ 0 w 1037"/>
              <a:gd name="T125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FR"/>
          </a:p>
        </p:txBody>
      </p:sp>
      <p:grpSp>
        <p:nvGrpSpPr>
          <p:cNvPr id="6" name="Group 14">
            <a:extLst>
              <a:ext uri="{FF2B5EF4-FFF2-40B4-BE49-F238E27FC236}">
                <a16:creationId xmlns:a16="http://schemas.microsoft.com/office/drawing/2014/main" id="{AFC97FCC-433E-4634-B9AE-1221E5E08A2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2111375" cy="6858000"/>
            <a:chOff x="0" y="0"/>
            <a:chExt cx="2110979" cy="6858000"/>
          </a:xfrm>
        </p:grpSpPr>
        <p:sp>
          <p:nvSpPr>
            <p:cNvPr id="7" name="Freeform 8" title="left scallop shape">
              <a:extLst>
                <a:ext uri="{FF2B5EF4-FFF2-40B4-BE49-F238E27FC236}">
                  <a16:creationId xmlns:a16="http://schemas.microsoft.com/office/drawing/2014/main" id="{745E3964-FA4A-4C09-95A4-0E6C98E44CE0}"/>
                </a:ext>
              </a:extLst>
            </p:cNvPr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" name="Freeform 11" title="left scallop inline">
              <a:extLst>
                <a:ext uri="{FF2B5EF4-FFF2-40B4-BE49-F238E27FC236}">
                  <a16:creationId xmlns:a16="http://schemas.microsoft.com/office/drawing/2014/main" id="{0D2FA9C5-6812-486B-B150-9CAE3D28651D}"/>
                </a:ext>
              </a:extLst>
            </p:cNvPr>
            <p:cNvSpPr/>
            <p:nvPr/>
          </p:nvSpPr>
          <p:spPr bwMode="auto">
            <a:xfrm>
              <a:off x="655515" y="0"/>
              <a:ext cx="1234843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/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ECBDC8A6-942E-4AC4-93D0-C57BC2530C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27288" y="6375400"/>
            <a:ext cx="1120775" cy="349250"/>
          </a:xfrm>
        </p:spPr>
        <p:txBody>
          <a:bodyPr/>
          <a:lstStyle>
            <a:lvl1pPr>
              <a:defRPr baseline="0"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080EB4F-D347-420B-856F-8C863B7C1DE2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DB329EF-FA22-4BDD-A363-F5244F2A1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59225" y="6375400"/>
            <a:ext cx="3086100" cy="346075"/>
          </a:xfrm>
        </p:spPr>
        <p:txBody>
          <a:bodyPr/>
          <a:lstStyle>
            <a:lvl1pPr>
              <a:defRPr baseline="0"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89C84C6-40C2-4186-B536-5EFE745DC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56488" y="6375400"/>
            <a:ext cx="1116012" cy="346075"/>
          </a:xfrm>
        </p:spPr>
        <p:txBody>
          <a:bodyPr/>
          <a:lstStyle>
            <a:lvl1pPr>
              <a:defRPr baseline="0"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F2AEA3A-29B9-4FD3-A07D-76E691EA7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795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C1D95E-69E6-453A-A93B-96BB2CE14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748B2-B121-4494-B483-96B0DC614A6E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362592-BC56-4C38-8272-FBE1BA65C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B7BFCF-F417-442B-97A3-C0D95F624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47109-456C-4DDB-80C5-503E44A917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869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9462146-07F4-4A94-B7A9-6B0B126F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44B45-404A-4588-8009-93EE73B7E490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BA0AE71-4BAA-4C87-A292-F2C5C113A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767D15-427F-4422-AD8C-E90E359CC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6CB20-7246-4740-B4B9-178151254A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101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B324839-5C22-443B-B34A-DF5FC65F0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93DD5-ED28-43D4-9B41-47834E450E1C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E3181AC-C58A-49AD-A7E3-14C0A98C1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30601E-2B2B-41B3-BE61-8F436258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94BED-66A6-4EBC-B283-7113A9AC5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29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213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74DA198-E224-40D9-8627-340E09421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A96E-720C-46E2-A448-3AA01147D455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7E67D1A-A29F-43AB-B46C-870D1B0B9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E32A808-EB60-486B-BE20-98267FBC8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A9148-AE41-4FC8-8267-A393F0C1A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6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 title="right scallop background shape">
            <a:extLst>
              <a:ext uri="{FF2B5EF4-FFF2-40B4-BE49-F238E27FC236}">
                <a16:creationId xmlns:a16="http://schemas.microsoft.com/office/drawing/2014/main" id="{F0EF24D8-36FC-44CC-B858-089ADE14ABD2}"/>
              </a:ext>
            </a:extLst>
          </p:cNvPr>
          <p:cNvSpPr/>
          <p:nvPr/>
        </p:nvSpPr>
        <p:spPr bwMode="auto">
          <a:xfrm>
            <a:off x="5541963" y="0"/>
            <a:ext cx="3602037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ED00EB-6DE3-4AA5-A5E0-9AAE1F7DA088}"/>
              </a:ext>
            </a:extLst>
          </p:cNvPr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 title="left edge border">
            <a:extLst>
              <a:ext uri="{FF2B5EF4-FFF2-40B4-BE49-F238E27FC236}">
                <a16:creationId xmlns:a16="http://schemas.microsoft.com/office/drawing/2014/main" id="{F7D6B2C5-E36A-43DB-94D0-694ED58B689D}"/>
              </a:ext>
            </a:extLst>
          </p:cNvPr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/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84990EB6-3299-4A26-9270-DF30A8A0EF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3088" y="6375400"/>
            <a:ext cx="925512" cy="349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AC363-87B9-48E5-A838-8017860014FB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4489EACA-01DB-4157-955A-1CE70A8FD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77975" y="6375400"/>
            <a:ext cx="2611438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4692F7C6-0B27-4FFA-B22F-0BED45434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268788" y="6375400"/>
            <a:ext cx="923925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B2E46-6807-40D6-9D94-DA0D1F6E1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3315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 title="right scallop background shape">
            <a:extLst>
              <a:ext uri="{FF2B5EF4-FFF2-40B4-BE49-F238E27FC236}">
                <a16:creationId xmlns:a16="http://schemas.microsoft.com/office/drawing/2014/main" id="{BDB94062-5501-4122-BB66-90721AAE5D1F}"/>
              </a:ext>
            </a:extLst>
          </p:cNvPr>
          <p:cNvSpPr/>
          <p:nvPr/>
        </p:nvSpPr>
        <p:spPr bwMode="auto">
          <a:xfrm>
            <a:off x="5541963" y="0"/>
            <a:ext cx="3602037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EEDF1A-0BE6-47D7-937C-4183F9992FFB}"/>
              </a:ext>
            </a:extLst>
          </p:cNvPr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 title="left edge border">
            <a:extLst>
              <a:ext uri="{FF2B5EF4-FFF2-40B4-BE49-F238E27FC236}">
                <a16:creationId xmlns:a16="http://schemas.microsoft.com/office/drawing/2014/main" id="{B9970A2C-7DBC-42CC-B7C6-42C0995D949F}"/>
              </a:ext>
            </a:extLst>
          </p:cNvPr>
          <p:cNvSpPr/>
          <p:nvPr/>
        </p:nvSpPr>
        <p:spPr>
          <a:xfrm>
            <a:off x="0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/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D77390CA-8F12-4A7B-9ABD-D023B031F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4675" y="6375400"/>
            <a:ext cx="923925" cy="349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49864-5897-43BB-8804-6A968A2EE8B0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34BD69D1-3C62-4478-9A4C-9399CD003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77975" y="6375400"/>
            <a:ext cx="2611438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D3232701-90A1-4849-A699-33A0EAD42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256088" y="6375400"/>
            <a:ext cx="947737" cy="346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54A42-1905-4104-A1E4-8A2BCF00DC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198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9D9ADB-051D-496B-AA05-B1F844BFB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50935-BEC4-4A4D-B410-0B1EC8CC2024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429B9-0AA6-4835-976C-D92086465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38A9B-8F97-4CF4-B4B2-E6287E725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1EDA9-51FC-4CE7-B1B3-8CA127CA4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1463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9C250-D32E-4D21-A2EC-DD0BB3743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71998-C8B8-4C66-8C44-48A92545311F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82907-7718-43E6-A892-E4929AD25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5302C-E9F5-48C8-B146-76AE0B5D1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BEEDA-4B0F-4A4A-9F3C-CD23080B50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075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98129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231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892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7050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592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697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684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3654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136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4478294-C014-4B04-94CE-03C42F0ABF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18C6598-B137-40BF-B678-1C073F8F0A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C44AD9CC-4638-45D7-9DDE-BD5D73462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</p:spPr>
        <p:txBody>
          <a:bodyPr lIns="91430" tIns="45714" rIns="91430" bIns="45714" anchor="ctr"/>
          <a:lstStyle/>
          <a:p>
            <a:pPr algn="r" eaLnBrk="1" hangingPunct="1">
              <a:defRPr/>
            </a:pPr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29" name="Rectangle 9">
            <a:extLst>
              <a:ext uri="{FF2B5EF4-FFF2-40B4-BE49-F238E27FC236}">
                <a16:creationId xmlns:a16="http://schemas.microsoft.com/office/drawing/2014/main" id="{F5663136-28ED-4032-89A8-035A799B2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0FF4E0C-EADE-4915-B02D-867ABE35C985}" type="slidenum">
              <a:rPr lang="fr-FR" altLang="en-US" sz="1400">
                <a:solidFill>
                  <a:schemeClr val="bg1"/>
                </a:solidFill>
              </a:rPr>
              <a:pPr algn="r" eaLnBrk="1" hangingPunct="1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0" name="Line 12">
            <a:extLst>
              <a:ext uri="{FF2B5EF4-FFF2-40B4-BE49-F238E27FC236}">
                <a16:creationId xmlns:a16="http://schemas.microsoft.com/office/drawing/2014/main" id="{5D24B826-0FEF-4780-A0F0-FC83822A660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2" name="Line 13">
            <a:extLst>
              <a:ext uri="{FF2B5EF4-FFF2-40B4-BE49-F238E27FC236}">
                <a16:creationId xmlns:a16="http://schemas.microsoft.com/office/drawing/2014/main" id="{74F128ED-F9FB-4546-A7DE-DF9EAFE77843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2" name="Line 14">
            <a:extLst>
              <a:ext uri="{FF2B5EF4-FFF2-40B4-BE49-F238E27FC236}">
                <a16:creationId xmlns:a16="http://schemas.microsoft.com/office/drawing/2014/main" id="{5250B0B6-3890-4B90-A4EC-DE9DF1CEF1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3" name="Picture 15">
            <a:extLst>
              <a:ext uri="{FF2B5EF4-FFF2-40B4-BE49-F238E27FC236}">
                <a16:creationId xmlns:a16="http://schemas.microsoft.com/office/drawing/2014/main" id="{BF14BD80-1C4B-499F-BC64-C34B1E92B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D4BF5E-3346-415B-88F4-647A47F51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213" y="382588"/>
            <a:ext cx="7634287" cy="1492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CE86644-9E0A-4928-90FE-4BA3E5304D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38213" y="2286000"/>
            <a:ext cx="7634287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DD63F-2B66-455C-9439-15C744014B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8213" y="6375400"/>
            <a:ext cx="1747837" cy="349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00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A9ED5A1A-D68D-4BE5-9CBA-4D76B972B96A}" type="datetimeFigureOut">
              <a:rPr lang="en-US"/>
              <a:pPr>
                <a:defRPr/>
              </a:pPr>
              <a:t>1/5/2020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26E56-231E-4228-B33B-D7DD847B2F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75400"/>
            <a:ext cx="308610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00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72B2D-B9C1-40F2-9F3A-98A57070B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75400"/>
            <a:ext cx="2114550" cy="346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95106982-66F1-4507-940B-AFD5F90CE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ECEE30-5402-4F63-B892-907220241C34}"/>
              </a:ext>
            </a:extLst>
          </p:cNvPr>
          <p:cNvSpPr/>
          <p:nvPr/>
        </p:nvSpPr>
        <p:spPr>
          <a:xfrm>
            <a:off x="8931275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>
            <a:extLst>
              <a:ext uri="{FF2B5EF4-FFF2-40B4-BE49-F238E27FC236}">
                <a16:creationId xmlns:a16="http://schemas.microsoft.com/office/drawing/2014/main" id="{3C65D802-B211-47DA-8A2D-3267C3EABCC2}"/>
              </a:ext>
            </a:extLst>
          </p:cNvPr>
          <p:cNvSpPr/>
          <p:nvPr/>
        </p:nvSpPr>
        <p:spPr>
          <a:xfrm>
            <a:off x="8931275" y="0"/>
            <a:ext cx="2127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57" name="Freeform 5">
            <a:extLst>
              <a:ext uri="{FF2B5EF4-FFF2-40B4-BE49-F238E27FC236}">
                <a16:creationId xmlns:a16="http://schemas.microsoft.com/office/drawing/2014/main" id="{8A4A3126-3E39-4771-99AB-58E34E9ECDAB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679450" cy="6858000"/>
          </a:xfrm>
          <a:custGeom>
            <a:avLst/>
            <a:gdLst>
              <a:gd name="T0" fmla="*/ 155 w 211"/>
              <a:gd name="T1" fmla="*/ 1728 h 2160"/>
              <a:gd name="T2" fmla="*/ 211 w 211"/>
              <a:gd name="T3" fmla="*/ 1512 h 2160"/>
              <a:gd name="T4" fmla="*/ 155 w 211"/>
              <a:gd name="T5" fmla="*/ 1296 h 2160"/>
              <a:gd name="T6" fmla="*/ 211 w 211"/>
              <a:gd name="T7" fmla="*/ 1080 h 2160"/>
              <a:gd name="T8" fmla="*/ 155 w 211"/>
              <a:gd name="T9" fmla="*/ 864 h 2160"/>
              <a:gd name="T10" fmla="*/ 211 w 211"/>
              <a:gd name="T11" fmla="*/ 648 h 2160"/>
              <a:gd name="T12" fmla="*/ 155 w 211"/>
              <a:gd name="T13" fmla="*/ 432 h 2160"/>
              <a:gd name="T14" fmla="*/ 211 w 211"/>
              <a:gd name="T15" fmla="*/ 216 h 2160"/>
              <a:gd name="T16" fmla="*/ 155 w 211"/>
              <a:gd name="T17" fmla="*/ 0 h 2160"/>
              <a:gd name="T18" fmla="*/ 0 w 211"/>
              <a:gd name="T19" fmla="*/ 0 h 2160"/>
              <a:gd name="T20" fmla="*/ 0 w 211"/>
              <a:gd name="T21" fmla="*/ 2160 h 2160"/>
              <a:gd name="T22" fmla="*/ 155 w 211"/>
              <a:gd name="T23" fmla="*/ 2160 h 2160"/>
              <a:gd name="T24" fmla="*/ 211 w 211"/>
              <a:gd name="T25" fmla="*/ 1944 h 2160"/>
              <a:gd name="T26" fmla="*/ 155 w 211"/>
              <a:gd name="T27" fmla="*/ 1728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5" r:id="rId2"/>
    <p:sldLayoutId id="2147483704" r:id="rId3"/>
    <p:sldLayoutId id="2147483696" r:id="rId4"/>
    <p:sldLayoutId id="2147483697" r:id="rId5"/>
    <p:sldLayoutId id="2147483698" r:id="rId6"/>
    <p:sldLayoutId id="2147483699" r:id="rId7"/>
    <p:sldLayoutId id="2147483705" r:id="rId8"/>
    <p:sldLayoutId id="2147483706" r:id="rId9"/>
    <p:sldLayoutId id="2147483700" r:id="rId10"/>
    <p:sldLayoutId id="2147483701" r:id="rId11"/>
    <p:sldLayoutId id="2147483707" r:id="rId12"/>
    <p:sldLayoutId id="2147483708" r:id="rId13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 kern="1200" cap="all" spc="150">
          <a:solidFill>
            <a:schemeClr val="tx2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Impact" panose="020B0806030902050204" pitchFamily="34" charset="0"/>
        </a:defRPr>
      </a:lvl9pPr>
    </p:titleStyle>
    <p:bodyStyle>
      <a:lvl1pPr marL="228600" indent="-228600" algn="l" defTabSz="685800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rgbClr val="595959"/>
          </a:solidFill>
          <a:latin typeface="+mn-lt"/>
          <a:ea typeface="+mn-ea"/>
          <a:cs typeface="+mn-cs"/>
        </a:defRPr>
      </a:lvl1pPr>
      <a:lvl2pPr marL="685800" indent="-228600" algn="l" defTabSz="685800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Gill Sans MT" panose="020B0502020104020203" pitchFamily="34" charset="0"/>
        <a:buChar char="–"/>
        <a:defRPr kern="120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defTabSz="685800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228600" algn="l" defTabSz="685800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228600" algn="l" defTabSz="685800" rtl="0" fontAlgn="base">
        <a:lnSpc>
          <a:spcPct val="110000"/>
        </a:lnSpc>
        <a:spcBef>
          <a:spcPts val="7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128D6DC3-207A-45A8-90C2-54258043117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09625" y="1098550"/>
            <a:ext cx="7737475" cy="4394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 sz="5900" dirty="0"/>
              <a:t>KPC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252694EE-5EB3-49F8-A412-6E253D9604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60525" y="5978525"/>
            <a:ext cx="6034088" cy="742950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Implémentation d’une nouvelle société dans SAP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0CF209B1-E437-42E4-94A3-90A080F748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Processus Commandes</a:t>
            </a:r>
          </a:p>
        </p:txBody>
      </p:sp>
      <p:sp>
        <p:nvSpPr>
          <p:cNvPr id="21507" name="AutoShape 4">
            <a:extLst>
              <a:ext uri="{FF2B5EF4-FFF2-40B4-BE49-F238E27FC236}">
                <a16:creationId xmlns:a16="http://schemas.microsoft.com/office/drawing/2014/main" id="{2151DF9D-BBB7-4F6E-80E1-E2AC5965D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Cde de </a:t>
            </a:r>
            <a:br>
              <a:rPr lang="fr-FR" altLang="en-US"/>
            </a:br>
            <a:r>
              <a:rPr lang="fr-FR" altLang="en-US"/>
              <a:t>FG</a:t>
            </a:r>
          </a:p>
        </p:txBody>
      </p:sp>
      <p:sp>
        <p:nvSpPr>
          <p:cNvPr id="21508" name="AutoShape 5">
            <a:extLst>
              <a:ext uri="{FF2B5EF4-FFF2-40B4-BE49-F238E27FC236}">
                <a16:creationId xmlns:a16="http://schemas.microsoft.com/office/drawing/2014/main" id="{691E3DB5-5B99-4624-BD7B-D79E2BB8D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20240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Régie sur </a:t>
            </a:r>
            <a:br>
              <a:rPr lang="fr-FR" altLang="en-US"/>
            </a:br>
            <a:r>
              <a:rPr lang="fr-FR" altLang="en-US"/>
              <a:t>phase immo</a:t>
            </a:r>
          </a:p>
        </p:txBody>
      </p:sp>
      <p:sp>
        <p:nvSpPr>
          <p:cNvPr id="21509" name="AutoShape 6">
            <a:extLst>
              <a:ext uri="{FF2B5EF4-FFF2-40B4-BE49-F238E27FC236}">
                <a16:creationId xmlns:a16="http://schemas.microsoft.com/office/drawing/2014/main" id="{B8DE9CDF-A54F-49C4-9E1A-613C6A488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Cde </a:t>
            </a:r>
            <a:br>
              <a:rPr lang="fr-FR" altLang="en-US"/>
            </a:br>
            <a:r>
              <a:rPr lang="fr-FR" altLang="en-US"/>
              <a:t>d’inv.</a:t>
            </a:r>
          </a:p>
        </p:txBody>
      </p:sp>
      <p:sp>
        <p:nvSpPr>
          <p:cNvPr id="21510" name="AutoShape 7">
            <a:extLst>
              <a:ext uri="{FF2B5EF4-FFF2-40B4-BE49-F238E27FC236}">
                <a16:creationId xmlns:a16="http://schemas.microsoft.com/office/drawing/2014/main" id="{ECC08C08-BFF0-45C4-94F2-EA342B2B3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19891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Régie sur phase </a:t>
            </a:r>
            <a:br>
              <a:rPr lang="fr-FR" altLang="en-US"/>
            </a:br>
            <a:r>
              <a:rPr lang="fr-FR" altLang="en-US"/>
              <a:t>non immo</a:t>
            </a:r>
          </a:p>
        </p:txBody>
      </p:sp>
      <p:sp>
        <p:nvSpPr>
          <p:cNvPr id="21511" name="AutoShape 8">
            <a:extLst>
              <a:ext uri="{FF2B5EF4-FFF2-40B4-BE49-F238E27FC236}">
                <a16:creationId xmlns:a16="http://schemas.microsoft.com/office/drawing/2014/main" id="{9264D15B-5C19-4775-B76C-E165BFDFC8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OI</a:t>
            </a:r>
          </a:p>
        </p:txBody>
      </p:sp>
      <p:sp>
        <p:nvSpPr>
          <p:cNvPr id="21512" name="AutoShape 9">
            <a:extLst>
              <a:ext uri="{FF2B5EF4-FFF2-40B4-BE49-F238E27FC236}">
                <a16:creationId xmlns:a16="http://schemas.microsoft.com/office/drawing/2014/main" id="{9634EB8D-7E88-4BC9-9241-8CF10EEE5E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Art</a:t>
            </a:r>
          </a:p>
        </p:txBody>
      </p:sp>
      <p:sp>
        <p:nvSpPr>
          <p:cNvPr id="21513" name="AutoShape 10">
            <a:extLst>
              <a:ext uri="{FF2B5EF4-FFF2-40B4-BE49-F238E27FC236}">
                <a16:creationId xmlns:a16="http://schemas.microsoft.com/office/drawing/2014/main" id="{1701ABBA-80E3-4AC5-8501-9B81A162E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27813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OI</a:t>
            </a:r>
          </a:p>
        </p:txBody>
      </p:sp>
      <p:sp>
        <p:nvSpPr>
          <p:cNvPr id="21514" name="AutoShape 11">
            <a:extLst>
              <a:ext uri="{FF2B5EF4-FFF2-40B4-BE49-F238E27FC236}">
                <a16:creationId xmlns:a16="http://schemas.microsoft.com/office/drawing/2014/main" id="{5A12EC7E-B711-4C4F-B983-317F2E55A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27813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FS</a:t>
            </a:r>
          </a:p>
        </p:txBody>
      </p:sp>
      <p:sp>
        <p:nvSpPr>
          <p:cNvPr id="21515" name="AutoShape 12">
            <a:extLst>
              <a:ext uri="{FF2B5EF4-FFF2-40B4-BE49-F238E27FC236}">
                <a16:creationId xmlns:a16="http://schemas.microsoft.com/office/drawing/2014/main" id="{5A9BA0F1-D361-4DB7-B076-822973DE2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8" y="27463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OI</a:t>
            </a:r>
          </a:p>
        </p:txBody>
      </p:sp>
      <p:sp>
        <p:nvSpPr>
          <p:cNvPr id="21516" name="AutoShape 13">
            <a:extLst>
              <a:ext uri="{FF2B5EF4-FFF2-40B4-BE49-F238E27FC236}">
                <a16:creationId xmlns:a16="http://schemas.microsoft.com/office/drawing/2014/main" id="{DE78A39D-AF23-46C2-B149-41D00333F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27463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FS</a:t>
            </a:r>
          </a:p>
        </p:txBody>
      </p:sp>
      <p:sp>
        <p:nvSpPr>
          <p:cNvPr id="21517" name="AutoShape 14">
            <a:extLst>
              <a:ext uri="{FF2B5EF4-FFF2-40B4-BE49-F238E27FC236}">
                <a16:creationId xmlns:a16="http://schemas.microsoft.com/office/drawing/2014/main" id="{E5A7F7BA-7C75-49D0-80FB-AAAEF30C8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OI</a:t>
            </a:r>
          </a:p>
        </p:txBody>
      </p:sp>
      <p:sp>
        <p:nvSpPr>
          <p:cNvPr id="21518" name="AutoShape 15">
            <a:extLst>
              <a:ext uri="{FF2B5EF4-FFF2-40B4-BE49-F238E27FC236}">
                <a16:creationId xmlns:a16="http://schemas.microsoft.com/office/drawing/2014/main" id="{B3080381-399D-42E0-8CE1-3E3231019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Art</a:t>
            </a:r>
          </a:p>
        </p:txBody>
      </p:sp>
      <p:sp>
        <p:nvSpPr>
          <p:cNvPr id="21519" name="AutoShape 16">
            <a:extLst>
              <a:ext uri="{FF2B5EF4-FFF2-40B4-BE49-F238E27FC236}">
                <a16:creationId xmlns:a16="http://schemas.microsoft.com/office/drawing/2014/main" id="{86C8D46A-A624-4E38-A71D-DC7BC568A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Réception</a:t>
            </a:r>
          </a:p>
        </p:txBody>
      </p:sp>
      <p:sp>
        <p:nvSpPr>
          <p:cNvPr id="21520" name="AutoShape 17">
            <a:extLst>
              <a:ext uri="{FF2B5EF4-FFF2-40B4-BE49-F238E27FC236}">
                <a16:creationId xmlns:a16="http://schemas.microsoft.com/office/drawing/2014/main" id="{24C6B8E8-EA98-4E16-B6D9-A752DD99F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346868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Réception</a:t>
            </a:r>
          </a:p>
        </p:txBody>
      </p:sp>
      <p:sp>
        <p:nvSpPr>
          <p:cNvPr id="21521" name="AutoShape 18">
            <a:extLst>
              <a:ext uri="{FF2B5EF4-FFF2-40B4-BE49-F238E27FC236}">
                <a16:creationId xmlns:a16="http://schemas.microsoft.com/office/drawing/2014/main" id="{0CEBAA84-FC00-4133-AA96-514FCBA7E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35020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Saisie des heures</a:t>
            </a:r>
            <a:br>
              <a:rPr lang="fr-FR" altLang="en-US"/>
            </a:br>
            <a:r>
              <a:rPr lang="fr-FR" altLang="en-US"/>
              <a:t>presta régie</a:t>
            </a:r>
          </a:p>
        </p:txBody>
      </p:sp>
      <p:sp>
        <p:nvSpPr>
          <p:cNvPr id="21522" name="AutoShape 19">
            <a:extLst>
              <a:ext uri="{FF2B5EF4-FFF2-40B4-BE49-F238E27FC236}">
                <a16:creationId xmlns:a16="http://schemas.microsoft.com/office/drawing/2014/main" id="{8569F8DC-681E-41EA-9ADE-D9DD6647B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322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Saisie des </a:t>
            </a:r>
            <a:br>
              <a:rPr lang="fr-FR" altLang="en-US"/>
            </a:br>
            <a:r>
              <a:rPr lang="fr-FR" altLang="en-US"/>
              <a:t>heures presta</a:t>
            </a:r>
          </a:p>
        </p:txBody>
      </p:sp>
      <p:sp>
        <p:nvSpPr>
          <p:cNvPr id="21523" name="AutoShape 20">
            <a:extLst>
              <a:ext uri="{FF2B5EF4-FFF2-40B4-BE49-F238E27FC236}">
                <a16:creationId xmlns:a16="http://schemas.microsoft.com/office/drawing/2014/main" id="{A2370E5A-15BB-48B6-854C-6D278C235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43656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FNP</a:t>
            </a:r>
          </a:p>
        </p:txBody>
      </p:sp>
      <p:sp>
        <p:nvSpPr>
          <p:cNvPr id="21524" name="AutoShape 21">
            <a:extLst>
              <a:ext uri="{FF2B5EF4-FFF2-40B4-BE49-F238E27FC236}">
                <a16:creationId xmlns:a16="http://schemas.microsoft.com/office/drawing/2014/main" id="{E925D0DC-8713-4833-B35F-24675FF59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4186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FNP</a:t>
            </a:r>
          </a:p>
        </p:txBody>
      </p:sp>
      <p:cxnSp>
        <p:nvCxnSpPr>
          <p:cNvPr id="21525" name="AutoShape 24">
            <a:extLst>
              <a:ext uri="{FF2B5EF4-FFF2-40B4-BE49-F238E27FC236}">
                <a16:creationId xmlns:a16="http://schemas.microsoft.com/office/drawing/2014/main" id="{5D6B0C2E-A03B-4C0D-95A1-155F4A9130D3}"/>
              </a:ext>
            </a:extLst>
          </p:cNvPr>
          <p:cNvCxnSpPr>
            <a:cxnSpLocks noChangeShapeType="1"/>
            <a:stCxn id="21507" idx="2"/>
            <a:endCxn id="21519" idx="0"/>
          </p:cNvCxnSpPr>
          <p:nvPr/>
        </p:nvCxnSpPr>
        <p:spPr bwMode="auto">
          <a:xfrm>
            <a:off x="723900" y="2671763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26" name="AutoShape 25">
            <a:extLst>
              <a:ext uri="{FF2B5EF4-FFF2-40B4-BE49-F238E27FC236}">
                <a16:creationId xmlns:a16="http://schemas.microsoft.com/office/drawing/2014/main" id="{2CFDC6B4-EF43-4FFF-891A-2A7E7AE35EA5}"/>
              </a:ext>
            </a:extLst>
          </p:cNvPr>
          <p:cNvCxnSpPr>
            <a:cxnSpLocks noChangeShapeType="1"/>
            <a:stCxn id="21509" idx="2"/>
            <a:endCxn id="21520" idx="0"/>
          </p:cNvCxnSpPr>
          <p:nvPr/>
        </p:nvCxnSpPr>
        <p:spPr bwMode="auto">
          <a:xfrm>
            <a:off x="2220913" y="2671763"/>
            <a:ext cx="0" cy="796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27" name="AutoShape 26">
            <a:extLst>
              <a:ext uri="{FF2B5EF4-FFF2-40B4-BE49-F238E27FC236}">
                <a16:creationId xmlns:a16="http://schemas.microsoft.com/office/drawing/2014/main" id="{3D56B5C7-DDEA-4B05-BB18-9974CCC94E8A}"/>
              </a:ext>
            </a:extLst>
          </p:cNvPr>
          <p:cNvCxnSpPr>
            <a:cxnSpLocks noChangeShapeType="1"/>
            <a:stCxn id="21510" idx="2"/>
            <a:endCxn id="21522" idx="0"/>
          </p:cNvCxnSpPr>
          <p:nvPr/>
        </p:nvCxnSpPr>
        <p:spPr bwMode="auto">
          <a:xfrm>
            <a:off x="3733800" y="2598738"/>
            <a:ext cx="0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28" name="AutoShape 27">
            <a:extLst>
              <a:ext uri="{FF2B5EF4-FFF2-40B4-BE49-F238E27FC236}">
                <a16:creationId xmlns:a16="http://schemas.microsoft.com/office/drawing/2014/main" id="{73FF4400-3184-4C6D-A797-83513F1DFD6E}"/>
              </a:ext>
            </a:extLst>
          </p:cNvPr>
          <p:cNvCxnSpPr>
            <a:cxnSpLocks noChangeShapeType="1"/>
            <a:stCxn id="21522" idx="2"/>
            <a:endCxn id="21524" idx="0"/>
          </p:cNvCxnSpPr>
          <p:nvPr/>
        </p:nvCxnSpPr>
        <p:spPr bwMode="auto">
          <a:xfrm>
            <a:off x="3733800" y="39322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29" name="AutoShape 28">
            <a:extLst>
              <a:ext uri="{FF2B5EF4-FFF2-40B4-BE49-F238E27FC236}">
                <a16:creationId xmlns:a16="http://schemas.microsoft.com/office/drawing/2014/main" id="{A2AD0330-DFC0-4F15-81EB-F400DFBA18E2}"/>
              </a:ext>
            </a:extLst>
          </p:cNvPr>
          <p:cNvCxnSpPr>
            <a:cxnSpLocks noChangeShapeType="1"/>
            <a:stCxn id="21508" idx="2"/>
            <a:endCxn id="21521" idx="0"/>
          </p:cNvCxnSpPr>
          <p:nvPr/>
        </p:nvCxnSpPr>
        <p:spPr bwMode="auto">
          <a:xfrm>
            <a:off x="5245100" y="2633663"/>
            <a:ext cx="1588" cy="868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30" name="AutoShape 29">
            <a:extLst>
              <a:ext uri="{FF2B5EF4-FFF2-40B4-BE49-F238E27FC236}">
                <a16:creationId xmlns:a16="http://schemas.microsoft.com/office/drawing/2014/main" id="{A35331D2-1245-465D-BE19-A515654F7034}"/>
              </a:ext>
            </a:extLst>
          </p:cNvPr>
          <p:cNvCxnSpPr>
            <a:cxnSpLocks noChangeShapeType="1"/>
            <a:stCxn id="21521" idx="2"/>
            <a:endCxn id="21523" idx="0"/>
          </p:cNvCxnSpPr>
          <p:nvPr/>
        </p:nvCxnSpPr>
        <p:spPr bwMode="auto">
          <a:xfrm>
            <a:off x="5246688" y="41116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531" name="AutoShape 35">
            <a:extLst>
              <a:ext uri="{FF2B5EF4-FFF2-40B4-BE49-F238E27FC236}">
                <a16:creationId xmlns:a16="http://schemas.microsoft.com/office/drawing/2014/main" id="{18671C88-6FF9-4824-8E80-9A0F897C9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19891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Fft sur phase </a:t>
            </a:r>
            <a:br>
              <a:rPr lang="fr-FR" altLang="en-US"/>
            </a:br>
            <a:r>
              <a:rPr lang="fr-FR" altLang="en-US"/>
              <a:t>non immo</a:t>
            </a:r>
          </a:p>
        </p:txBody>
      </p:sp>
      <p:sp>
        <p:nvSpPr>
          <p:cNvPr id="21532" name="AutoShape 36">
            <a:extLst>
              <a:ext uri="{FF2B5EF4-FFF2-40B4-BE49-F238E27FC236}">
                <a16:creationId xmlns:a16="http://schemas.microsoft.com/office/drawing/2014/main" id="{1D36E137-0462-452F-BBF7-750BBF98D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27463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OI</a:t>
            </a:r>
          </a:p>
        </p:txBody>
      </p:sp>
      <p:sp>
        <p:nvSpPr>
          <p:cNvPr id="21533" name="AutoShape 37">
            <a:extLst>
              <a:ext uri="{FF2B5EF4-FFF2-40B4-BE49-F238E27FC236}">
                <a16:creationId xmlns:a16="http://schemas.microsoft.com/office/drawing/2014/main" id="{05C8B4D0-45C2-4F68-B9A6-7F19796B0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613" y="27463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Art</a:t>
            </a:r>
          </a:p>
        </p:txBody>
      </p:sp>
      <p:sp>
        <p:nvSpPr>
          <p:cNvPr id="21534" name="AutoShape 38">
            <a:extLst>
              <a:ext uri="{FF2B5EF4-FFF2-40B4-BE49-F238E27FC236}">
                <a16:creationId xmlns:a16="http://schemas.microsoft.com/office/drawing/2014/main" id="{94B7AEE4-C9E0-4B1D-891F-08D0ADF5D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Réception </a:t>
            </a:r>
            <a:br>
              <a:rPr lang="fr-FR" altLang="en-US"/>
            </a:br>
            <a:r>
              <a:rPr lang="fr-FR" altLang="en-US"/>
              <a:t>sur % d’avct</a:t>
            </a:r>
          </a:p>
        </p:txBody>
      </p:sp>
      <p:sp>
        <p:nvSpPr>
          <p:cNvPr id="21535" name="AutoShape 39">
            <a:extLst>
              <a:ext uri="{FF2B5EF4-FFF2-40B4-BE49-F238E27FC236}">
                <a16:creationId xmlns:a16="http://schemas.microsoft.com/office/drawing/2014/main" id="{DC2A9CDB-15B2-4CE1-AE6D-FB293E1D9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FNP</a:t>
            </a:r>
          </a:p>
        </p:txBody>
      </p:sp>
      <p:cxnSp>
        <p:nvCxnSpPr>
          <p:cNvPr id="21536" name="AutoShape 41">
            <a:extLst>
              <a:ext uri="{FF2B5EF4-FFF2-40B4-BE49-F238E27FC236}">
                <a16:creationId xmlns:a16="http://schemas.microsoft.com/office/drawing/2014/main" id="{88ED1C47-6426-4A8C-B2A9-FC7CF0F9EC53}"/>
              </a:ext>
            </a:extLst>
          </p:cNvPr>
          <p:cNvCxnSpPr>
            <a:cxnSpLocks noChangeShapeType="1"/>
            <a:stCxn id="21531" idx="2"/>
            <a:endCxn id="21534" idx="0"/>
          </p:cNvCxnSpPr>
          <p:nvPr/>
        </p:nvCxnSpPr>
        <p:spPr bwMode="auto">
          <a:xfrm>
            <a:off x="6757988" y="2598738"/>
            <a:ext cx="1587" cy="868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37" name="AutoShape 42">
            <a:extLst>
              <a:ext uri="{FF2B5EF4-FFF2-40B4-BE49-F238E27FC236}">
                <a16:creationId xmlns:a16="http://schemas.microsoft.com/office/drawing/2014/main" id="{66CE2A19-6142-466B-A2F3-E5534A490F6D}"/>
              </a:ext>
            </a:extLst>
          </p:cNvPr>
          <p:cNvCxnSpPr>
            <a:cxnSpLocks noChangeShapeType="1"/>
            <a:stCxn id="21534" idx="2"/>
            <a:endCxn id="21535" idx="0"/>
          </p:cNvCxnSpPr>
          <p:nvPr/>
        </p:nvCxnSpPr>
        <p:spPr bwMode="auto">
          <a:xfrm>
            <a:off x="6759575" y="4076700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538" name="AutoShape 44">
            <a:extLst>
              <a:ext uri="{FF2B5EF4-FFF2-40B4-BE49-F238E27FC236}">
                <a16:creationId xmlns:a16="http://schemas.microsoft.com/office/drawing/2014/main" id="{AD38254F-2D2B-4BE0-BE8D-249247A68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98107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Régie</a:t>
            </a:r>
          </a:p>
        </p:txBody>
      </p:sp>
      <p:sp>
        <p:nvSpPr>
          <p:cNvPr id="21539" name="AutoShape 45">
            <a:extLst>
              <a:ext uri="{FF2B5EF4-FFF2-40B4-BE49-F238E27FC236}">
                <a16:creationId xmlns:a16="http://schemas.microsoft.com/office/drawing/2014/main" id="{02D3FAB0-68C2-4831-A710-30569481D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6363" y="19891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Fft sur phase </a:t>
            </a:r>
            <a:br>
              <a:rPr lang="fr-FR" altLang="en-US"/>
            </a:br>
            <a:r>
              <a:rPr lang="fr-FR" altLang="en-US"/>
              <a:t>immo</a:t>
            </a:r>
          </a:p>
        </p:txBody>
      </p:sp>
      <p:sp>
        <p:nvSpPr>
          <p:cNvPr id="21540" name="AutoShape 46">
            <a:extLst>
              <a:ext uri="{FF2B5EF4-FFF2-40B4-BE49-F238E27FC236}">
                <a16:creationId xmlns:a16="http://schemas.microsoft.com/office/drawing/2014/main" id="{1EB398E5-133D-4CB9-B35E-2E2BE0782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900" y="27463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OI</a:t>
            </a:r>
          </a:p>
        </p:txBody>
      </p:sp>
      <p:sp>
        <p:nvSpPr>
          <p:cNvPr id="21541" name="AutoShape 47">
            <a:extLst>
              <a:ext uri="{FF2B5EF4-FFF2-40B4-BE49-F238E27FC236}">
                <a16:creationId xmlns:a16="http://schemas.microsoft.com/office/drawing/2014/main" id="{158FE548-F837-4AC1-98F1-60183D695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7463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Art</a:t>
            </a:r>
          </a:p>
        </p:txBody>
      </p:sp>
      <p:sp>
        <p:nvSpPr>
          <p:cNvPr id="21542" name="AutoShape 48">
            <a:extLst>
              <a:ext uri="{FF2B5EF4-FFF2-40B4-BE49-F238E27FC236}">
                <a16:creationId xmlns:a16="http://schemas.microsoft.com/office/drawing/2014/main" id="{CDDFCD81-DF46-45F9-A569-B65225815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795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Réception </a:t>
            </a:r>
            <a:br>
              <a:rPr lang="fr-FR" altLang="en-US"/>
            </a:br>
            <a:r>
              <a:rPr lang="fr-FR" altLang="en-US"/>
              <a:t>sur % d’avct</a:t>
            </a:r>
          </a:p>
        </p:txBody>
      </p:sp>
      <p:sp>
        <p:nvSpPr>
          <p:cNvPr id="21543" name="AutoShape 49">
            <a:extLst>
              <a:ext uri="{FF2B5EF4-FFF2-40B4-BE49-F238E27FC236}">
                <a16:creationId xmlns:a16="http://schemas.microsoft.com/office/drawing/2014/main" id="{5601FB65-2C4D-460B-9DFB-AEA7EC065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7950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FNP</a:t>
            </a:r>
          </a:p>
        </p:txBody>
      </p:sp>
      <p:cxnSp>
        <p:nvCxnSpPr>
          <p:cNvPr id="21544" name="AutoShape 51">
            <a:extLst>
              <a:ext uri="{FF2B5EF4-FFF2-40B4-BE49-F238E27FC236}">
                <a16:creationId xmlns:a16="http://schemas.microsoft.com/office/drawing/2014/main" id="{F7872721-2D7A-420D-A18C-D2D92FD61A7C}"/>
              </a:ext>
            </a:extLst>
          </p:cNvPr>
          <p:cNvCxnSpPr>
            <a:cxnSpLocks noChangeShapeType="1"/>
            <a:stCxn id="21539" idx="2"/>
            <a:endCxn id="21542" idx="0"/>
          </p:cNvCxnSpPr>
          <p:nvPr/>
        </p:nvCxnSpPr>
        <p:spPr bwMode="auto">
          <a:xfrm>
            <a:off x="8183563" y="2598738"/>
            <a:ext cx="1587" cy="868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545" name="AutoShape 52">
            <a:extLst>
              <a:ext uri="{FF2B5EF4-FFF2-40B4-BE49-F238E27FC236}">
                <a16:creationId xmlns:a16="http://schemas.microsoft.com/office/drawing/2014/main" id="{854DC7AE-9EC3-455B-8632-CF5EA8CD066A}"/>
              </a:ext>
            </a:extLst>
          </p:cNvPr>
          <p:cNvCxnSpPr>
            <a:cxnSpLocks noChangeShapeType="1"/>
            <a:stCxn id="21542" idx="2"/>
            <a:endCxn id="21543" idx="0"/>
          </p:cNvCxnSpPr>
          <p:nvPr/>
        </p:nvCxnSpPr>
        <p:spPr bwMode="auto">
          <a:xfrm>
            <a:off x="8185150" y="4076700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546" name="AutoShape 54">
            <a:extLst>
              <a:ext uri="{FF2B5EF4-FFF2-40B4-BE49-F238E27FC236}">
                <a16:creationId xmlns:a16="http://schemas.microsoft.com/office/drawing/2014/main" id="{DD5F0139-4AEC-4439-B676-AFA45807A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947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Forfait</a:t>
            </a:r>
          </a:p>
        </p:txBody>
      </p:sp>
      <p:sp>
        <p:nvSpPr>
          <p:cNvPr id="21547" name="AutoShape 55">
            <a:extLst>
              <a:ext uri="{FF2B5EF4-FFF2-40B4-BE49-F238E27FC236}">
                <a16:creationId xmlns:a16="http://schemas.microsoft.com/office/drawing/2014/main" id="{78F3C775-B5F3-4795-9A2D-3681EF1161D4}"/>
              </a:ext>
            </a:extLst>
          </p:cNvPr>
          <p:cNvSpPr>
            <a:spLocks/>
          </p:cNvSpPr>
          <p:nvPr/>
        </p:nvSpPr>
        <p:spPr bwMode="auto">
          <a:xfrm rot="5400000">
            <a:off x="4414044" y="477044"/>
            <a:ext cx="288925" cy="2592387"/>
          </a:xfrm>
          <a:prstGeom prst="leftBrace">
            <a:avLst>
              <a:gd name="adj1" fmla="val 747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8" name="AutoShape 56">
            <a:extLst>
              <a:ext uri="{FF2B5EF4-FFF2-40B4-BE49-F238E27FC236}">
                <a16:creationId xmlns:a16="http://schemas.microsoft.com/office/drawing/2014/main" id="{A6A3F622-887C-4C2E-A0B9-7CBF1B7CF5F2}"/>
              </a:ext>
            </a:extLst>
          </p:cNvPr>
          <p:cNvSpPr>
            <a:spLocks/>
          </p:cNvSpPr>
          <p:nvPr/>
        </p:nvSpPr>
        <p:spPr bwMode="auto">
          <a:xfrm rot="5400000">
            <a:off x="7308057" y="548481"/>
            <a:ext cx="287338" cy="2447925"/>
          </a:xfrm>
          <a:prstGeom prst="leftBrace">
            <a:avLst>
              <a:gd name="adj1" fmla="val 7099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9" name="AutoShape 57">
            <a:extLst>
              <a:ext uri="{FF2B5EF4-FFF2-40B4-BE49-F238E27FC236}">
                <a16:creationId xmlns:a16="http://schemas.microsoft.com/office/drawing/2014/main" id="{AE6BD728-8B15-4080-A0B6-831774129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43656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compte d’immo</a:t>
            </a:r>
          </a:p>
        </p:txBody>
      </p:sp>
      <p:cxnSp>
        <p:nvCxnSpPr>
          <p:cNvPr id="21550" name="AutoShape 58">
            <a:extLst>
              <a:ext uri="{FF2B5EF4-FFF2-40B4-BE49-F238E27FC236}">
                <a16:creationId xmlns:a16="http://schemas.microsoft.com/office/drawing/2014/main" id="{564160D9-EED6-4935-B7AB-33B9D31D7607}"/>
              </a:ext>
            </a:extLst>
          </p:cNvPr>
          <p:cNvCxnSpPr>
            <a:cxnSpLocks noChangeShapeType="1"/>
            <a:stCxn id="21520" idx="2"/>
            <a:endCxn id="21549" idx="0"/>
          </p:cNvCxnSpPr>
          <p:nvPr/>
        </p:nvCxnSpPr>
        <p:spPr bwMode="auto">
          <a:xfrm>
            <a:off x="2220913" y="4078288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551" name="Text Box 61">
            <a:extLst>
              <a:ext uri="{FF2B5EF4-FFF2-40B4-BE49-F238E27FC236}">
                <a16:creationId xmlns:a16="http://schemas.microsoft.com/office/drawing/2014/main" id="{51CA8591-6E55-4611-AE3C-92236769A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5640388"/>
            <a:ext cx="330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>
                <a:solidFill>
                  <a:srgbClr val="FF0000"/>
                </a:solidFill>
              </a:rPr>
              <a:t>Doit on supprimer le forfait ???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0A981051-320B-4EA9-BE4B-BC0B4043AF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 dirty="0"/>
              <a:t>Processus Saisie des heures salariés KPC</a:t>
            </a:r>
          </a:p>
        </p:txBody>
      </p:sp>
      <p:sp>
        <p:nvSpPr>
          <p:cNvPr id="23555" name="AutoShape 7">
            <a:extLst>
              <a:ext uri="{FF2B5EF4-FFF2-40B4-BE49-F238E27FC236}">
                <a16:creationId xmlns:a16="http://schemas.microsoft.com/office/drawing/2014/main" id="{915249F3-B83E-4395-98B3-69E35B9FB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2601913"/>
            <a:ext cx="165735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Saisie des </a:t>
            </a:r>
            <a:br>
              <a:rPr lang="fr-FR" altLang="en-US"/>
            </a:br>
            <a:r>
              <a:rPr lang="fr-FR" altLang="en-US"/>
              <a:t>heures salariés</a:t>
            </a:r>
          </a:p>
        </p:txBody>
      </p:sp>
      <p:sp>
        <p:nvSpPr>
          <p:cNvPr id="23556" name="Text Box 17">
            <a:extLst>
              <a:ext uri="{FF2B5EF4-FFF2-40B4-BE49-F238E27FC236}">
                <a16:creationId xmlns:a16="http://schemas.microsoft.com/office/drawing/2014/main" id="{F0F1FA48-04A7-4D74-96D6-FEAED3789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313" y="2636838"/>
            <a:ext cx="90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KB21N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CC4D0AD8-89E7-4718-B42D-F0255C960C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24579" name="AutoShape 4">
            <a:extLst>
              <a:ext uri="{FF2B5EF4-FFF2-40B4-BE49-F238E27FC236}">
                <a16:creationId xmlns:a16="http://schemas.microsoft.com/office/drawing/2014/main" id="{25FB3687-B34B-4626-AD9F-84E337287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Facture sur 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24580" name="AutoShape 5">
            <a:extLst>
              <a:ext uri="{FF2B5EF4-FFF2-40B4-BE49-F238E27FC236}">
                <a16:creationId xmlns:a16="http://schemas.microsoft.com/office/drawing/2014/main" id="{D199664F-9731-421F-B9CE-37AF935FC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Facture sans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24581" name="AutoShape 6">
            <a:extLst>
              <a:ext uri="{FF2B5EF4-FFF2-40B4-BE49-F238E27FC236}">
                <a16:creationId xmlns:a16="http://schemas.microsoft.com/office/drawing/2014/main" id="{6177A751-1438-404F-AFD9-CE2A5000E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Règlements automatiques </a:t>
            </a:r>
            <a:br>
              <a:rPr lang="fr-FR" altLang="en-US"/>
            </a:br>
            <a:r>
              <a:rPr lang="fr-FR" altLang="en-US"/>
              <a:t>et manuels</a:t>
            </a:r>
          </a:p>
        </p:txBody>
      </p:sp>
      <p:cxnSp>
        <p:nvCxnSpPr>
          <p:cNvPr id="24582" name="AutoShape 7">
            <a:extLst>
              <a:ext uri="{FF2B5EF4-FFF2-40B4-BE49-F238E27FC236}">
                <a16:creationId xmlns:a16="http://schemas.microsoft.com/office/drawing/2014/main" id="{4A9BAD44-CAE9-417A-8A66-0A4A4D61A81D}"/>
              </a:ext>
            </a:extLst>
          </p:cNvPr>
          <p:cNvCxnSpPr>
            <a:cxnSpLocks noChangeShapeType="1"/>
            <a:stCxn id="24579" idx="2"/>
            <a:endCxn id="24581" idx="0"/>
          </p:cNvCxnSpPr>
          <p:nvPr/>
        </p:nvCxnSpPr>
        <p:spPr bwMode="auto">
          <a:xfrm rot="16200000" flipH="1">
            <a:off x="2274094" y="2042319"/>
            <a:ext cx="1117600" cy="9350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83" name="AutoShape 8">
            <a:extLst>
              <a:ext uri="{FF2B5EF4-FFF2-40B4-BE49-F238E27FC236}">
                <a16:creationId xmlns:a16="http://schemas.microsoft.com/office/drawing/2014/main" id="{A84E9AC9-70BD-4BAF-9673-64ABA280CB9E}"/>
              </a:ext>
            </a:extLst>
          </p:cNvPr>
          <p:cNvCxnSpPr>
            <a:cxnSpLocks noChangeShapeType="1"/>
            <a:stCxn id="24580" idx="2"/>
            <a:endCxn id="24581" idx="0"/>
          </p:cNvCxnSpPr>
          <p:nvPr/>
        </p:nvCxnSpPr>
        <p:spPr bwMode="auto">
          <a:xfrm rot="5400000">
            <a:off x="3245644" y="2005807"/>
            <a:ext cx="1117600" cy="1008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584" name="AutoShape 9">
            <a:extLst>
              <a:ext uri="{FF2B5EF4-FFF2-40B4-BE49-F238E27FC236}">
                <a16:creationId xmlns:a16="http://schemas.microsoft.com/office/drawing/2014/main" id="{14AB55E5-C90B-48A9-B797-2BDA43438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Refacturation</a:t>
            </a:r>
            <a:br>
              <a:rPr lang="fr-FR" altLang="en-US"/>
            </a:br>
            <a:r>
              <a:rPr lang="fr-FR" altLang="en-US"/>
              <a:t>des brands</a:t>
            </a:r>
            <a:br>
              <a:rPr lang="fr-FR" altLang="en-US"/>
            </a:br>
            <a:r>
              <a:rPr lang="fr-FR" altLang="en-US"/>
              <a:t>(imputée sur CC Entité)</a:t>
            </a:r>
          </a:p>
        </p:txBody>
      </p:sp>
      <p:sp>
        <p:nvSpPr>
          <p:cNvPr id="24585" name="AutoShape 10">
            <a:extLst>
              <a:ext uri="{FF2B5EF4-FFF2-40B4-BE49-F238E27FC236}">
                <a16:creationId xmlns:a16="http://schemas.microsoft.com/office/drawing/2014/main" id="{074224FA-D5D8-4DAF-B6C6-A317169E9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Netting</a:t>
            </a:r>
          </a:p>
        </p:txBody>
      </p:sp>
      <p:cxnSp>
        <p:nvCxnSpPr>
          <p:cNvPr id="24586" name="AutoShape 11">
            <a:extLst>
              <a:ext uri="{FF2B5EF4-FFF2-40B4-BE49-F238E27FC236}">
                <a16:creationId xmlns:a16="http://schemas.microsoft.com/office/drawing/2014/main" id="{ADA8C401-FD14-42A1-B2DC-2A784D930C15}"/>
              </a:ext>
            </a:extLst>
          </p:cNvPr>
          <p:cNvCxnSpPr>
            <a:cxnSpLocks noChangeShapeType="1"/>
            <a:stCxn id="24584" idx="2"/>
            <a:endCxn id="24585" idx="0"/>
          </p:cNvCxnSpPr>
          <p:nvPr/>
        </p:nvCxnSpPr>
        <p:spPr bwMode="auto">
          <a:xfrm>
            <a:off x="6108700" y="1951038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587" name="Text Box 12">
            <a:extLst>
              <a:ext uri="{FF2B5EF4-FFF2-40B4-BE49-F238E27FC236}">
                <a16:creationId xmlns:a16="http://schemas.microsoft.com/office/drawing/2014/main" id="{E37E3B22-5CCB-4E82-968C-AA9FE0614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1989138"/>
            <a:ext cx="73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FB60</a:t>
            </a:r>
          </a:p>
        </p:txBody>
      </p:sp>
      <p:sp>
        <p:nvSpPr>
          <p:cNvPr id="24588" name="Text Box 13">
            <a:extLst>
              <a:ext uri="{FF2B5EF4-FFF2-40B4-BE49-F238E27FC236}">
                <a16:creationId xmlns:a16="http://schemas.microsoft.com/office/drawing/2014/main" id="{427D0C5A-46EF-4A62-AACF-5255761CD6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989138"/>
            <a:ext cx="78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MIRO</a:t>
            </a:r>
          </a:p>
        </p:txBody>
      </p:sp>
      <p:sp>
        <p:nvSpPr>
          <p:cNvPr id="24589" name="Text Box 14">
            <a:extLst>
              <a:ext uri="{FF2B5EF4-FFF2-40B4-BE49-F238E27FC236}">
                <a16:creationId xmlns:a16="http://schemas.microsoft.com/office/drawing/2014/main" id="{C447373D-8F9E-42CF-B51F-489FF5FC3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789363"/>
            <a:ext cx="70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F110</a:t>
            </a:r>
          </a:p>
        </p:txBody>
      </p:sp>
      <p:sp>
        <p:nvSpPr>
          <p:cNvPr id="24590" name="Text Box 15">
            <a:extLst>
              <a:ext uri="{FF2B5EF4-FFF2-40B4-BE49-F238E27FC236}">
                <a16:creationId xmlns:a16="http://schemas.microsoft.com/office/drawing/2014/main" id="{F3CEDB5E-AD9A-47FD-BCD3-982B37694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1412875"/>
            <a:ext cx="73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FB60</a:t>
            </a:r>
          </a:p>
        </p:txBody>
      </p:sp>
      <p:sp>
        <p:nvSpPr>
          <p:cNvPr id="24591" name="Text Box 16">
            <a:extLst>
              <a:ext uri="{FF2B5EF4-FFF2-40B4-BE49-F238E27FC236}">
                <a16:creationId xmlns:a16="http://schemas.microsoft.com/office/drawing/2014/main" id="{AD447F02-0D95-49B4-988C-4811173F4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925" y="32131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F-02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D3BF8C90-C447-4DBF-AF94-19A2016D4E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 sz="3100"/>
              <a:t>Réallocation des coûts G&amp;A </a:t>
            </a:r>
            <a:r>
              <a:rPr lang="fr-FR" altLang="en-US" sz="3100">
                <a:solidFill>
                  <a:srgbClr val="FF0000"/>
                </a:solidFill>
              </a:rPr>
              <a:t>cycle de repartition</a:t>
            </a:r>
            <a:r>
              <a:rPr lang="fr-FR" altLang="en-US" sz="3100"/>
              <a:t> </a:t>
            </a:r>
          </a:p>
        </p:txBody>
      </p:sp>
      <p:sp>
        <p:nvSpPr>
          <p:cNvPr id="25603" name="AutoShape 4">
            <a:extLst>
              <a:ext uri="{FF2B5EF4-FFF2-40B4-BE49-F238E27FC236}">
                <a16:creationId xmlns:a16="http://schemas.microsoft.com/office/drawing/2014/main" id="{F13BD4C7-FBE7-4F9C-8FDD-A5FB4991A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11969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Frais Gx (US et Europe) </a:t>
            </a:r>
          </a:p>
        </p:txBody>
      </p:sp>
      <p:sp>
        <p:nvSpPr>
          <p:cNvPr id="25604" name="AutoShape 5">
            <a:extLst>
              <a:ext uri="{FF2B5EF4-FFF2-40B4-BE49-F238E27FC236}">
                <a16:creationId xmlns:a16="http://schemas.microsoft.com/office/drawing/2014/main" id="{FAD5EBA1-2FCE-4D95-8733-0ACF5597B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2764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CC Track/phase</a:t>
            </a:r>
          </a:p>
        </p:txBody>
      </p:sp>
      <p:sp>
        <p:nvSpPr>
          <p:cNvPr id="25605" name="AutoShape 6">
            <a:extLst>
              <a:ext uri="{FF2B5EF4-FFF2-40B4-BE49-F238E27FC236}">
                <a16:creationId xmlns:a16="http://schemas.microsoft.com/office/drawing/2014/main" id="{1A85C1CA-5330-4C1D-A38D-5041196E0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162877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762C8337-07C8-461B-81C0-AC0C3FBFBF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Work in process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481CFDE1-E5AD-4A3B-9230-87E0A41C3C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A la fin de chaque période, une écriture manuelle est passée dans la comptabilité pour solder les comptes de résultats et les passer en stock</a:t>
            </a:r>
          </a:p>
          <a:p>
            <a:r>
              <a:rPr lang="fr-FR" altLang="en-US"/>
              <a:t>2 comptes de stocks sont prévus : </a:t>
            </a:r>
          </a:p>
          <a:p>
            <a:pPr lvl="1"/>
            <a:r>
              <a:rPr lang="fr-FR" altLang="en-US"/>
              <a:t>L’un pour les dépenses immobilisables</a:t>
            </a:r>
          </a:p>
          <a:p>
            <a:pPr lvl="1"/>
            <a:r>
              <a:rPr lang="fr-FR" altLang="en-US"/>
              <a:t>L’autre pour les charges</a:t>
            </a:r>
          </a:p>
          <a:p>
            <a:endParaRPr lang="fr-FR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7618F843-B019-405E-B253-7B1597DFEF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Processus Cash Pooling</a:t>
            </a:r>
          </a:p>
        </p:txBody>
      </p:sp>
      <p:sp>
        <p:nvSpPr>
          <p:cNvPr id="27651" name="AutoShape 4">
            <a:extLst>
              <a:ext uri="{FF2B5EF4-FFF2-40B4-BE49-F238E27FC236}">
                <a16:creationId xmlns:a16="http://schemas.microsoft.com/office/drawing/2014/main" id="{EECD54E5-F438-4662-B670-418422A44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6303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Alimentation compte bancaire</a:t>
            </a:r>
            <a:br>
              <a:rPr lang="fr-FR" altLang="en-US"/>
            </a:br>
            <a:r>
              <a:rPr lang="fr-FR" altLang="en-US"/>
              <a:t>(quelle banque ?)</a:t>
            </a:r>
          </a:p>
        </p:txBody>
      </p:sp>
      <p:sp>
        <p:nvSpPr>
          <p:cNvPr id="27652" name="AutoShape 5">
            <a:extLst>
              <a:ext uri="{FF2B5EF4-FFF2-40B4-BE49-F238E27FC236}">
                <a16:creationId xmlns:a16="http://schemas.microsoft.com/office/drawing/2014/main" id="{123B36B8-23E7-4AFE-99D4-09FD83C6A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3575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Cash Pooling</a:t>
            </a:r>
            <a:br>
              <a:rPr lang="fr-FR" altLang="en-US"/>
            </a:br>
            <a:r>
              <a:rPr lang="fr-FR" altLang="en-US"/>
              <a:t>KPC Inc</a:t>
            </a:r>
          </a:p>
          <a:p>
            <a:pPr algn="ctr" eaLnBrk="1" hangingPunct="1"/>
            <a:r>
              <a:rPr lang="fr-FR" altLang="en-US"/>
              <a:t>KPC SAS</a:t>
            </a:r>
          </a:p>
          <a:p>
            <a:pPr algn="ctr" eaLnBrk="1" hangingPunct="1"/>
            <a:r>
              <a:rPr lang="fr-FR" altLang="en-US"/>
              <a:t>KPC GmbH</a:t>
            </a:r>
          </a:p>
        </p:txBody>
      </p:sp>
      <p:cxnSp>
        <p:nvCxnSpPr>
          <p:cNvPr id="27653" name="AutoShape 6">
            <a:extLst>
              <a:ext uri="{FF2B5EF4-FFF2-40B4-BE49-F238E27FC236}">
                <a16:creationId xmlns:a16="http://schemas.microsoft.com/office/drawing/2014/main" id="{B97946FF-F621-404A-AE2F-E7842AC359D4}"/>
              </a:ext>
            </a:extLst>
          </p:cNvPr>
          <p:cNvCxnSpPr>
            <a:cxnSpLocks noChangeShapeType="1"/>
            <a:stCxn id="27651" idx="2"/>
            <a:endCxn id="27652" idx="0"/>
          </p:cNvCxnSpPr>
          <p:nvPr/>
        </p:nvCxnSpPr>
        <p:spPr bwMode="auto">
          <a:xfrm>
            <a:off x="4237038" y="2239963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B2CB6E89-75E2-4800-8B4A-656EFEAC7F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Refacturation finale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17D30DC8-8FEB-43B6-98EE-6F8D7EA841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KPC Inc absorbe à la fin du projet KPC TerraNova SAS</a:t>
            </a:r>
          </a:p>
          <a:p>
            <a:r>
              <a:rPr lang="fr-FR" altLang="en-US"/>
              <a:t>La fin du projet correspond au dernier </a:t>
            </a:r>
          </a:p>
          <a:p>
            <a:r>
              <a:rPr lang="fr-FR" altLang="en-US"/>
              <a:t>‘roll out+support’</a:t>
            </a:r>
          </a:p>
          <a:p>
            <a:r>
              <a:rPr lang="fr-FR" altLang="en-US"/>
              <a:t>Une écriture au débit du client KPC Inc sera passée pour solder les comptes de stock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A982C017-224C-4F3C-9E91-B3D049B02B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RH et salaires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14A12421-590C-46E5-A441-C1C0C2625C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Pas de paie dans TerraNova</a:t>
            </a:r>
          </a:p>
          <a:p>
            <a:endParaRPr lang="fr-FR" altLang="en-US"/>
          </a:p>
          <a:p>
            <a:r>
              <a:rPr lang="fr-FR" altLang="en-US"/>
              <a:t>Key user : contrôleur de gestion TerraNova (Oscar Allieri)</a:t>
            </a:r>
          </a:p>
          <a:p>
            <a:endParaRPr lang="fr-FR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>
            <a:extLst>
              <a:ext uri="{FF2B5EF4-FFF2-40B4-BE49-F238E27FC236}">
                <a16:creationId xmlns:a16="http://schemas.microsoft.com/office/drawing/2014/main" id="{0C2898E1-33FE-4056-8626-DE7FD23766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Points Testes   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E918E8C9-F0AD-4143-AACE-5157E47C90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424863" cy="5616575"/>
          </a:xfrm>
        </p:spPr>
        <p:txBody>
          <a:bodyPr/>
          <a:lstStyle/>
          <a:p>
            <a:pPr marL="444500" lvl="1" indent="0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TA = user avec Tx horaire sur ‘CC entité’ et saisie des temps sur ‘CC Phase track’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	NC de budget pour les TA par track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Grpe de TA par track et Scte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Saisie des heures par KB21N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Plan de compte scte + alternatif   (PVD )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Articles generiques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Cde FGX sur CC structure + reception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Grpe compte TERRANOVA pour SI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/>
              <a:t>Cycle de repartition des CC generaux</a:t>
            </a:r>
            <a:r>
              <a:rPr lang="fr-FR" altLang="en-US" sz="2800"/>
              <a:t>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800"/>
              <a:t> </a:t>
            </a:r>
            <a:endParaRPr lang="fr-FR" altLang="en-US"/>
          </a:p>
          <a:p>
            <a:pPr marL="180975" indent="-1588">
              <a:tabLst>
                <a:tab pos="265113" algn="l"/>
              </a:tabLst>
            </a:pPr>
            <a:endParaRPr lang="fr-FR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>
            <a:extLst>
              <a:ext uri="{FF2B5EF4-FFF2-40B4-BE49-F238E27FC236}">
                <a16:creationId xmlns:a16="http://schemas.microsoft.com/office/drawing/2014/main" id="{817B2294-B148-4853-B60E-A6755D5713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Points à  acter ou à Tester   </a:t>
            </a:r>
          </a:p>
        </p:txBody>
      </p:sp>
      <p:sp>
        <p:nvSpPr>
          <p:cNvPr id="557059" name="Rectangle 3">
            <a:extLst>
              <a:ext uri="{FF2B5EF4-FFF2-40B4-BE49-F238E27FC236}">
                <a16:creationId xmlns:a16="http://schemas.microsoft.com/office/drawing/2014/main" id="{F98A4D64-756E-4DFB-8BAD-C34FEE4D0C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424863" cy="5616575"/>
          </a:xfrm>
        </p:spPr>
        <p:txBody>
          <a:bodyPr rtlCol="0">
            <a:normAutofit lnSpcReduction="10000"/>
          </a:bodyPr>
          <a:lstStyle/>
          <a:p>
            <a:pPr marL="1093788" indent="-381000" fontAlgn="auto">
              <a:spcAft>
                <a:spcPts val="0"/>
              </a:spcAft>
              <a:defRPr/>
            </a:pPr>
            <a:endParaRPr lang="fr-F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fr-FR" altLang="en-US" sz="24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NC  secondaire du  Type Activité  identique pour 1 même Track ou 1 même   Scte ? </a:t>
            </a: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NC de budget pour les TA ???par track ???</a:t>
            </a: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Grpe de TA par track et Scte ???</a:t>
            </a: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Cycle pour deverser Budget des TA par CC Phase track ?</a:t>
            </a: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Saisie des heures par KB21N ou CAT2 ? </a:t>
            </a:r>
          </a:p>
          <a:p>
            <a:pPr marL="2139950" lvl="1" indent="-3429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Cat 2 oblige la gestion des matricules et TA</a:t>
            </a:r>
          </a:p>
          <a:p>
            <a:pPr marL="2139950" lvl="1" indent="-3429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Si saisie groupée ==&gt;+ lourd </a:t>
            </a:r>
          </a:p>
          <a:p>
            <a:pPr marL="2139950" lvl="1" indent="-3429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fr-FR" altLang="en-US" sz="20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Cycle de repartition des CC structures au detail ou global ?</a:t>
            </a: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1093788" indent="-38100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fr-FR" altLang="en-US">
                <a:solidFill>
                  <a:srgbClr val="FF0000"/>
                </a:solidFill>
              </a:rPr>
              <a:t>Tester Fiche service</a:t>
            </a: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1093788" indent="-381000" fontAlgn="auto">
              <a:spcAft>
                <a:spcPts val="0"/>
              </a:spcAft>
              <a:defRPr/>
            </a:pPr>
            <a:endParaRPr lang="fr-FR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A4C32FC9-CEA1-450F-BEBC-F18CE68633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Fonctionnalités identifiées   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BFB75FA8-7410-4B5C-96D4-E13A3619D0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FR" altLang="en-US"/>
              <a:t>Gestion budgétaire par centre de responsabilité</a:t>
            </a:r>
          </a:p>
          <a:p>
            <a:r>
              <a:rPr lang="fr-FR" altLang="en-US"/>
              <a:t>Saisies des commandes</a:t>
            </a:r>
          </a:p>
          <a:p>
            <a:r>
              <a:rPr lang="fr-FR" altLang="en-US"/>
              <a:t>Réceptions et factures non parvenues</a:t>
            </a:r>
          </a:p>
          <a:p>
            <a:r>
              <a:rPr lang="fr-FR" altLang="en-US"/>
              <a:t>Saisie de factures fournisseurs</a:t>
            </a:r>
          </a:p>
          <a:p>
            <a:r>
              <a:rPr lang="fr-FR" altLang="en-US"/>
              <a:t>Règlements automatiques</a:t>
            </a:r>
          </a:p>
          <a:p>
            <a:r>
              <a:rPr lang="fr-FR" altLang="en-US"/>
              <a:t>Mise en place des ordres internes reel immobilisation pour le matériel de bureau et aménagement des locaux</a:t>
            </a:r>
          </a:p>
          <a:p>
            <a:r>
              <a:rPr lang="fr-FR" altLang="en-US"/>
              <a:t>Saisie des heures pour les ‘KPC’</a:t>
            </a:r>
            <a:endParaRPr lang="fr-FR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>
            <a:extLst>
              <a:ext uri="{FF2B5EF4-FFF2-40B4-BE49-F238E27FC236}">
                <a16:creationId xmlns:a16="http://schemas.microsoft.com/office/drawing/2014/main" id="{3B3E6284-4F04-45FD-B4C5-5CB61FA23F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De la FS -&gt; attendu de facture </a:t>
            </a:r>
          </a:p>
        </p:txBody>
      </p:sp>
      <p:sp>
        <p:nvSpPr>
          <p:cNvPr id="555011" name="Rectangle 3">
            <a:extLst>
              <a:ext uri="{FF2B5EF4-FFF2-40B4-BE49-F238E27FC236}">
                <a16:creationId xmlns:a16="http://schemas.microsoft.com/office/drawing/2014/main" id="{D6E33312-A20B-44BC-A7B4-15E21EA3F2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AC03   </a:t>
            </a:r>
            <a:r>
              <a:rPr lang="fr-FR" altLang="en-US" sz="1800" i="1">
                <a:solidFill>
                  <a:schemeClr val="tx1">
                    <a:lumMod val="65000"/>
                    <a:lumOff val="35000"/>
                  </a:schemeClr>
                </a:solidFill>
              </a:rPr>
              <a:t>creation FS</a:t>
            </a: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ML33   </a:t>
            </a:r>
            <a:r>
              <a:rPr lang="fr-FR" altLang="en-US" sz="1800" i="1">
                <a:solidFill>
                  <a:schemeClr val="tx1">
                    <a:lumMod val="65000"/>
                    <a:lumOff val="35000"/>
                  </a:schemeClr>
                </a:solidFill>
              </a:rPr>
              <a:t>Fiche prix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Gestion matricule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Structure entreprise ???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Matricule / fonction / fournisseur </a:t>
            </a:r>
          </a:p>
          <a:p>
            <a:pPr lvl="1" fontAlgn="auto">
              <a:spcAft>
                <a:spcPts val="0"/>
              </a:spcAft>
              <a:defRPr/>
            </a:pPr>
            <a:endParaRPr lang="fr-FR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CATSXT_ADMIN          </a:t>
            </a:r>
            <a:r>
              <a:rPr lang="fr-FR" altLang="en-US" sz="1800" i="1">
                <a:solidFill>
                  <a:schemeClr val="tx1">
                    <a:lumMod val="65000"/>
                    <a:lumOff val="35000"/>
                  </a:schemeClr>
                </a:solidFill>
              </a:rPr>
              <a:t>Saisie des temps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CATM   ‘ lerf ‘ dans la cde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ML81N   ‘WE’ dans la cde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Custo : CATSXC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>
            <a:extLst>
              <a:ext uri="{FF2B5EF4-FFF2-40B4-BE49-F238E27FC236}">
                <a16:creationId xmlns:a16="http://schemas.microsoft.com/office/drawing/2014/main" id="{AE4D4DDB-500D-4B53-8A61-EBAED526A6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Fiche de service </a:t>
            </a:r>
          </a:p>
        </p:txBody>
      </p:sp>
      <p:pic>
        <p:nvPicPr>
          <p:cNvPr id="33795" name="Picture 3">
            <a:extLst>
              <a:ext uri="{FF2B5EF4-FFF2-40B4-BE49-F238E27FC236}">
                <a16:creationId xmlns:a16="http://schemas.microsoft.com/office/drawing/2014/main" id="{C9F556D5-46C7-46F6-A033-0B15E74669A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277938"/>
            <a:ext cx="8424863" cy="5175250"/>
          </a:xfrm>
        </p:spPr>
      </p:pic>
      <p:sp>
        <p:nvSpPr>
          <p:cNvPr id="33796" name="AutoShape 4">
            <a:extLst>
              <a:ext uri="{FF2B5EF4-FFF2-40B4-BE49-F238E27FC236}">
                <a16:creationId xmlns:a16="http://schemas.microsoft.com/office/drawing/2014/main" id="{1E4A5D6D-BF49-4E6D-A4C6-86D5B58DA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1412875"/>
            <a:ext cx="2016125" cy="792163"/>
          </a:xfrm>
          <a:prstGeom prst="wedgeEllipseCallout">
            <a:avLst>
              <a:gd name="adj1" fmla="val -123620"/>
              <a:gd name="adj2" fmla="val 746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Classe de valorisation</a:t>
            </a:r>
          </a:p>
          <a:p>
            <a:pPr algn="ctr" eaLnBrk="1" hangingPunct="1"/>
            <a:endParaRPr lang="fr-FR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Rectangle 2">
            <a:extLst>
              <a:ext uri="{FF2B5EF4-FFF2-40B4-BE49-F238E27FC236}">
                <a16:creationId xmlns:a16="http://schemas.microsoft.com/office/drawing/2014/main" id="{8545800A-7EC9-465D-8F04-A4BA1827DF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br>
              <a:rPr lang="fr-FR" altLang="en-US" sz="2400"/>
            </a:br>
            <a:r>
              <a:rPr lang="fr-FR" altLang="en-US" sz="2400"/>
              <a:t>Commande de service en type ZINV</a:t>
            </a:r>
            <a:r>
              <a:rPr lang="fr-FR" altLang="en-US" sz="3100"/>
              <a:t> </a:t>
            </a:r>
            <a:br>
              <a:rPr lang="fr-FR" altLang="en-US" sz="3100"/>
            </a:br>
            <a:endParaRPr lang="fr-FR" altLang="en-US" sz="3100"/>
          </a:p>
        </p:txBody>
      </p:sp>
      <p:pic>
        <p:nvPicPr>
          <p:cNvPr id="34819" name="Picture 3">
            <a:extLst>
              <a:ext uri="{FF2B5EF4-FFF2-40B4-BE49-F238E27FC236}">
                <a16:creationId xmlns:a16="http://schemas.microsoft.com/office/drawing/2014/main" id="{2B4F1B6D-4FF2-4A57-B192-A3D1235FAFD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9025" y="2286000"/>
            <a:ext cx="4792663" cy="35941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>
            <a:extLst>
              <a:ext uri="{FF2B5EF4-FFF2-40B4-BE49-F238E27FC236}">
                <a16:creationId xmlns:a16="http://schemas.microsoft.com/office/drawing/2014/main" id="{23EA6B85-503F-4C19-99BD-AA8DAA1B9A8D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FS</a:t>
            </a:r>
          </a:p>
        </p:txBody>
      </p:sp>
      <p:pic>
        <p:nvPicPr>
          <p:cNvPr id="35843" name="Picture 4">
            <a:extLst>
              <a:ext uri="{FF2B5EF4-FFF2-40B4-BE49-F238E27FC236}">
                <a16:creationId xmlns:a16="http://schemas.microsoft.com/office/drawing/2014/main" id="{6E71DDAB-0F0E-40AB-A8AF-7949460B1ABE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738" y="620713"/>
            <a:ext cx="4391025" cy="1238250"/>
          </a:xfrm>
          <a:noFill/>
        </p:spPr>
      </p:pic>
      <p:pic>
        <p:nvPicPr>
          <p:cNvPr id="35844" name="Picture 6">
            <a:extLst>
              <a:ext uri="{FF2B5EF4-FFF2-40B4-BE49-F238E27FC236}">
                <a16:creationId xmlns:a16="http://schemas.microsoft.com/office/drawing/2014/main" id="{0308FEC6-36AD-4C4C-9726-4C4310EACB47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2027238"/>
            <a:ext cx="3838575" cy="1257300"/>
          </a:xfrm>
          <a:noFill/>
        </p:spPr>
      </p:pic>
      <p:pic>
        <p:nvPicPr>
          <p:cNvPr id="35845" name="Picture 8">
            <a:extLst>
              <a:ext uri="{FF2B5EF4-FFF2-40B4-BE49-F238E27FC236}">
                <a16:creationId xmlns:a16="http://schemas.microsoft.com/office/drawing/2014/main" id="{36106FE2-05D4-4A65-B168-9CA62F872B9B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8188" y="3284538"/>
            <a:ext cx="4249737" cy="2732087"/>
          </a:xfrm>
          <a:noFill/>
        </p:spPr>
      </p:pic>
      <p:pic>
        <p:nvPicPr>
          <p:cNvPr id="35846" name="Picture 10">
            <a:extLst>
              <a:ext uri="{FF2B5EF4-FFF2-40B4-BE49-F238E27FC236}">
                <a16:creationId xmlns:a16="http://schemas.microsoft.com/office/drawing/2014/main" id="{748E1672-9A45-4A0D-9BD8-9C50CEBF5817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88" y="3284538"/>
            <a:ext cx="4495800" cy="2603500"/>
          </a:xfrm>
          <a:noFill/>
        </p:spPr>
      </p:pic>
      <p:pic>
        <p:nvPicPr>
          <p:cNvPr id="35847" name="Picture 3">
            <a:extLst>
              <a:ext uri="{FF2B5EF4-FFF2-40B4-BE49-F238E27FC236}">
                <a16:creationId xmlns:a16="http://schemas.microsoft.com/office/drawing/2014/main" id="{A537AEB4-17C1-4F98-B752-7165BDD53D40}"/>
              </a:ext>
            </a:extLst>
          </p:cNvPr>
          <p:cNvPicPr>
            <a:picLocks noChangeAspect="1" noChangeArrowheads="1"/>
          </p:cNvPicPr>
          <p:nvPr>
            <p:ph type="body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36613"/>
            <a:ext cx="3563938" cy="218916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57E9D272-9240-4510-B4DA-83B40F3550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Structure organisationnelle</a:t>
            </a:r>
          </a:p>
        </p:txBody>
      </p:sp>
      <p:sp>
        <p:nvSpPr>
          <p:cNvPr id="14339" name="AutoShape 5">
            <a:extLst>
              <a:ext uri="{FF2B5EF4-FFF2-40B4-BE49-F238E27FC236}">
                <a16:creationId xmlns:a16="http://schemas.microsoft.com/office/drawing/2014/main" id="{4E49B31A-017C-4EB6-A895-7EF1B98C6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Périmètre analytique</a:t>
            </a:r>
            <a:br>
              <a:rPr lang="fr-FR" altLang="en-US"/>
            </a:br>
            <a:r>
              <a:rPr lang="fr-FR" altLang="en-US"/>
              <a:t>V000</a:t>
            </a:r>
            <a:br>
              <a:rPr lang="fr-FR" altLang="en-US"/>
            </a:br>
            <a:r>
              <a:rPr lang="fr-FR" altLang="en-US"/>
              <a:t>(idem RUBIX)</a:t>
            </a:r>
          </a:p>
        </p:txBody>
      </p:sp>
      <p:sp>
        <p:nvSpPr>
          <p:cNvPr id="14340" name="AutoShape 6">
            <a:extLst>
              <a:ext uri="{FF2B5EF4-FFF2-40B4-BE49-F238E27FC236}">
                <a16:creationId xmlns:a16="http://schemas.microsoft.com/office/drawing/2014/main" id="{20632BE4-5072-484B-B714-A1C0B39A4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Société 2000</a:t>
            </a:r>
            <a:br>
              <a:rPr lang="fr-FR" altLang="en-US"/>
            </a:br>
            <a:r>
              <a:rPr lang="fr-FR" altLang="en-US"/>
              <a:t>KPC TerraNova SAS</a:t>
            </a:r>
          </a:p>
        </p:txBody>
      </p:sp>
      <p:sp>
        <p:nvSpPr>
          <p:cNvPr id="14341" name="AutoShape 7">
            <a:extLst>
              <a:ext uri="{FF2B5EF4-FFF2-40B4-BE49-F238E27FC236}">
                <a16:creationId xmlns:a16="http://schemas.microsoft.com/office/drawing/2014/main" id="{C94C86B2-B828-4BD5-ACD3-513597173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Plan de comptes </a:t>
            </a:r>
            <a:br>
              <a:rPr lang="fr-FR" altLang="en-US"/>
            </a:br>
            <a:r>
              <a:rPr lang="fr-FR" altLang="en-US"/>
              <a:t>opérationnel US GAAP</a:t>
            </a:r>
            <a:br>
              <a:rPr lang="fr-FR" altLang="en-US"/>
            </a:br>
            <a:r>
              <a:rPr lang="fr-FR" altLang="en-US"/>
              <a:t>(idem RUBIX)</a:t>
            </a:r>
          </a:p>
        </p:txBody>
      </p:sp>
      <p:cxnSp>
        <p:nvCxnSpPr>
          <p:cNvPr id="14342" name="AutoShape 8">
            <a:extLst>
              <a:ext uri="{FF2B5EF4-FFF2-40B4-BE49-F238E27FC236}">
                <a16:creationId xmlns:a16="http://schemas.microsoft.com/office/drawing/2014/main" id="{09F58F5D-F8F5-4113-A8EC-88D2DB62BBE4}"/>
              </a:ext>
            </a:extLst>
          </p:cNvPr>
          <p:cNvCxnSpPr>
            <a:cxnSpLocks noChangeShapeType="1"/>
            <a:stCxn id="14339" idx="3"/>
            <a:endCxn id="14341" idx="1"/>
          </p:cNvCxnSpPr>
          <p:nvPr/>
        </p:nvCxnSpPr>
        <p:spPr bwMode="auto">
          <a:xfrm>
            <a:off x="4838700" y="20780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43" name="AutoShape 9">
            <a:extLst>
              <a:ext uri="{FF2B5EF4-FFF2-40B4-BE49-F238E27FC236}">
                <a16:creationId xmlns:a16="http://schemas.microsoft.com/office/drawing/2014/main" id="{3097C865-5357-4FC7-9FCA-E4122135A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Plan de comptes </a:t>
            </a:r>
            <a:br>
              <a:rPr lang="fr-FR" altLang="en-US"/>
            </a:br>
            <a:r>
              <a:rPr lang="fr-FR" altLang="en-US"/>
              <a:t>alternatif PCG</a:t>
            </a:r>
            <a:br>
              <a:rPr lang="fr-FR" altLang="en-US"/>
            </a:br>
            <a:r>
              <a:rPr lang="fr-FR" altLang="en-US"/>
              <a:t> (idem RUBIX SAS)</a:t>
            </a:r>
          </a:p>
        </p:txBody>
      </p:sp>
      <p:cxnSp>
        <p:nvCxnSpPr>
          <p:cNvPr id="14344" name="AutoShape 10">
            <a:extLst>
              <a:ext uri="{FF2B5EF4-FFF2-40B4-BE49-F238E27FC236}">
                <a16:creationId xmlns:a16="http://schemas.microsoft.com/office/drawing/2014/main" id="{E1F8213E-C957-45B4-82FE-0F87BF152227}"/>
              </a:ext>
            </a:extLst>
          </p:cNvPr>
          <p:cNvCxnSpPr>
            <a:cxnSpLocks noChangeShapeType="1"/>
            <a:stCxn id="14340" idx="3"/>
            <a:endCxn id="14343" idx="1"/>
          </p:cNvCxnSpPr>
          <p:nvPr/>
        </p:nvCxnSpPr>
        <p:spPr bwMode="auto">
          <a:xfrm>
            <a:off x="4838700" y="29416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45" name="AutoShape 11">
            <a:extLst>
              <a:ext uri="{FF2B5EF4-FFF2-40B4-BE49-F238E27FC236}">
                <a16:creationId xmlns:a16="http://schemas.microsoft.com/office/drawing/2014/main" id="{1A48E8AB-E8C0-4200-B141-A6298D120E07}"/>
              </a:ext>
            </a:extLst>
          </p:cNvPr>
          <p:cNvCxnSpPr>
            <a:cxnSpLocks noChangeShapeType="1"/>
            <a:stCxn id="14339" idx="2"/>
            <a:endCxn id="14340" idx="0"/>
          </p:cNvCxnSpPr>
          <p:nvPr/>
        </p:nvCxnSpPr>
        <p:spPr bwMode="auto">
          <a:xfrm>
            <a:off x="4381500" y="23828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46" name="AutoShape 12">
            <a:extLst>
              <a:ext uri="{FF2B5EF4-FFF2-40B4-BE49-F238E27FC236}">
                <a16:creationId xmlns:a16="http://schemas.microsoft.com/office/drawing/2014/main" id="{50288814-CF7D-45CB-B593-2FDA1ABA5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Division 2010</a:t>
            </a:r>
            <a:br>
              <a:rPr lang="fr-FR" altLang="en-US"/>
            </a:br>
            <a:r>
              <a:rPr lang="fr-FR" altLang="en-US"/>
              <a:t>TerraNova</a:t>
            </a:r>
          </a:p>
        </p:txBody>
      </p:sp>
      <p:sp>
        <p:nvSpPr>
          <p:cNvPr id="14347" name="AutoShape 13">
            <a:extLst>
              <a:ext uri="{FF2B5EF4-FFF2-40B4-BE49-F238E27FC236}">
                <a16:creationId xmlns:a16="http://schemas.microsoft.com/office/drawing/2014/main" id="{E3489D2F-BB31-4699-83DD-EBEFB55E9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5815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Organisation d’achats VA20</a:t>
            </a:r>
            <a:br>
              <a:rPr lang="fr-FR" altLang="en-US"/>
            </a:br>
            <a:r>
              <a:rPr lang="fr-FR" altLang="en-US"/>
              <a:t>TerraNova</a:t>
            </a:r>
          </a:p>
        </p:txBody>
      </p:sp>
      <p:cxnSp>
        <p:nvCxnSpPr>
          <p:cNvPr id="14348" name="AutoShape 14">
            <a:extLst>
              <a:ext uri="{FF2B5EF4-FFF2-40B4-BE49-F238E27FC236}">
                <a16:creationId xmlns:a16="http://schemas.microsoft.com/office/drawing/2014/main" id="{D9741FF7-A337-4B57-B3D1-0E4C4B31EA40}"/>
              </a:ext>
            </a:extLst>
          </p:cNvPr>
          <p:cNvCxnSpPr>
            <a:cxnSpLocks noChangeShapeType="1"/>
            <a:stCxn id="14340" idx="2"/>
            <a:endCxn id="14346" idx="0"/>
          </p:cNvCxnSpPr>
          <p:nvPr/>
        </p:nvCxnSpPr>
        <p:spPr bwMode="auto">
          <a:xfrm>
            <a:off x="4381500" y="3246438"/>
            <a:ext cx="0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349" name="AutoShape 15">
            <a:extLst>
              <a:ext uri="{FF2B5EF4-FFF2-40B4-BE49-F238E27FC236}">
                <a16:creationId xmlns:a16="http://schemas.microsoft.com/office/drawing/2014/main" id="{7C946163-1026-43C8-971D-992CE5A9F63E}"/>
              </a:ext>
            </a:extLst>
          </p:cNvPr>
          <p:cNvCxnSpPr>
            <a:cxnSpLocks noChangeShapeType="1"/>
            <a:stCxn id="14346" idx="2"/>
            <a:endCxn id="14347" idx="0"/>
          </p:cNvCxnSpPr>
          <p:nvPr/>
        </p:nvCxnSpPr>
        <p:spPr bwMode="auto">
          <a:xfrm>
            <a:off x="4381500" y="4254500"/>
            <a:ext cx="0" cy="327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350" name="AutoShape 16">
            <a:extLst>
              <a:ext uri="{FF2B5EF4-FFF2-40B4-BE49-F238E27FC236}">
                <a16:creationId xmlns:a16="http://schemas.microsoft.com/office/drawing/2014/main" id="{5863F6FE-C7A2-4788-8B16-BB2B2103A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445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Groupe d’acheteurs ATN</a:t>
            </a:r>
          </a:p>
          <a:p>
            <a:pPr algn="ctr" eaLnBrk="1" hangingPunct="1"/>
            <a:r>
              <a:rPr lang="fr-FR" altLang="en-US"/>
              <a:t>Achats TerraNova</a:t>
            </a:r>
          </a:p>
        </p:txBody>
      </p:sp>
      <p:cxnSp>
        <p:nvCxnSpPr>
          <p:cNvPr id="14351" name="AutoShape 17">
            <a:extLst>
              <a:ext uri="{FF2B5EF4-FFF2-40B4-BE49-F238E27FC236}">
                <a16:creationId xmlns:a16="http://schemas.microsoft.com/office/drawing/2014/main" id="{C41316D1-864E-403D-8534-0B2D620DF285}"/>
              </a:ext>
            </a:extLst>
          </p:cNvPr>
          <p:cNvCxnSpPr>
            <a:cxnSpLocks noChangeShapeType="1"/>
            <a:stCxn id="14347" idx="2"/>
            <a:endCxn id="14350" idx="0"/>
          </p:cNvCxnSpPr>
          <p:nvPr/>
        </p:nvCxnSpPr>
        <p:spPr bwMode="auto">
          <a:xfrm>
            <a:off x="4381500" y="51911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7C763A1D-9731-4148-9F32-7E43FC3628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Structure analytique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8A4B9821-3A31-477A-90F9-EB9C378EC9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altLang="en-US" sz="2800">
                <a:solidFill>
                  <a:schemeClr val="tx1">
                    <a:lumMod val="65000"/>
                    <a:lumOff val="35000"/>
                  </a:schemeClr>
                </a:solidFill>
              </a:rPr>
              <a:t>1 seul centre de profit : TERRANOVA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2800">
                <a:solidFill>
                  <a:schemeClr val="tx1">
                    <a:lumMod val="65000"/>
                    <a:lumOff val="35000"/>
                  </a:schemeClr>
                </a:solidFill>
              </a:rPr>
              <a:t>Hiérarchie de centres de coûts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 sz="2400">
                <a:solidFill>
                  <a:schemeClr val="tx1">
                    <a:lumMod val="65000"/>
                    <a:lumOff val="35000"/>
                  </a:schemeClr>
                </a:solidFill>
              </a:rPr>
              <a:t>Centres de coûts G&amp;A Europe &amp; G&amp;A US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 sz="2400">
                <a:solidFill>
                  <a:schemeClr val="tx1">
                    <a:lumMod val="65000"/>
                    <a:lumOff val="35000"/>
                  </a:schemeClr>
                </a:solidFill>
              </a:rPr>
              <a:t>Un centre de coûts par phase et track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 sz="2400">
                <a:solidFill>
                  <a:schemeClr val="tx1">
                    <a:lumMod val="65000"/>
                    <a:lumOff val="35000"/>
                  </a:schemeClr>
                </a:solidFill>
              </a:rPr>
              <a:t>Un centre de coûts par entité juridique (pour les refacturations de salaires et la saisie des heures)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 sz="2400">
                <a:solidFill>
                  <a:schemeClr val="tx1">
                    <a:lumMod val="65000"/>
                    <a:lumOff val="35000"/>
                  </a:schemeClr>
                </a:solidFill>
              </a:rPr>
              <a:t>Groupes de centres de coûts par brand et phase et track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2800">
                <a:solidFill>
                  <a:schemeClr val="tx1">
                    <a:lumMod val="65000"/>
                    <a:lumOff val="35000"/>
                  </a:schemeClr>
                </a:solidFill>
              </a:rPr>
              <a:t>Ordre d’investissement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 sz="2400">
                <a:solidFill>
                  <a:schemeClr val="tx1">
                    <a:lumMod val="65000"/>
                    <a:lumOff val="35000"/>
                  </a:schemeClr>
                </a:solidFill>
              </a:rPr>
              <a:t>Pour les aménagements de locaux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 sz="2400">
                <a:solidFill>
                  <a:schemeClr val="tx1">
                    <a:lumMod val="65000"/>
                    <a:lumOff val="35000"/>
                  </a:schemeClr>
                </a:solidFill>
              </a:rPr>
              <a:t>Imputés sur comptes généraux (pas de fiche immo)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fr-FR" altLang="en-US" sz="2400">
                <a:solidFill>
                  <a:schemeClr val="tx1">
                    <a:lumMod val="65000"/>
                    <a:lumOff val="35000"/>
                  </a:schemeClr>
                </a:solidFill>
              </a:rPr>
              <a:t>Calcul et comptabilisation manuelle des amortissements sur CC G&amp;A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EC932669-DB88-4E8B-A1FE-857A3BF788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Structure analytique : proposition</a:t>
            </a:r>
          </a:p>
        </p:txBody>
      </p:sp>
      <p:sp>
        <p:nvSpPr>
          <p:cNvPr id="16387" name="AutoShape 3">
            <a:extLst>
              <a:ext uri="{FF2B5EF4-FFF2-40B4-BE49-F238E27FC236}">
                <a16:creationId xmlns:a16="http://schemas.microsoft.com/office/drawing/2014/main" id="{479A2E97-32FF-43F5-AE9C-C17CCAEDE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08050"/>
            <a:ext cx="1296987" cy="36036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TerraNova</a:t>
            </a:r>
          </a:p>
        </p:txBody>
      </p:sp>
      <p:sp>
        <p:nvSpPr>
          <p:cNvPr id="16388" name="AutoShape 4">
            <a:extLst>
              <a:ext uri="{FF2B5EF4-FFF2-40B4-BE49-F238E27FC236}">
                <a16:creationId xmlns:a16="http://schemas.microsoft.com/office/drawing/2014/main" id="{81C14009-672B-41BB-9006-E14A39A16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48431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 sz="1600"/>
              <a:t>G&amp;A FR  </a:t>
            </a:r>
          </a:p>
        </p:txBody>
      </p:sp>
      <p:sp>
        <p:nvSpPr>
          <p:cNvPr id="16389" name="AutoShape 5">
            <a:extLst>
              <a:ext uri="{FF2B5EF4-FFF2-40B4-BE49-F238E27FC236}">
                <a16:creationId xmlns:a16="http://schemas.microsoft.com/office/drawing/2014/main" id="{2F9CBB5C-4149-4305-A18A-7B8745C92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8811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 sz="1600"/>
              <a:t>G&amp;A US</a:t>
            </a:r>
          </a:p>
        </p:txBody>
      </p:sp>
      <p:cxnSp>
        <p:nvCxnSpPr>
          <p:cNvPr id="16390" name="AutoShape 6">
            <a:extLst>
              <a:ext uri="{FF2B5EF4-FFF2-40B4-BE49-F238E27FC236}">
                <a16:creationId xmlns:a16="http://schemas.microsoft.com/office/drawing/2014/main" id="{4CEC2200-3EF4-4C39-87D2-F1BC68F48C48}"/>
              </a:ext>
            </a:extLst>
          </p:cNvPr>
          <p:cNvCxnSpPr>
            <a:cxnSpLocks noChangeShapeType="1"/>
            <a:stCxn id="16387" idx="2"/>
            <a:endCxn id="16389" idx="1"/>
          </p:cNvCxnSpPr>
          <p:nvPr/>
        </p:nvCxnSpPr>
        <p:spPr bwMode="auto">
          <a:xfrm rot="16200000" flipH="1">
            <a:off x="1042988" y="1343025"/>
            <a:ext cx="79375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391" name="AutoShape 7">
            <a:extLst>
              <a:ext uri="{FF2B5EF4-FFF2-40B4-BE49-F238E27FC236}">
                <a16:creationId xmlns:a16="http://schemas.microsoft.com/office/drawing/2014/main" id="{686B6D43-38A4-41E7-BDC3-3AAF96CF1A50}"/>
              </a:ext>
            </a:extLst>
          </p:cNvPr>
          <p:cNvCxnSpPr>
            <a:cxnSpLocks noChangeShapeType="1"/>
            <a:stCxn id="16387" idx="2"/>
            <a:endCxn id="16388" idx="1"/>
          </p:cNvCxnSpPr>
          <p:nvPr/>
        </p:nvCxnSpPr>
        <p:spPr bwMode="auto">
          <a:xfrm rot="16200000" flipH="1">
            <a:off x="1241425" y="1144588"/>
            <a:ext cx="396875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392" name="AutoShape 18">
            <a:extLst>
              <a:ext uri="{FF2B5EF4-FFF2-40B4-BE49-F238E27FC236}">
                <a16:creationId xmlns:a16="http://schemas.microsoft.com/office/drawing/2014/main" id="{320F545B-6270-4D6B-8C13-ED581C5BD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0277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 sz="1600"/>
              <a:t>Ordres d’investissement </a:t>
            </a:r>
          </a:p>
        </p:txBody>
      </p:sp>
      <p:cxnSp>
        <p:nvCxnSpPr>
          <p:cNvPr id="16393" name="AutoShape 19">
            <a:extLst>
              <a:ext uri="{FF2B5EF4-FFF2-40B4-BE49-F238E27FC236}">
                <a16:creationId xmlns:a16="http://schemas.microsoft.com/office/drawing/2014/main" id="{124F2B9A-9097-4C89-9F13-4A8AF471DED6}"/>
              </a:ext>
            </a:extLst>
          </p:cNvPr>
          <p:cNvCxnSpPr>
            <a:cxnSpLocks noChangeShapeType="1"/>
            <a:stCxn id="16387" idx="2"/>
            <a:endCxn id="16392" idx="1"/>
          </p:cNvCxnSpPr>
          <p:nvPr/>
        </p:nvCxnSpPr>
        <p:spPr bwMode="auto">
          <a:xfrm rot="16200000" flipH="1">
            <a:off x="-1030287" y="3416300"/>
            <a:ext cx="494030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394" name="Text Box 20">
            <a:extLst>
              <a:ext uri="{FF2B5EF4-FFF2-40B4-BE49-F238E27FC236}">
                <a16:creationId xmlns:a16="http://schemas.microsoft.com/office/drawing/2014/main" id="{5ED7030F-8CF8-4C6F-8AB7-AD66FFA0E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60020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en-US"/>
              <a:t>Centre de coûts Centraux </a:t>
            </a:r>
          </a:p>
        </p:txBody>
      </p:sp>
      <p:sp>
        <p:nvSpPr>
          <p:cNvPr id="16395" name="Text Box 21">
            <a:extLst>
              <a:ext uri="{FF2B5EF4-FFF2-40B4-BE49-F238E27FC236}">
                <a16:creationId xmlns:a16="http://schemas.microsoft.com/office/drawing/2014/main" id="{F0400CF2-6AB2-4120-A96E-35E3B6DC7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278765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Centre de coûts Entité </a:t>
            </a:r>
          </a:p>
        </p:txBody>
      </p:sp>
      <p:sp>
        <p:nvSpPr>
          <p:cNvPr id="16396" name="Text Box 26">
            <a:extLst>
              <a:ext uri="{FF2B5EF4-FFF2-40B4-BE49-F238E27FC236}">
                <a16:creationId xmlns:a16="http://schemas.microsoft.com/office/drawing/2014/main" id="{9594DCBF-0EC8-4225-A7FD-44D233ED3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602138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en-US"/>
              <a:t>Ordre interne reel </a:t>
            </a:r>
          </a:p>
        </p:txBody>
      </p:sp>
      <p:sp>
        <p:nvSpPr>
          <p:cNvPr id="16397" name="AutoShape 31">
            <a:extLst>
              <a:ext uri="{FF2B5EF4-FFF2-40B4-BE49-F238E27FC236}">
                <a16:creationId xmlns:a16="http://schemas.microsoft.com/office/drawing/2014/main" id="{AF86CDE1-61F3-4B44-99BD-1CE5992A8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5654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fr-FR" altLang="en-US" sz="1600">
              <a:solidFill>
                <a:srgbClr val="FF0000"/>
              </a:solidFill>
            </a:endParaRPr>
          </a:p>
          <a:p>
            <a:pPr algn="ctr" eaLnBrk="1" hangingPunct="1"/>
            <a:r>
              <a:rPr lang="fr-FR" altLang="en-US" sz="1600">
                <a:solidFill>
                  <a:srgbClr val="FF0000"/>
                </a:solidFill>
              </a:rPr>
              <a:t>Entité RUBIX</a:t>
            </a:r>
          </a:p>
          <a:p>
            <a:pPr algn="ctr" eaLnBrk="1" hangingPunct="1"/>
            <a:r>
              <a:rPr lang="fr-FR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6398" name="AutoShape 32">
            <a:extLst>
              <a:ext uri="{FF2B5EF4-FFF2-40B4-BE49-F238E27FC236}">
                <a16:creationId xmlns:a16="http://schemas.microsoft.com/office/drawing/2014/main" id="{E121545C-1C88-46EC-9BA4-2A7443E25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0686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 marL="857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fr-FR" altLang="en-US" sz="1600">
              <a:solidFill>
                <a:srgbClr val="FF0000"/>
              </a:solidFill>
            </a:endParaRPr>
          </a:p>
          <a:p>
            <a:pPr algn="ctr" eaLnBrk="1" hangingPunct="1"/>
            <a:r>
              <a:rPr lang="fr-FR" altLang="en-US" sz="1600">
                <a:solidFill>
                  <a:srgbClr val="FF0000"/>
                </a:solidFill>
              </a:rPr>
              <a:t>Entité EMSAR</a:t>
            </a:r>
          </a:p>
          <a:p>
            <a:pPr algn="ctr" eaLnBrk="1" hangingPunct="1"/>
            <a:endParaRPr lang="fr-FR" altLang="en-US" sz="1600">
              <a:solidFill>
                <a:srgbClr val="FF0000"/>
              </a:solidFill>
            </a:endParaRPr>
          </a:p>
        </p:txBody>
      </p:sp>
      <p:sp>
        <p:nvSpPr>
          <p:cNvPr id="16399" name="AutoShape 34">
            <a:extLst>
              <a:ext uri="{FF2B5EF4-FFF2-40B4-BE49-F238E27FC236}">
                <a16:creationId xmlns:a16="http://schemas.microsoft.com/office/drawing/2014/main" id="{109D2CF3-A2C4-4263-8D61-3E34F3B39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5734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 sz="1600">
                <a:solidFill>
                  <a:srgbClr val="FF0000"/>
                </a:solidFill>
              </a:rPr>
              <a:t>Entite …</a:t>
            </a:r>
          </a:p>
        </p:txBody>
      </p:sp>
      <p:sp>
        <p:nvSpPr>
          <p:cNvPr id="16400" name="AutoShape 35">
            <a:extLst>
              <a:ext uri="{FF2B5EF4-FFF2-40B4-BE49-F238E27FC236}">
                <a16:creationId xmlns:a16="http://schemas.microsoft.com/office/drawing/2014/main" id="{9C20C68E-DB28-4F4F-A02A-5D3E1753C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0767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 sz="1600">
                <a:solidFill>
                  <a:schemeClr val="accent2"/>
                </a:solidFill>
              </a:rPr>
              <a:t>BP FI-CO</a:t>
            </a:r>
          </a:p>
        </p:txBody>
      </p:sp>
      <p:sp>
        <p:nvSpPr>
          <p:cNvPr id="16401" name="AutoShape 40">
            <a:extLst>
              <a:ext uri="{FF2B5EF4-FFF2-40B4-BE49-F238E27FC236}">
                <a16:creationId xmlns:a16="http://schemas.microsoft.com/office/drawing/2014/main" id="{9E27C2C4-3448-41AF-95BA-3EDCCA7147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4719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 sz="1600">
                <a:solidFill>
                  <a:schemeClr val="accent2"/>
                </a:solidFill>
              </a:rPr>
              <a:t>BP S Chain</a:t>
            </a:r>
          </a:p>
        </p:txBody>
      </p:sp>
      <p:sp>
        <p:nvSpPr>
          <p:cNvPr id="16402" name="AutoShape 41">
            <a:extLst>
              <a:ext uri="{FF2B5EF4-FFF2-40B4-BE49-F238E27FC236}">
                <a16:creationId xmlns:a16="http://schemas.microsoft.com/office/drawing/2014/main" id="{9C799A1B-5920-4BF7-8540-5B5EEB5FB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0736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 sz="1600">
                <a:solidFill>
                  <a:schemeClr val="accent2"/>
                </a:solidFill>
              </a:rPr>
              <a:t>Réal FI-CO</a:t>
            </a:r>
          </a:p>
        </p:txBody>
      </p:sp>
      <p:sp>
        <p:nvSpPr>
          <p:cNvPr id="16403" name="Line 43">
            <a:extLst>
              <a:ext uri="{FF2B5EF4-FFF2-40B4-BE49-F238E27FC236}">
                <a16:creationId xmlns:a16="http://schemas.microsoft.com/office/drawing/2014/main" id="{6255530C-415D-43BA-B0A1-B847E315C98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284538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404" name="Line 44">
            <a:extLst>
              <a:ext uri="{FF2B5EF4-FFF2-40B4-BE49-F238E27FC236}">
                <a16:creationId xmlns:a16="http://schemas.microsoft.com/office/drawing/2014/main" id="{2EA253E1-9E81-4702-8B01-FB5063DFDBD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789363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405" name="Line 46">
            <a:extLst>
              <a:ext uri="{FF2B5EF4-FFF2-40B4-BE49-F238E27FC236}">
                <a16:creationId xmlns:a16="http://schemas.microsoft.com/office/drawing/2014/main" id="{BF52DABA-1705-48E4-8759-72903762775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613275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406" name="Line 47">
            <a:extLst>
              <a:ext uri="{FF2B5EF4-FFF2-40B4-BE49-F238E27FC236}">
                <a16:creationId xmlns:a16="http://schemas.microsoft.com/office/drawing/2014/main" id="{CF8072B5-EF2A-4F97-AD05-76581D313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2466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407" name="Line 48">
            <a:extLst>
              <a:ext uri="{FF2B5EF4-FFF2-40B4-BE49-F238E27FC236}">
                <a16:creationId xmlns:a16="http://schemas.microsoft.com/office/drawing/2014/main" id="{C51E8BA0-047D-4962-B7F7-B8041B873C0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7082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408" name="Line 49">
            <a:extLst>
              <a:ext uri="{FF2B5EF4-FFF2-40B4-BE49-F238E27FC236}">
                <a16:creationId xmlns:a16="http://schemas.microsoft.com/office/drawing/2014/main" id="{CE082AC0-0FB8-470C-A64D-C900B4EC4B40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292600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409" name="Rectangle 50">
            <a:extLst>
              <a:ext uri="{FF2B5EF4-FFF2-40B4-BE49-F238E27FC236}">
                <a16:creationId xmlns:a16="http://schemas.microsoft.com/office/drawing/2014/main" id="{8CECE4B0-E08C-454C-9C56-87A55E8ED0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4613275"/>
            <a:ext cx="179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en-US">
                <a:solidFill>
                  <a:schemeClr val="accent2"/>
                </a:solidFill>
              </a:rPr>
              <a:t>Centre de coûts  Phase &amp; track</a:t>
            </a:r>
          </a:p>
        </p:txBody>
      </p:sp>
      <p:sp>
        <p:nvSpPr>
          <p:cNvPr id="16410" name="AutoShape 51">
            <a:extLst>
              <a:ext uri="{FF2B5EF4-FFF2-40B4-BE49-F238E27FC236}">
                <a16:creationId xmlns:a16="http://schemas.microsoft.com/office/drawing/2014/main" id="{1F532408-7EDC-4131-8036-F1B01A9A9D1D}"/>
              </a:ext>
            </a:extLst>
          </p:cNvPr>
          <p:cNvSpPr>
            <a:spLocks/>
          </p:cNvSpPr>
          <p:nvPr/>
        </p:nvSpPr>
        <p:spPr bwMode="auto">
          <a:xfrm>
            <a:off x="5508625" y="1484313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1" name="AutoShape 53">
            <a:extLst>
              <a:ext uri="{FF2B5EF4-FFF2-40B4-BE49-F238E27FC236}">
                <a16:creationId xmlns:a16="http://schemas.microsoft.com/office/drawing/2014/main" id="{0C5AB561-CD98-47E3-938E-8FD9E55C1066}"/>
              </a:ext>
            </a:extLst>
          </p:cNvPr>
          <p:cNvSpPr>
            <a:spLocks/>
          </p:cNvSpPr>
          <p:nvPr/>
        </p:nvSpPr>
        <p:spPr bwMode="auto">
          <a:xfrm>
            <a:off x="5508625" y="2636838"/>
            <a:ext cx="142875" cy="1152525"/>
          </a:xfrm>
          <a:prstGeom prst="rightBrace">
            <a:avLst>
              <a:gd name="adj1" fmla="val 6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2" name="AutoShape 54">
            <a:extLst>
              <a:ext uri="{FF2B5EF4-FFF2-40B4-BE49-F238E27FC236}">
                <a16:creationId xmlns:a16="http://schemas.microsoft.com/office/drawing/2014/main" id="{3978F424-5548-43F3-8E66-1887B943F786}"/>
              </a:ext>
            </a:extLst>
          </p:cNvPr>
          <p:cNvSpPr>
            <a:spLocks/>
          </p:cNvSpPr>
          <p:nvPr/>
        </p:nvSpPr>
        <p:spPr bwMode="auto">
          <a:xfrm>
            <a:off x="5508625" y="4076700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3" name="AutoShape 55">
            <a:extLst>
              <a:ext uri="{FF2B5EF4-FFF2-40B4-BE49-F238E27FC236}">
                <a16:creationId xmlns:a16="http://schemas.microsoft.com/office/drawing/2014/main" id="{722FF061-6AB4-4F1B-B134-CA14FB9BEFBE}"/>
              </a:ext>
            </a:extLst>
          </p:cNvPr>
          <p:cNvSpPr>
            <a:spLocks/>
          </p:cNvSpPr>
          <p:nvPr/>
        </p:nvSpPr>
        <p:spPr bwMode="auto">
          <a:xfrm>
            <a:off x="5508625" y="5084763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4" name="AutoShape 56">
            <a:extLst>
              <a:ext uri="{FF2B5EF4-FFF2-40B4-BE49-F238E27FC236}">
                <a16:creationId xmlns:a16="http://schemas.microsoft.com/office/drawing/2014/main" id="{A1453A50-BCC6-4E83-BF88-E29360A25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4451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 sz="1600">
                <a:solidFill>
                  <a:schemeClr val="accent2"/>
                </a:solidFill>
              </a:rPr>
              <a:t>Réal ……</a:t>
            </a:r>
          </a:p>
        </p:txBody>
      </p:sp>
      <p:sp>
        <p:nvSpPr>
          <p:cNvPr id="16415" name="Line 57">
            <a:extLst>
              <a:ext uri="{FF2B5EF4-FFF2-40B4-BE49-F238E27FC236}">
                <a16:creationId xmlns:a16="http://schemas.microsoft.com/office/drawing/2014/main" id="{1548A2AF-71C0-4A4F-9244-E02DF01AE8C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5895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D38184D7-7B86-4FC8-ACEF-137698218A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Structure analytique des Centres de Couts </a:t>
            </a:r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0EE9BCED-5637-4BE8-9DE9-00F2207F1B5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7663" y="2354263"/>
            <a:ext cx="6275387" cy="345757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>
            <a:extLst>
              <a:ext uri="{FF2B5EF4-FFF2-40B4-BE49-F238E27FC236}">
                <a16:creationId xmlns:a16="http://schemas.microsoft.com/office/drawing/2014/main" id="{E9BB43AB-688F-427E-B1C6-91ECF710A6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Codification de la structure analytique </a:t>
            </a:r>
          </a:p>
        </p:txBody>
      </p:sp>
      <p:sp>
        <p:nvSpPr>
          <p:cNvPr id="544771" name="Rectangle 3">
            <a:extLst>
              <a:ext uri="{FF2B5EF4-FFF2-40B4-BE49-F238E27FC236}">
                <a16:creationId xmlns:a16="http://schemas.microsoft.com/office/drawing/2014/main" id="{8F72BFD4-6C4E-4110-88A3-5EC59C41AD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Pour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gerer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au mieux les groupes de centres ,nous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preconisons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une codification sur 8 digits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    </a:t>
            </a:r>
            <a:r>
              <a:rPr lang="fr-FR" altLang="en-US" sz="1600" dirty="0">
                <a:solidFill>
                  <a:srgbClr val="FF0000"/>
                </a:solidFill>
              </a:rPr>
              <a:t>( </a:t>
            </a:r>
            <a:r>
              <a:rPr lang="fr-FR" altLang="en-US" sz="1600" dirty="0" err="1">
                <a:solidFill>
                  <a:srgbClr val="FF0000"/>
                </a:solidFill>
              </a:rPr>
              <a:t>scte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)            4 premiers digits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</a:t>
            </a:r>
            <a:r>
              <a:rPr lang="fr-FR" altLang="en-US" sz="1600" dirty="0">
                <a:solidFill>
                  <a:srgbClr val="FF0000"/>
                </a:solidFill>
              </a:rPr>
              <a:t>x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1 digit en 5eme position     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0                        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reservé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pour les phases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9                        CC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generaux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Terranova</a:t>
            </a:r>
            <a:endParaRPr lang="fr-F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1                        CC entité RUBIX SAS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2                        CC entité EMSAR               …….</a:t>
            </a:r>
          </a:p>
          <a:p>
            <a:pPr fontAlgn="auto">
              <a:spcAft>
                <a:spcPts val="0"/>
              </a:spcAft>
              <a:defRPr/>
            </a:pPr>
            <a:endParaRPr lang="fr-F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</a:t>
            </a:r>
            <a:r>
              <a:rPr lang="fr-FR" altLang="en-US" sz="1600" dirty="0">
                <a:solidFill>
                  <a:srgbClr val="FF0000"/>
                </a:solidFill>
              </a:rPr>
              <a:t>01  ( phase )       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CC  Phase Blue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Print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02                       CC  Phase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Réalization</a:t>
            </a:r>
            <a:endParaRPr lang="fr-F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03                       CC  Phase Test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04                       CC  Phase Formation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06                       CC  Phase Roll In                         …….</a:t>
            </a:r>
          </a:p>
          <a:p>
            <a:pPr fontAlgn="auto">
              <a:spcAft>
                <a:spcPts val="0"/>
              </a:spcAft>
              <a:defRPr/>
            </a:pPr>
            <a:endParaRPr lang="fr-FR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200001</a:t>
            </a:r>
            <a:r>
              <a:rPr lang="fr-FR" altLang="en-US" sz="1600" dirty="0">
                <a:solidFill>
                  <a:srgbClr val="FF0000"/>
                </a:solidFill>
              </a:rPr>
              <a:t>10  (</a:t>
            </a:r>
            <a:r>
              <a:rPr lang="fr-FR" altLang="en-US" sz="1600" dirty="0" err="1">
                <a:solidFill>
                  <a:srgbClr val="FF0000"/>
                </a:solidFill>
              </a:rPr>
              <a:t>track</a:t>
            </a:r>
            <a:r>
              <a:rPr lang="fr-FR" altLang="en-US" sz="1600" dirty="0">
                <a:solidFill>
                  <a:srgbClr val="FF0000"/>
                </a:solidFill>
              </a:rPr>
              <a:t>)        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CC BP FICO         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20                   CC BP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Supply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alt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chain</a:t>
            </a: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……</a:t>
            </a:r>
          </a:p>
          <a:p>
            <a:pPr fontAlgn="auto">
              <a:spcAft>
                <a:spcPts val="0"/>
              </a:spcAft>
              <a:defRPr/>
            </a:pPr>
            <a:r>
              <a:rPr lang="fr-FR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27B08D01-B7AC-4976-8550-CDC689D327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Processus Budget</a:t>
            </a:r>
          </a:p>
        </p:txBody>
      </p:sp>
      <p:sp>
        <p:nvSpPr>
          <p:cNvPr id="19459" name="AutoShape 4">
            <a:extLst>
              <a:ext uri="{FF2B5EF4-FFF2-40B4-BE49-F238E27FC236}">
                <a16:creationId xmlns:a16="http://schemas.microsoft.com/office/drawing/2014/main" id="{4BD74E14-71BB-4692-81C7-E40CD7BDF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Budget des ordres </a:t>
            </a:r>
            <a:br>
              <a:rPr lang="fr-FR" altLang="en-US"/>
            </a:br>
            <a:r>
              <a:rPr lang="fr-FR" altLang="en-US"/>
              <a:t>d’investissement</a:t>
            </a:r>
          </a:p>
        </p:txBody>
      </p:sp>
      <p:sp>
        <p:nvSpPr>
          <p:cNvPr id="19460" name="AutoShape 5">
            <a:extLst>
              <a:ext uri="{FF2B5EF4-FFF2-40B4-BE49-F238E27FC236}">
                <a16:creationId xmlns:a16="http://schemas.microsoft.com/office/drawing/2014/main" id="{26F54030-5F1B-445B-BD89-CD44B9966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4005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Budget des centres </a:t>
            </a:r>
            <a:br>
              <a:rPr lang="fr-FR" altLang="en-US"/>
            </a:br>
            <a:r>
              <a:rPr lang="fr-FR" altLang="en-US"/>
              <a:t>de coûts «  structure  »</a:t>
            </a:r>
          </a:p>
        </p:txBody>
      </p:sp>
      <p:sp>
        <p:nvSpPr>
          <p:cNvPr id="19461" name="AutoShape 6">
            <a:extLst>
              <a:ext uri="{FF2B5EF4-FFF2-40B4-BE49-F238E27FC236}">
                <a16:creationId xmlns:a16="http://schemas.microsoft.com/office/drawing/2014/main" id="{53C2A7C4-8EAB-45C5-A0A2-10AD3FF4DA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Budget des taux</a:t>
            </a:r>
            <a:br>
              <a:rPr lang="fr-FR" altLang="en-US"/>
            </a:br>
            <a:r>
              <a:rPr lang="fr-FR" altLang="en-US"/>
              <a:t>horaires (saisie des heures)</a:t>
            </a:r>
          </a:p>
        </p:txBody>
      </p:sp>
      <p:sp>
        <p:nvSpPr>
          <p:cNvPr id="19462" name="Text Box 7">
            <a:extLst>
              <a:ext uri="{FF2B5EF4-FFF2-40B4-BE49-F238E27FC236}">
                <a16:creationId xmlns:a16="http://schemas.microsoft.com/office/drawing/2014/main" id="{004E5061-138D-473C-9201-77FB587C6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-TA </a:t>
            </a:r>
          </a:p>
        </p:txBody>
      </p:sp>
      <p:sp>
        <p:nvSpPr>
          <p:cNvPr id="19463" name="Text Box 8">
            <a:extLst>
              <a:ext uri="{FF2B5EF4-FFF2-40B4-BE49-F238E27FC236}">
                <a16:creationId xmlns:a16="http://schemas.microsoft.com/office/drawing/2014/main" id="{3248B1FB-8DC0-412C-8E2A-7ED39C695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Budget annuel</a:t>
            </a:r>
          </a:p>
        </p:txBody>
      </p:sp>
      <p:sp>
        <p:nvSpPr>
          <p:cNvPr id="19464" name="Text Box 11">
            <a:extLst>
              <a:ext uri="{FF2B5EF4-FFF2-40B4-BE49-F238E27FC236}">
                <a16:creationId xmlns:a16="http://schemas.microsoft.com/office/drawing/2014/main" id="{23DC0808-C473-40EA-B261-A76F5ADF4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766888"/>
            <a:ext cx="1728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en-US"/>
              <a:t>KO22</a:t>
            </a:r>
          </a:p>
        </p:txBody>
      </p:sp>
      <p:sp>
        <p:nvSpPr>
          <p:cNvPr id="19465" name="Text Box 13">
            <a:extLst>
              <a:ext uri="{FF2B5EF4-FFF2-40B4-BE49-F238E27FC236}">
                <a16:creationId xmlns:a16="http://schemas.microsoft.com/office/drawing/2014/main" id="{A3422C65-F711-4407-AF48-7DF39B725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4076700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en-US"/>
              <a:t>KP06</a:t>
            </a:r>
          </a:p>
        </p:txBody>
      </p:sp>
      <p:sp>
        <p:nvSpPr>
          <p:cNvPr id="19466" name="Text Box 14">
            <a:extLst>
              <a:ext uri="{FF2B5EF4-FFF2-40B4-BE49-F238E27FC236}">
                <a16:creationId xmlns:a16="http://schemas.microsoft.com/office/drawing/2014/main" id="{3BACB7D3-195E-4E5D-BB07-3A867C59A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5157788"/>
            <a:ext cx="30241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en-US"/>
              <a:t>KP26</a:t>
            </a:r>
          </a:p>
          <a:p>
            <a:pPr algn="ctr" eaLnBrk="1" hangingPunct="1">
              <a:spcBef>
                <a:spcPct val="50000"/>
              </a:spcBef>
            </a:pPr>
            <a:r>
              <a:rPr lang="fr-FR" altLang="en-US" sz="1600">
                <a:solidFill>
                  <a:srgbClr val="FF0000"/>
                </a:solidFill>
              </a:rPr>
              <a:t>??? CC Entité</a:t>
            </a:r>
          </a:p>
        </p:txBody>
      </p:sp>
      <p:sp>
        <p:nvSpPr>
          <p:cNvPr id="19467" name="AutoShape 15">
            <a:extLst>
              <a:ext uri="{FF2B5EF4-FFF2-40B4-BE49-F238E27FC236}">
                <a16:creationId xmlns:a16="http://schemas.microsoft.com/office/drawing/2014/main" id="{3D231A5B-3329-4A7C-9C85-26FF7D4BB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/>
              <a:t>Budget des centres </a:t>
            </a:r>
            <a:br>
              <a:rPr lang="fr-FR" altLang="en-US"/>
            </a:br>
            <a:r>
              <a:rPr lang="fr-FR" altLang="en-US"/>
              <a:t>de coûts « Phase »</a:t>
            </a:r>
          </a:p>
        </p:txBody>
      </p:sp>
      <p:sp>
        <p:nvSpPr>
          <p:cNvPr id="19468" name="Text Box 16">
            <a:extLst>
              <a:ext uri="{FF2B5EF4-FFF2-40B4-BE49-F238E27FC236}">
                <a16:creationId xmlns:a16="http://schemas.microsoft.com/office/drawing/2014/main" id="{88BD868A-6956-43D1-871C-C9CF16A03F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38" y="2636838"/>
            <a:ext cx="58356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fr-FR" altLang="en-US" sz="1600">
                <a:solidFill>
                  <a:srgbClr val="FF0000"/>
                </a:solidFill>
              </a:rPr>
              <a:t>????   budget sur l’Entité</a:t>
            </a:r>
          </a:p>
          <a:p>
            <a:pPr algn="ctr" eaLnBrk="1" hangingPunct="1"/>
            <a:r>
              <a:rPr lang="fr-FR" altLang="en-US" sz="1600">
                <a:solidFill>
                  <a:srgbClr val="FF0000"/>
                </a:solidFill>
              </a:rPr>
              <a:t> avec déversement sur le CC phase-track </a:t>
            </a:r>
          </a:p>
          <a:p>
            <a:pPr algn="ctr" eaLnBrk="1" hangingPunct="1"/>
            <a:r>
              <a:rPr lang="fr-FR" altLang="en-US" sz="1600">
                <a:solidFill>
                  <a:srgbClr val="FF0000"/>
                </a:solidFill>
              </a:rPr>
              <a:t>ou directement sur le CC ‘Phase’  NC secondaire 921…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>
            <a:extLst>
              <a:ext uri="{FF2B5EF4-FFF2-40B4-BE49-F238E27FC236}">
                <a16:creationId xmlns:a16="http://schemas.microsoft.com/office/drawing/2014/main" id="{FB4091DB-88DA-46B2-9FF4-545E9F0C85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altLang="en-US"/>
              <a:t>Budget 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15765910-776D-41FB-9F2C-EBD37FF24EB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04825" y="836613"/>
            <a:ext cx="8388350" cy="20161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en-US" sz="1600"/>
              <a:t>CC structure sur RFGX                                                                           KP06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TA a l’heure ou a la journée                                                                                   </a:t>
            </a:r>
            <a:r>
              <a:rPr lang="fr-FR" altLang="en-US" sz="1600">
                <a:solidFill>
                  <a:srgbClr val="FF0000"/>
                </a:solidFill>
              </a:rPr>
              <a:t>? 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Tx Horaire  dans CC ‘Entité’  vs 0                                                            KP26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Budget des nbres H par TA sur CC ‘P-Track’                                          KP26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Budget dee activités valorisées NC secondaire sur CC ‘P-Track’           KP06      OK</a:t>
            </a:r>
          </a:p>
          <a:p>
            <a:pPr marL="808038" lvl="1">
              <a:lnSpc>
                <a:spcPct val="80000"/>
              </a:lnSpc>
            </a:pPr>
            <a:r>
              <a:rPr lang="fr-FR" altLang="en-US" sz="1400"/>
              <a:t>Shéma 1 – 201 </a:t>
            </a:r>
          </a:p>
          <a:p>
            <a:pPr marL="808038"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r-FR" altLang="en-US" sz="1400"/>
              <a:t>Attention pas de valorisation=&gt; on ne compare que des </a:t>
            </a:r>
            <a:r>
              <a:rPr lang="fr-FR" altLang="en-US" sz="1400">
                <a:solidFill>
                  <a:srgbClr val="FF0000"/>
                </a:solidFill>
              </a:rPr>
              <a:t>Hres reelles / Budget</a:t>
            </a:r>
          </a:p>
          <a:p>
            <a:pPr marL="808038" lvl="1">
              <a:lnSpc>
                <a:spcPct val="80000"/>
              </a:lnSpc>
              <a:buFont typeface="Wingdings" panose="05000000000000000000" pitchFamily="2" charset="2"/>
              <a:buNone/>
            </a:pPr>
            <a:endParaRPr lang="fr-FR" altLang="en-US" sz="1400"/>
          </a:p>
        </p:txBody>
      </p:sp>
      <p:pic>
        <p:nvPicPr>
          <p:cNvPr id="20484" name="Picture 9">
            <a:extLst>
              <a:ext uri="{FF2B5EF4-FFF2-40B4-BE49-F238E27FC236}">
                <a16:creationId xmlns:a16="http://schemas.microsoft.com/office/drawing/2014/main" id="{4509EEA7-25C8-4F3C-8219-4962DAA88CD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852738"/>
            <a:ext cx="5211763" cy="3455987"/>
          </a:xfrm>
        </p:spPr>
      </p:pic>
      <p:pic>
        <p:nvPicPr>
          <p:cNvPr id="20485" name="Picture 10">
            <a:extLst>
              <a:ext uri="{FF2B5EF4-FFF2-40B4-BE49-F238E27FC236}">
                <a16:creationId xmlns:a16="http://schemas.microsoft.com/office/drawing/2014/main" id="{31EBE08A-47DF-471D-8212-3428317510A4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3789363"/>
            <a:ext cx="4244975" cy="266382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adge">
    <a:dk1>
      <a:sysClr val="windowText" lastClr="000000"/>
    </a:dk1>
    <a:lt1>
      <a:sysClr val="window" lastClr="FFFFFF"/>
    </a:lt1>
    <a:dk2>
      <a:srgbClr val="2A1A00"/>
    </a:dk2>
    <a:lt2>
      <a:srgbClr val="F3F3F2"/>
    </a:lt2>
    <a:accent1>
      <a:srgbClr val="F8B323"/>
    </a:accent1>
    <a:accent2>
      <a:srgbClr val="656A59"/>
    </a:accent2>
    <a:accent3>
      <a:srgbClr val="46B2B5"/>
    </a:accent3>
    <a:accent4>
      <a:srgbClr val="8CAA7E"/>
    </a:accent4>
    <a:accent5>
      <a:srgbClr val="D36F68"/>
    </a:accent5>
    <a:accent6>
      <a:srgbClr val="826276"/>
    </a:accent6>
    <a:hlink>
      <a:srgbClr val="46B2B5"/>
    </a:hlink>
    <a:folHlink>
      <a:srgbClr val="A4669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1024</Words>
  <Application>Microsoft Office PowerPoint</Application>
  <PresentationFormat>On-screen Show (4:3)</PresentationFormat>
  <Paragraphs>203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Wingdings</vt:lpstr>
      <vt:lpstr>Impact</vt:lpstr>
      <vt:lpstr>Gill Sans MT</vt:lpstr>
      <vt:lpstr>Modèle par défaut</vt:lpstr>
      <vt:lpstr>Badge</vt:lpstr>
      <vt:lpstr>KPC TerraNova SAS</vt:lpstr>
      <vt:lpstr>Fonctionnalités identifiées   </vt:lpstr>
      <vt:lpstr>Structure organisationnelle</vt:lpstr>
      <vt:lpstr>Structure analytique</vt:lpstr>
      <vt:lpstr>Structure analytique : proposition</vt:lpstr>
      <vt:lpstr>Structure analytique des Centres de Couts </vt:lpstr>
      <vt:lpstr>Codification de la structure analytique </vt:lpstr>
      <vt:lpstr>Processus Budget</vt:lpstr>
      <vt:lpstr>Budget </vt:lpstr>
      <vt:lpstr>Processus Commandes</vt:lpstr>
      <vt:lpstr>Processus Saisie des heures salariés KPC</vt:lpstr>
      <vt:lpstr>Processus Factures fournisseurs &amp; règlements</vt:lpstr>
      <vt:lpstr>Réallocation des coûts G&amp;A cycle de repartition </vt:lpstr>
      <vt:lpstr>Work in process</vt:lpstr>
      <vt:lpstr>Processus Cash Pooling</vt:lpstr>
      <vt:lpstr>Refacturation finale</vt:lpstr>
      <vt:lpstr>RH et salaires</vt:lpstr>
      <vt:lpstr>Points Testes   </vt:lpstr>
      <vt:lpstr>Points à  acter ou à Tester   </vt:lpstr>
      <vt:lpstr>De la FS -&gt; attendu de facture </vt:lpstr>
      <vt:lpstr>Fiche de service </vt:lpstr>
      <vt:lpstr> Commande de service en type ZINV  </vt:lpstr>
      <vt:lpstr>FS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340</cp:revision>
  <cp:lastPrinted>2007-05-14T10:47:09Z</cp:lastPrinted>
  <dcterms:created xsi:type="dcterms:W3CDTF">2007-03-02T11:39:39Z</dcterms:created>
  <dcterms:modified xsi:type="dcterms:W3CDTF">2020-01-05T15:59:25Z</dcterms:modified>
</cp:coreProperties>
</file>