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56" r:id="rId3"/>
    <p:sldId id="272" r:id="rId4"/>
    <p:sldId id="260" r:id="rId5"/>
    <p:sldId id="262" r:id="rId6"/>
    <p:sldId id="273" r:id="rId7"/>
    <p:sldId id="285" r:id="rId8"/>
    <p:sldId id="277" r:id="rId9"/>
    <p:sldId id="261" r:id="rId10"/>
    <p:sldId id="263" r:id="rId11"/>
    <p:sldId id="288" r:id="rId12"/>
    <p:sldId id="264" r:id="rId13"/>
    <p:sldId id="266" r:id="rId14"/>
    <p:sldId id="270" r:id="rId15"/>
    <p:sldId id="271" r:id="rId16"/>
    <p:sldId id="287" r:id="rId17"/>
    <p:sldId id="267" r:id="rId18"/>
    <p:sldId id="268" r:id="rId19"/>
    <p:sldId id="269" r:id="rId20"/>
    <p:sldId id="286" r:id="rId21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1698" autoAdjust="0"/>
  </p:normalViewPr>
  <p:slideViewPr>
    <p:cSldViewPr snapToObjects="1">
      <p:cViewPr varScale="1">
        <p:scale>
          <a:sx n="66" d="100"/>
          <a:sy n="66" d="100"/>
        </p:scale>
        <p:origin x="151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3A6742F1-A0C6-4A9E-9C79-7B44778BB8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2A5ED2E8-6BB7-407D-A89A-D13F5D8F0DA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AA871AC3-C16A-4B24-BEE0-67935EFD4D0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49BAF1AC-2C40-48C3-ADA9-0973F8F55A5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6AD435-7BBA-43BE-B565-B59CA14313E4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D611353-0C80-4B01-AC5E-51F960A000F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5FD4247-1D20-4F93-B643-BEB49455906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E3DDC255-EE85-4D5F-B25B-FCD4D5A19B8E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4A3D085-59CB-446D-A0E5-24B9DF3C4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F67D317D-E3E6-43A1-AB5F-2F8E3AEB199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B41A599E-3A6C-47C1-86E5-D8D1C66BD2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89B2AF1-F96A-49D8-81C3-75F28144A6D9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56CF0CFD-4827-4ED4-8F1C-67E2411023C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8207B8EE-A77D-45E2-9EF4-63210C6D93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Saisie des heures prestataire : CATSXT_ADMIN</a:t>
            </a:r>
          </a:p>
          <a:p>
            <a:r>
              <a:rPr lang="fr-FR" altLang="en-US"/>
              <a:t>Création automatique des saisies de services : CATM</a:t>
            </a:r>
          </a:p>
          <a:p>
            <a:r>
              <a:rPr lang="fr-FR" altLang="en-US"/>
              <a:t>Validation des saisies de services : ML81N</a:t>
            </a:r>
          </a:p>
          <a:p>
            <a:r>
              <a:rPr lang="fr-FR" altLang="en-US"/>
              <a:t>Déversement compte d’immo : KO8G</a:t>
            </a:r>
          </a:p>
          <a:p>
            <a:endParaRPr lang="fr-F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>
            <a:extLst>
              <a:ext uri="{FF2B5EF4-FFF2-40B4-BE49-F238E27FC236}">
                <a16:creationId xmlns:a16="http://schemas.microsoft.com/office/drawing/2014/main" id="{466995F5-DD12-4EC8-A40E-BF0E5074666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8323" name="Rectangle 3">
            <a:extLst>
              <a:ext uri="{FF2B5EF4-FFF2-40B4-BE49-F238E27FC236}">
                <a16:creationId xmlns:a16="http://schemas.microsoft.com/office/drawing/2014/main" id="{B43BE898-AE87-4E8E-8F4E-B510D2D5CB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 dirty="0"/>
              <a:t>Liste des sociétés : </a:t>
            </a:r>
          </a:p>
          <a:p>
            <a:r>
              <a:rPr lang="fr-FR" altLang="en-US" dirty="0"/>
              <a:t>Valois France	3678</a:t>
            </a:r>
          </a:p>
          <a:p>
            <a:r>
              <a:rPr lang="fr-FR" altLang="en-US" dirty="0" err="1"/>
              <a:t>Seaquist</a:t>
            </a:r>
            <a:r>
              <a:rPr lang="fr-FR" altLang="en-US" dirty="0"/>
              <a:t> </a:t>
            </a:r>
            <a:r>
              <a:rPr lang="fr-FR" altLang="en-US" dirty="0" err="1"/>
              <a:t>Closures</a:t>
            </a:r>
            <a:r>
              <a:rPr lang="fr-FR" altLang="en-US" dirty="0"/>
              <a:t> USA	7786</a:t>
            </a:r>
          </a:p>
          <a:p>
            <a:r>
              <a:rPr lang="fr-FR" altLang="en-US" dirty="0" err="1"/>
              <a:t>Emsar</a:t>
            </a:r>
            <a:r>
              <a:rPr lang="fr-FR" altLang="en-US" dirty="0"/>
              <a:t> </a:t>
            </a:r>
            <a:r>
              <a:rPr lang="fr-FR" altLang="en-US" dirty="0" err="1"/>
              <a:t>Italy</a:t>
            </a:r>
            <a:r>
              <a:rPr lang="fr-FR" altLang="en-US" dirty="0"/>
              <a:t>	3456</a:t>
            </a:r>
          </a:p>
          <a:p>
            <a:r>
              <a:rPr lang="fr-FR" altLang="en-US" dirty="0"/>
              <a:t>KPC	4666</a:t>
            </a:r>
          </a:p>
          <a:p>
            <a:r>
              <a:rPr lang="fr-FR" altLang="en-US" dirty="0"/>
              <a:t>Pfeiffer Germany	3463</a:t>
            </a:r>
          </a:p>
          <a:p>
            <a:r>
              <a:rPr lang="fr-FR" altLang="en-US" dirty="0"/>
              <a:t>SPD USA	4636</a:t>
            </a:r>
          </a:p>
          <a:p>
            <a:r>
              <a:rPr lang="fr-FR" altLang="en-US" dirty="0" err="1"/>
              <a:t>Seaquist</a:t>
            </a:r>
            <a:r>
              <a:rPr lang="fr-FR" altLang="en-US" dirty="0"/>
              <a:t> </a:t>
            </a:r>
            <a:r>
              <a:rPr lang="fr-FR" altLang="en-US" dirty="0" err="1"/>
              <a:t>Closures</a:t>
            </a:r>
            <a:r>
              <a:rPr lang="fr-FR" altLang="en-US" dirty="0"/>
              <a:t> Germany	</a:t>
            </a:r>
          </a:p>
          <a:p>
            <a:r>
              <a:rPr lang="fr-FR" altLang="en-US" dirty="0"/>
              <a:t>Valois </a:t>
            </a:r>
            <a:r>
              <a:rPr lang="fr-FR" altLang="en-US" dirty="0" err="1"/>
              <a:t>Dispray</a:t>
            </a:r>
            <a:r>
              <a:rPr lang="fr-FR" altLang="en-US" dirty="0"/>
              <a:t>	5858</a:t>
            </a:r>
          </a:p>
          <a:p>
            <a:r>
              <a:rPr lang="fr-FR" altLang="en-US" dirty="0"/>
              <a:t>SPD Germany	3455</a:t>
            </a:r>
          </a:p>
          <a:p>
            <a:r>
              <a:rPr lang="fr-FR" altLang="en-US" dirty="0"/>
              <a:t>EMSAR Inc.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2">
            <a:extLst>
              <a:ext uri="{FF2B5EF4-FFF2-40B4-BE49-F238E27FC236}">
                <a16:creationId xmlns:a16="http://schemas.microsoft.com/office/drawing/2014/main" id="{3D004C9D-F9BF-4083-A213-CDC2F7D7A0F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1395" name="Rectangle 3">
            <a:extLst>
              <a:ext uri="{FF2B5EF4-FFF2-40B4-BE49-F238E27FC236}">
                <a16:creationId xmlns:a16="http://schemas.microsoft.com/office/drawing/2014/main" id="{C86C8BB0-4301-41F3-A80B-E522DECF3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La NC de répartition globale utilisée sera 942404.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CC00425B-A48C-492D-8274-6FECFA7B7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7CDF72EF-28C1-477F-95DD-B1FD3E32E7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36DB4A8-D64B-4072-A311-BF67AAA0FE8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95EF9EF1-C584-4D55-866A-B2A57878C6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9AA6E259-94B1-4715-B217-BE796571DB3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0981E45C-BEBE-4D52-AD46-5FA3861EC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62743-1AE1-42D8-8C1F-E88BCB563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80FD59-494A-4832-9A23-E9FF577256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2736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951FEA-0867-4E63-9D28-71802AD736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33772A-2B5F-4376-8941-84DB88D04A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6312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55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701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812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275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893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348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046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56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217A6-107E-40A1-9B13-FC5BA1AFB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EC4CC-601A-48EA-9F97-5E2098232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390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52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667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264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41759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3077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724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687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0356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2657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217A6-107E-40A1-9B13-FC5BA1AFB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EC4CC-601A-48EA-9F97-5E2098232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32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B3297-E6A6-4BFD-A4BF-8EE6EAA65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2A37C3-3D39-4799-ACEA-61B49346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36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9BC0B-57E9-41FA-88EC-2605FF2E7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14123-FF08-4117-8A35-A446D3095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6FC0E5-8BD9-4BB2-833F-90ACADE94B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8953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1BF76-2897-4370-9B17-1AFE857A4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34A6FA-DB69-4E82-A9B4-B3652FDA6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47AD70-3B41-4CD8-BBDC-D92A4E40F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A9D45B-1BDA-4EF3-A45A-1C1699CDD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396A1A-B3FA-424C-9E9C-090CC4940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783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529EA-6C47-4F82-A9F7-AB0F55268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7638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587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EC5D8-B037-41C8-B700-7B11B667A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5845F-19B0-4955-9862-15DA9BA84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4CEB3F-DCF7-4DAD-B03A-52C584124B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9077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FF80E-60D9-4171-8FAA-28B135F98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FB4F07-38B6-47DF-8894-C0B540DDF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79866-97E9-4E91-971C-B79B1D213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92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B57BB71-BB2F-458F-A2AC-2D569EFA2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DF6671C-226D-468D-AC5E-E145952814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B74918C9-A268-4705-BFDA-B265D84562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603D53FD-9F8D-4818-8CEA-44301F22C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DECA7D37-34AA-490A-9F18-3BCE57184920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306C148E-FCE5-4250-AE67-E43C2D7CF2B6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FD261D6B-7B9C-4093-8C9F-0C2C4F7B4F3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C0D5BBE7-C211-4E49-AA34-D31AB8C1EF8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9007B47B-7FB1-45C8-9FF8-B3C12607C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191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5A08D810-564C-4248-BCCF-A0FA7BCDB7A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7DE2BB03-30D2-4E40-8F4B-D947140B20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>
            <a:extLst>
              <a:ext uri="{FF2B5EF4-FFF2-40B4-BE49-F238E27FC236}">
                <a16:creationId xmlns:a16="http://schemas.microsoft.com/office/drawing/2014/main" id="{FD736638-7868-4676-8AB0-52A934B565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Amortissements</a:t>
            </a:r>
          </a:p>
        </p:txBody>
      </p:sp>
      <p:sp>
        <p:nvSpPr>
          <p:cNvPr id="570371" name="Rectangle 3">
            <a:extLst>
              <a:ext uri="{FF2B5EF4-FFF2-40B4-BE49-F238E27FC236}">
                <a16:creationId xmlns:a16="http://schemas.microsoft.com/office/drawing/2014/main" id="{1267FCFD-E4B5-4956-A5C9-D217A6A389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Les amortissements sont calculés et comptabilisés manuellement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895D7198-E833-487C-87C5-4DF11F7691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CA78CAC8-873C-41E4-B76B-8CAC02D2F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08050"/>
            <a:ext cx="223202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temps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AB997B23-8BAE-4F57-8FC7-9AE8344F8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33131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CAT2 avec </a:t>
            </a:r>
          </a:p>
          <a:p>
            <a:pPr algn="ctr"/>
            <a:r>
              <a:rPr lang="fr-FR" altLang="en-US" sz="1800"/>
              <a:t>validation du Track leader</a:t>
            </a:r>
          </a:p>
          <a:p>
            <a:pPr algn="ctr"/>
            <a:endParaRPr lang="fr-FR" altLang="en-US" sz="1800"/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49701036-E756-40B2-AB84-A41C466D7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706563"/>
            <a:ext cx="8497887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600"/>
              <a:t>La validation par le track de la saisie des temps oblige de passer par la transaction CAT2 donc la mise en place de la gestion des matricule est nécessaire , </a:t>
            </a:r>
          </a:p>
          <a:p>
            <a:r>
              <a:rPr lang="fr-FR" altLang="en-US" sz="1600"/>
              <a:t>le lien matricule au type d’activité avec une valorisation au plus prêt du prix réel de la journée nécessite la création de type activité propre à chaque contributeur (voir toutefois si, en fonction de l’analyse du prix de la journée, on peut limiter les TA ) .</a:t>
            </a:r>
          </a:p>
          <a:p>
            <a:r>
              <a:rPr lang="fr-FR" altLang="en-US" sz="1600"/>
              <a:t>Il faut donc créer:</a:t>
            </a:r>
          </a:p>
          <a:p>
            <a:pPr>
              <a:buFontTx/>
              <a:buChar char="•"/>
            </a:pPr>
            <a:r>
              <a:rPr lang="fr-FR" altLang="en-US" sz="1600"/>
              <a:t>un domaine du personnel ZTER ,</a:t>
            </a:r>
          </a:p>
          <a:p>
            <a:pPr>
              <a:buFontTx/>
              <a:buChar char="•"/>
            </a:pPr>
            <a:r>
              <a:rPr lang="fr-FR" altLang="en-US" sz="1600"/>
              <a:t>2 sous domaines pour distinguer le personnel détaché (INT) des prestataires ( EXT).</a:t>
            </a:r>
          </a:p>
          <a:p>
            <a:pPr>
              <a:buFontTx/>
              <a:buChar char="•"/>
            </a:pPr>
            <a:r>
              <a:rPr lang="fr-FR" altLang="en-US" sz="1600"/>
              <a:t>Un profil de saisie des temps 005</a:t>
            </a:r>
          </a:p>
          <a:p>
            <a:pPr>
              <a:buFontTx/>
              <a:buChar char="•"/>
            </a:pPr>
            <a:r>
              <a:rPr lang="fr-FR" altLang="en-US" sz="1600"/>
              <a:t>Création des matricules, les matricules seront numérotés séquentiellement .</a:t>
            </a:r>
          </a:p>
          <a:p>
            <a:pPr>
              <a:buFontTx/>
              <a:buChar char="•"/>
            </a:pPr>
            <a:r>
              <a:rPr lang="fr-FR" altLang="en-US" sz="1600"/>
              <a:t>Création des types activité codification 3 positions (ex PVA Pierre Valli)</a:t>
            </a:r>
          </a:p>
          <a:p>
            <a:pPr>
              <a:buFontTx/>
              <a:buChar char="•"/>
            </a:pPr>
            <a:endParaRPr lang="fr-FR" altLang="en-US" sz="1600"/>
          </a:p>
          <a:p>
            <a:pPr>
              <a:buFontTx/>
              <a:buChar char="•"/>
            </a:pPr>
            <a:r>
              <a:rPr lang="fr-FR" altLang="en-US" sz="1600"/>
              <a:t>Mettre en place le batch journalier d’alimentation des CCouts après validation (CAT7).</a:t>
            </a:r>
          </a:p>
          <a:p>
            <a:pPr>
              <a:buFontTx/>
              <a:buChar char="•"/>
            </a:pPr>
            <a:r>
              <a:rPr lang="fr-FR" altLang="en-US" sz="1600"/>
              <a:t>Définir les transactions de validation </a:t>
            </a:r>
            <a:r>
              <a:rPr lang="fr-FR" altLang="en-US" sz="1600">
                <a:solidFill>
                  <a:srgbClr val="FF0000"/>
                </a:solidFill>
              </a:rPr>
              <a:t>(CAPP)</a:t>
            </a:r>
            <a:r>
              <a:rPr lang="fr-FR" altLang="en-US" sz="1600"/>
              <a:t> et les reports (CADO).</a:t>
            </a:r>
          </a:p>
          <a:p>
            <a:endParaRPr lang="fr-FR" altLang="en-US" sz="1600"/>
          </a:p>
          <a:p>
            <a:endParaRPr lang="fr-FR" altLang="en-US" sz="1600"/>
          </a:p>
          <a:p>
            <a:endParaRPr lang="fr-FR" altLang="en-US" sz="1600"/>
          </a:p>
        </p:txBody>
      </p:sp>
      <p:sp>
        <p:nvSpPr>
          <p:cNvPr id="529431" name="Text Box 23">
            <a:extLst>
              <a:ext uri="{FF2B5EF4-FFF2-40B4-BE49-F238E27FC236}">
                <a16:creationId xmlns:a16="http://schemas.microsoft.com/office/drawing/2014/main" id="{090F1561-4CE0-418E-8DDD-8CA393A81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229225"/>
            <a:ext cx="7488238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b="1">
                <a:solidFill>
                  <a:srgbClr val="FF0000"/>
                </a:solidFill>
              </a:rPr>
              <a:t>La saisie d’un nombre d’HEURES (vs jours) est requise dans la saisie des temps</a:t>
            </a:r>
          </a:p>
          <a:p>
            <a:pPr>
              <a:spcBef>
                <a:spcPct val="50000"/>
              </a:spcBef>
            </a:pPr>
            <a:r>
              <a:rPr lang="fr-FR" altLang="en-US" b="1">
                <a:solidFill>
                  <a:srgbClr val="FF0000"/>
                </a:solidFill>
              </a:rPr>
              <a:t>Doit-on créer un taux horaire pour les consultants ? Quid réception de « marchandises » ?</a:t>
            </a:r>
          </a:p>
        </p:txBody>
      </p:sp>
      <p:sp>
        <p:nvSpPr>
          <p:cNvPr id="529432" name="Text Box 24">
            <a:extLst>
              <a:ext uri="{FF2B5EF4-FFF2-40B4-BE49-F238E27FC236}">
                <a16:creationId xmlns:a16="http://schemas.microsoft.com/office/drawing/2014/main" id="{9421E116-8F32-43E1-B80E-DF1385C9C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451E7B00-EB99-4E75-80D1-FB774E6BD6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EF1E0F41-040E-42D7-AFF1-CE71186DE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sur 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91F0B69D-3E91-4574-94DE-0B4F0C407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sans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81B87251-F511-42EA-BD2E-B1C9FB7A7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Règlements automatiques </a:t>
            </a:r>
            <a:br>
              <a:rPr lang="fr-FR" altLang="en-US" sz="1800"/>
            </a:br>
            <a:r>
              <a:rPr lang="fr-FR" altLang="en-US" sz="1800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19B95B74-E30F-4AA6-8B3D-62FFF2C86BD7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856DDA66-F1D6-4442-B81F-FA42767A2672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29398673-1BE0-4106-BDF4-EF105FFEE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Refacturation</a:t>
            </a:r>
            <a:br>
              <a:rPr lang="fr-FR" altLang="en-US" sz="1800"/>
            </a:br>
            <a:r>
              <a:rPr lang="fr-FR" altLang="en-US" sz="1800"/>
              <a:t>des </a:t>
            </a:r>
            <a:r>
              <a:rPr lang="fr-FR" altLang="en-US" sz="1800">
                <a:solidFill>
                  <a:srgbClr val="FF0000"/>
                </a:solidFill>
              </a:rPr>
              <a:t>Sociétés</a:t>
            </a:r>
            <a:br>
              <a:rPr lang="fr-FR" altLang="en-US" sz="1800"/>
            </a:br>
            <a:r>
              <a:rPr lang="fr-FR" altLang="en-US" sz="1800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B64DB9A6-21AD-4D77-AA51-3DC2370D0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8CF100AA-31D1-4CB5-B583-36AFDB4EADA8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C242D15F-1686-40D7-AA51-FC09159D3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19F28A5F-2841-4F23-A579-F918E5B9A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9726358B-2F94-4FD8-966A-FE41FC796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AC89D012-7F7F-4B82-B7F7-0318A6293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E2C985F6-17A1-4738-B360-EE73ED55F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F-02</a:t>
            </a:r>
          </a:p>
        </p:txBody>
      </p:sp>
      <p:sp>
        <p:nvSpPr>
          <p:cNvPr id="531473" name="Text Box 17">
            <a:extLst>
              <a:ext uri="{FF2B5EF4-FFF2-40B4-BE49-F238E27FC236}">
                <a16:creationId xmlns:a16="http://schemas.microsoft.com/office/drawing/2014/main" id="{3981FFE7-DF0E-4BC5-8BD0-94BA1EDEE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778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4" name="Text Box 18">
            <a:extLst>
              <a:ext uri="{FF2B5EF4-FFF2-40B4-BE49-F238E27FC236}">
                <a16:creationId xmlns:a16="http://schemas.microsoft.com/office/drawing/2014/main" id="{CC82CD71-C266-4CF3-A120-4A7DE6DC3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0900" y="4156075"/>
            <a:ext cx="24876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 sauf virements électroniques</a:t>
            </a:r>
          </a:p>
        </p:txBody>
      </p:sp>
      <p:sp>
        <p:nvSpPr>
          <p:cNvPr id="531475" name="Text Box 19">
            <a:extLst>
              <a:ext uri="{FF2B5EF4-FFF2-40B4-BE49-F238E27FC236}">
                <a16:creationId xmlns:a16="http://schemas.microsoft.com/office/drawing/2014/main" id="{80353EBE-DCB2-4A9C-82AF-C702F7A8B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663" y="9445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6" name="Text Box 20">
            <a:extLst>
              <a:ext uri="{FF2B5EF4-FFF2-40B4-BE49-F238E27FC236}">
                <a16:creationId xmlns:a16="http://schemas.microsoft.com/office/drawing/2014/main" id="{7D704F8A-49D2-4E04-B1FA-5FD33BFD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138" y="2157413"/>
            <a:ext cx="35639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Liste des sociétés à valider (cf. comments)</a:t>
            </a:r>
          </a:p>
        </p:txBody>
      </p:sp>
      <p:sp>
        <p:nvSpPr>
          <p:cNvPr id="531477" name="Text Box 21">
            <a:extLst>
              <a:ext uri="{FF2B5EF4-FFF2-40B4-BE49-F238E27FC236}">
                <a16:creationId xmlns:a16="http://schemas.microsoft.com/office/drawing/2014/main" id="{2682EBF3-F482-4C30-A2F7-0924ECC3C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8338" y="9080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31478" name="Text Box 22">
            <a:extLst>
              <a:ext uri="{FF2B5EF4-FFF2-40B4-BE49-F238E27FC236}">
                <a16:creationId xmlns:a16="http://schemas.microsoft.com/office/drawing/2014/main" id="{F67B205F-8C42-41A6-ACCE-BEAA19C91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175" y="37893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6CD1E5CB-53A6-48A9-A546-B824E7D378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Réallocation des coûts </a:t>
            </a:r>
            <a:r>
              <a:rPr lang="fr-FR" altLang="en-US">
                <a:solidFill>
                  <a:srgbClr val="FF0000"/>
                </a:solidFill>
              </a:rPr>
              <a:t>cycle de répartition</a:t>
            </a:r>
            <a:r>
              <a:rPr lang="fr-FR" altLang="en-US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421E6BE2-3C33-4E2D-8DC6-04E8D3754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63D49E27-BF45-4FF7-884A-C7C09F6F8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94F1E69F-9CE6-48AF-AF75-244C10550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8631" name="Rectangle 7">
            <a:extLst>
              <a:ext uri="{FF2B5EF4-FFF2-40B4-BE49-F238E27FC236}">
                <a16:creationId xmlns:a16="http://schemas.microsoft.com/office/drawing/2014/main" id="{76B51014-48DD-42F9-8949-63CF2E27E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8" y="3141663"/>
            <a:ext cx="72548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800"/>
              <a:t>Des cycles de répartition </a:t>
            </a:r>
            <a:r>
              <a:rPr lang="fr-FR" altLang="en-US" sz="1800">
                <a:solidFill>
                  <a:srgbClr val="FF0000"/>
                </a:solidFill>
              </a:rPr>
              <a:t>globale</a:t>
            </a:r>
            <a:r>
              <a:rPr lang="fr-FR" altLang="en-US" sz="1800"/>
              <a:t> déverseront  en fin de période :</a:t>
            </a:r>
          </a:p>
          <a:p>
            <a:pPr>
              <a:buFontTx/>
              <a:buChar char="•"/>
            </a:pPr>
            <a:r>
              <a:rPr lang="fr-FR" altLang="en-US" sz="1800"/>
              <a:t> les  coûts réels vers les centres ‘Phase –track’</a:t>
            </a:r>
          </a:p>
          <a:p>
            <a:pPr>
              <a:buFontTx/>
              <a:buChar char="•"/>
            </a:pPr>
            <a:r>
              <a:rPr lang="fr-FR" altLang="en-US" sz="1800"/>
              <a:t> les budgets vers les centres ‘Phase –track’</a:t>
            </a:r>
          </a:p>
        </p:txBody>
      </p:sp>
      <p:sp>
        <p:nvSpPr>
          <p:cNvPr id="538632" name="Text Box 8">
            <a:extLst>
              <a:ext uri="{FF2B5EF4-FFF2-40B4-BE49-F238E27FC236}">
                <a16:creationId xmlns:a16="http://schemas.microsoft.com/office/drawing/2014/main" id="{DF2995E8-BC00-4243-9FFB-C4597E6B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724400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Quelles sont les clefs de répartition ?  </a:t>
            </a:r>
          </a:p>
        </p:txBody>
      </p:sp>
      <p:sp>
        <p:nvSpPr>
          <p:cNvPr id="538633" name="Text Box 9">
            <a:extLst>
              <a:ext uri="{FF2B5EF4-FFF2-40B4-BE49-F238E27FC236}">
                <a16:creationId xmlns:a16="http://schemas.microsoft.com/office/drawing/2014/main" id="{4295229A-9227-4CDA-BA93-CD1AA7AA0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998538"/>
            <a:ext cx="3024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Et CC non capitalisables (training, com ?)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114A87A0-344E-4285-9B07-28C7AC2ECA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238A28AF-DB5A-415F-B852-30F6E49426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r-FR" altLang="en-US" sz="2000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 sz="2000"/>
              <a:t>2 comptes de stocks sont prévus : </a:t>
            </a:r>
          </a:p>
          <a:p>
            <a:pPr lvl="1"/>
            <a:r>
              <a:rPr lang="fr-FR" altLang="en-US" sz="2000"/>
              <a:t>L’un pour les dépenses immobilisables de software (heures saisies sur les natures comptables 943xxx et dépenses sur CC Capitalisables)</a:t>
            </a:r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r>
              <a:rPr lang="fr-FR" altLang="en-US" sz="2000"/>
              <a:t>L’autre pour les charges</a:t>
            </a:r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endParaRPr lang="fr-FR" altLang="en-US" sz="2000"/>
          </a:p>
          <a:p>
            <a:pPr lvl="1"/>
            <a:r>
              <a:rPr lang="fr-FR" altLang="en-US" sz="2000"/>
              <a:t>Remarque : les immobilisations liées au matériel de bureau, informatique, aux agencements et au mobilier restent en immo</a:t>
            </a:r>
            <a:endParaRPr lang="fr-FR" altLang="en-US" sz="1800"/>
          </a:p>
        </p:txBody>
      </p:sp>
      <p:graphicFrame>
        <p:nvGraphicFramePr>
          <p:cNvPr id="539731" name="Group 83">
            <a:extLst>
              <a:ext uri="{FF2B5EF4-FFF2-40B4-BE49-F238E27FC236}">
                <a16:creationId xmlns:a16="http://schemas.microsoft.com/office/drawing/2014/main" id="{F208BF6C-88CD-4DC2-B901-FC7208DAF371}"/>
              </a:ext>
            </a:extLst>
          </p:cNvPr>
          <p:cNvGraphicFramePr>
            <a:graphicFrameLocks noGrp="1"/>
          </p:cNvGraphicFramePr>
          <p:nvPr/>
        </p:nvGraphicFramePr>
        <p:xfrm>
          <a:off x="2051050" y="4452938"/>
          <a:ext cx="3751263" cy="1420812"/>
        </p:xfrm>
        <a:graphic>
          <a:graphicData uri="http://schemas.openxmlformats.org/drawingml/2006/table">
            <a:tbl>
              <a:tblPr/>
              <a:tblGrid>
                <a:gridCol w="312738">
                  <a:extLst>
                    <a:ext uri="{9D8B030D-6E8A-4147-A177-3AD203B41FA5}">
                      <a16:colId xmlns:a16="http://schemas.microsoft.com/office/drawing/2014/main" val="2689285960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1346097704"/>
                    </a:ext>
                  </a:extLst>
                </a:gridCol>
                <a:gridCol w="2009775">
                  <a:extLst>
                    <a:ext uri="{9D8B030D-6E8A-4147-A177-3AD203B41FA5}">
                      <a16:colId xmlns:a16="http://schemas.microsoft.com/office/drawing/2014/main" val="3592755593"/>
                    </a:ext>
                  </a:extLst>
                </a:gridCol>
              </a:tblGrid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 GAAP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PCG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19183"/>
                  </a:ext>
                </a:extLst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3210015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Prepaid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345005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Stock non-cap.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390783"/>
                  </a:ext>
                </a:extLst>
              </a:tr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18100005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713455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 non-cap.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9909740"/>
                  </a:ext>
                </a:extLst>
              </a:tr>
            </a:tbl>
          </a:graphicData>
        </a:graphic>
      </p:graphicFrame>
      <p:graphicFrame>
        <p:nvGraphicFramePr>
          <p:cNvPr id="539727" name="Group 79">
            <a:extLst>
              <a:ext uri="{FF2B5EF4-FFF2-40B4-BE49-F238E27FC236}">
                <a16:creationId xmlns:a16="http://schemas.microsoft.com/office/drawing/2014/main" id="{3F1FEBE1-684B-4F70-B165-69795F98BC72}"/>
              </a:ext>
            </a:extLst>
          </p:cNvPr>
          <p:cNvGraphicFramePr>
            <a:graphicFrameLocks noGrp="1"/>
          </p:cNvGraphicFramePr>
          <p:nvPr/>
        </p:nvGraphicFramePr>
        <p:xfrm>
          <a:off x="2051050" y="2636838"/>
          <a:ext cx="3673475" cy="1420812"/>
        </p:xfrm>
        <a:graphic>
          <a:graphicData uri="http://schemas.openxmlformats.org/drawingml/2006/table">
            <a:tbl>
              <a:tblPr/>
              <a:tblGrid>
                <a:gridCol w="346075">
                  <a:extLst>
                    <a:ext uri="{9D8B030D-6E8A-4147-A177-3AD203B41FA5}">
                      <a16:colId xmlns:a16="http://schemas.microsoft.com/office/drawing/2014/main" val="1115814868"/>
                    </a:ext>
                  </a:extLst>
                </a:gridCol>
                <a:gridCol w="1579563">
                  <a:extLst>
                    <a:ext uri="{9D8B030D-6E8A-4147-A177-3AD203B41FA5}">
                      <a16:colId xmlns:a16="http://schemas.microsoft.com/office/drawing/2014/main" val="291313907"/>
                    </a:ext>
                  </a:extLst>
                </a:gridCol>
                <a:gridCol w="1747837">
                  <a:extLst>
                    <a:ext uri="{9D8B030D-6E8A-4147-A177-3AD203B41FA5}">
                      <a16:colId xmlns:a16="http://schemas.microsoft.com/office/drawing/2014/main" val="3731786325"/>
                    </a:ext>
                  </a:extLst>
                </a:gridCol>
              </a:tblGrid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 GAAP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PCG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774745"/>
                  </a:ext>
                </a:extLst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34400803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IEC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345000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B/S Stock cap.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71141"/>
                  </a:ext>
                </a:extLst>
              </a:tr>
              <a:tr h="2936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18100000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969696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713450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P&amp;L </a:t>
                      </a:r>
                      <a:r>
                        <a:rPr kumimoji="0" lang="el-G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kumimoji="0" lang="fr-FR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Stocks cap.</a:t>
                      </a:r>
                      <a:endParaRPr kumimoji="0" lang="el-GR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5725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69" name="Oval 25">
            <a:extLst>
              <a:ext uri="{FF2B5EF4-FFF2-40B4-BE49-F238E27FC236}">
                <a16:creationId xmlns:a16="http://schemas.microsoft.com/office/drawing/2014/main" id="{F06FE46F-2224-4720-BBC8-CD9423C8D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3" y="2132013"/>
            <a:ext cx="4895850" cy="3673475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46" name="Rectangle 2">
            <a:extLst>
              <a:ext uri="{FF2B5EF4-FFF2-40B4-BE49-F238E27FC236}">
                <a16:creationId xmlns:a16="http://schemas.microsoft.com/office/drawing/2014/main" id="{88132585-3281-4259-9C9D-6EBE67148B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Synthèse</a:t>
            </a:r>
          </a:p>
        </p:txBody>
      </p:sp>
      <p:sp>
        <p:nvSpPr>
          <p:cNvPr id="569347" name="Rectangle 3">
            <a:extLst>
              <a:ext uri="{FF2B5EF4-FFF2-40B4-BE49-F238E27FC236}">
                <a16:creationId xmlns:a16="http://schemas.microsoft.com/office/drawing/2014/main" id="{AE6AC594-0DDA-491A-A0A2-98EBB8FBA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/>
              <a:t>3 cas de figure</a:t>
            </a:r>
          </a:p>
        </p:txBody>
      </p:sp>
      <p:sp>
        <p:nvSpPr>
          <p:cNvPr id="569349" name="Rectangle 5">
            <a:extLst>
              <a:ext uri="{FF2B5EF4-FFF2-40B4-BE49-F238E27FC236}">
                <a16:creationId xmlns:a16="http://schemas.microsoft.com/office/drawing/2014/main" id="{A991F6B1-ED83-4645-8B0F-D9498DB47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997200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Entités</a:t>
            </a:r>
          </a:p>
        </p:txBody>
      </p:sp>
      <p:sp>
        <p:nvSpPr>
          <p:cNvPr id="569350" name="Text Box 6">
            <a:extLst>
              <a:ext uri="{FF2B5EF4-FFF2-40B4-BE49-F238E27FC236}">
                <a16:creationId xmlns:a16="http://schemas.microsoft.com/office/drawing/2014/main" id="{CAC21841-5001-4AE3-BE85-55CB359E7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600" y="2484438"/>
            <a:ext cx="1295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Refacturation</a:t>
            </a:r>
          </a:p>
        </p:txBody>
      </p:sp>
      <p:sp>
        <p:nvSpPr>
          <p:cNvPr id="569351" name="Rectangle 7">
            <a:extLst>
              <a:ext uri="{FF2B5EF4-FFF2-40B4-BE49-F238E27FC236}">
                <a16:creationId xmlns:a16="http://schemas.microsoft.com/office/drawing/2014/main" id="{1D9196BE-1070-4E70-9F6E-448643D7F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997200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Proj</a:t>
            </a:r>
          </a:p>
        </p:txBody>
      </p:sp>
      <p:sp>
        <p:nvSpPr>
          <p:cNvPr id="569352" name="Text Box 8">
            <a:extLst>
              <a:ext uri="{FF2B5EF4-FFF2-40B4-BE49-F238E27FC236}">
                <a16:creationId xmlns:a16="http://schemas.microsoft.com/office/drawing/2014/main" id="{493DF5D1-8C60-4A76-965C-80BD518E8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388" y="2347913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FGx, Saisie des heures OB+HW</a:t>
            </a:r>
          </a:p>
        </p:txBody>
      </p:sp>
      <p:sp>
        <p:nvSpPr>
          <p:cNvPr id="569353" name="Rectangle 9">
            <a:extLst>
              <a:ext uri="{FF2B5EF4-FFF2-40B4-BE49-F238E27FC236}">
                <a16:creationId xmlns:a16="http://schemas.microsoft.com/office/drawing/2014/main" id="{977D62B2-D1F8-4DAB-B8A4-63A468FF8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065588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Phases</a:t>
            </a:r>
          </a:p>
        </p:txBody>
      </p:sp>
      <p:sp>
        <p:nvSpPr>
          <p:cNvPr id="569354" name="Text Box 10">
            <a:extLst>
              <a:ext uri="{FF2B5EF4-FFF2-40B4-BE49-F238E27FC236}">
                <a16:creationId xmlns:a16="http://schemas.microsoft.com/office/drawing/2014/main" id="{460E7627-62D0-4611-BC04-1596BA858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3779838"/>
            <a:ext cx="1511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Saisie des heures</a:t>
            </a:r>
          </a:p>
        </p:txBody>
      </p:sp>
      <p:sp>
        <p:nvSpPr>
          <p:cNvPr id="569355" name="Text Box 11">
            <a:extLst>
              <a:ext uri="{FF2B5EF4-FFF2-40B4-BE49-F238E27FC236}">
                <a16:creationId xmlns:a16="http://schemas.microsoft.com/office/drawing/2014/main" id="{9AD9E7C6-4799-403D-9110-319E7C21F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8" y="3779838"/>
            <a:ext cx="15113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Répartit°</a:t>
            </a:r>
          </a:p>
        </p:txBody>
      </p:sp>
      <p:sp>
        <p:nvSpPr>
          <p:cNvPr id="569356" name="Line 12">
            <a:extLst>
              <a:ext uri="{FF2B5EF4-FFF2-40B4-BE49-F238E27FC236}">
                <a16:creationId xmlns:a16="http://schemas.microsoft.com/office/drawing/2014/main" id="{E659A410-F7B3-4FD7-BEC2-9CD36B1805F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3863" y="2759075"/>
            <a:ext cx="0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7" name="Line 13">
            <a:extLst>
              <a:ext uri="{FF2B5EF4-FFF2-40B4-BE49-F238E27FC236}">
                <a16:creationId xmlns:a16="http://schemas.microsoft.com/office/drawing/2014/main" id="{296570D7-0106-4923-B5A8-0CF11AFDF28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6138" y="2759075"/>
            <a:ext cx="0" cy="238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8" name="Line 14">
            <a:extLst>
              <a:ext uri="{FF2B5EF4-FFF2-40B4-BE49-F238E27FC236}">
                <a16:creationId xmlns:a16="http://schemas.microsoft.com/office/drawing/2014/main" id="{8AE3E65B-9292-4BE6-8AC5-70CF66EADC1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93863" y="3571875"/>
            <a:ext cx="719137" cy="48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59" name="Line 15">
            <a:extLst>
              <a:ext uri="{FF2B5EF4-FFF2-40B4-BE49-F238E27FC236}">
                <a16:creationId xmlns:a16="http://schemas.microsoft.com/office/drawing/2014/main" id="{7464822C-5BE0-49C2-BBA9-C793E5B989A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8900" y="3571875"/>
            <a:ext cx="757238" cy="48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0" name="Text Box 16">
            <a:extLst>
              <a:ext uri="{FF2B5EF4-FFF2-40B4-BE49-F238E27FC236}">
                <a16:creationId xmlns:a16="http://schemas.microsoft.com/office/drawing/2014/main" id="{4C564C63-7183-404A-BEAD-C9E2C2BF0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0838" y="5026025"/>
            <a:ext cx="2016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Mise en stock capitalisable (IEC en GAAP)</a:t>
            </a:r>
          </a:p>
        </p:txBody>
      </p:sp>
      <p:sp>
        <p:nvSpPr>
          <p:cNvPr id="569361" name="Line 17">
            <a:extLst>
              <a:ext uri="{FF2B5EF4-FFF2-40B4-BE49-F238E27FC236}">
                <a16:creationId xmlns:a16="http://schemas.microsoft.com/office/drawing/2014/main" id="{0BB5CC60-B56D-4A6A-8667-9DDCA5B7F8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4640263"/>
            <a:ext cx="0" cy="38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2" name="Text Box 18">
            <a:extLst>
              <a:ext uri="{FF2B5EF4-FFF2-40B4-BE49-F238E27FC236}">
                <a16:creationId xmlns:a16="http://schemas.microsoft.com/office/drawing/2014/main" id="{4A167436-C4EE-4AA6-8F78-27264297C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4941888"/>
            <a:ext cx="2214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Immos corporelles comptabilisées comme telles</a:t>
            </a:r>
          </a:p>
        </p:txBody>
      </p:sp>
      <p:sp>
        <p:nvSpPr>
          <p:cNvPr id="569363" name="Rectangle 19">
            <a:extLst>
              <a:ext uri="{FF2B5EF4-FFF2-40B4-BE49-F238E27FC236}">
                <a16:creationId xmlns:a16="http://schemas.microsoft.com/office/drawing/2014/main" id="{8C8B21A9-C039-44BF-A72D-E11FD9B90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463" y="2058988"/>
            <a:ext cx="504825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en-US" sz="1200"/>
              <a:t>CC</a:t>
            </a:r>
            <a:br>
              <a:rPr lang="fr-FR" altLang="en-US" sz="1200"/>
            </a:br>
            <a:r>
              <a:rPr lang="fr-FR" altLang="en-US" sz="1200"/>
              <a:t>Non-cap</a:t>
            </a:r>
          </a:p>
        </p:txBody>
      </p:sp>
      <p:sp>
        <p:nvSpPr>
          <p:cNvPr id="569364" name="Text Box 20">
            <a:extLst>
              <a:ext uri="{FF2B5EF4-FFF2-40B4-BE49-F238E27FC236}">
                <a16:creationId xmlns:a16="http://schemas.microsoft.com/office/drawing/2014/main" id="{C5DD0A2D-7917-41CC-8C85-01D20B907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038" y="981075"/>
            <a:ext cx="1966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FGx, Saisie des heures AM, amorts. Immos corporelles</a:t>
            </a:r>
          </a:p>
        </p:txBody>
      </p:sp>
      <p:sp>
        <p:nvSpPr>
          <p:cNvPr id="569365" name="Text Box 21">
            <a:extLst>
              <a:ext uri="{FF2B5EF4-FFF2-40B4-BE49-F238E27FC236}">
                <a16:creationId xmlns:a16="http://schemas.microsoft.com/office/drawing/2014/main" id="{2B3442B7-5D65-4DC7-B915-63604A51A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5300" y="3019425"/>
            <a:ext cx="2741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Mise en stock non-capitalisable (charges en GAAP)</a:t>
            </a:r>
          </a:p>
        </p:txBody>
      </p:sp>
      <p:sp>
        <p:nvSpPr>
          <p:cNvPr id="569366" name="Line 22">
            <a:extLst>
              <a:ext uri="{FF2B5EF4-FFF2-40B4-BE49-F238E27FC236}">
                <a16:creationId xmlns:a16="http://schemas.microsoft.com/office/drawing/2014/main" id="{DBD2D948-B37E-4B50-B8C1-FADD71904AFF}"/>
              </a:ext>
            </a:extLst>
          </p:cNvPr>
          <p:cNvSpPr>
            <a:spLocks noChangeShapeType="1"/>
          </p:cNvSpPr>
          <p:nvPr/>
        </p:nvSpPr>
        <p:spPr bwMode="auto">
          <a:xfrm>
            <a:off x="6489700" y="2633663"/>
            <a:ext cx="0" cy="38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67" name="Text Box 23">
            <a:extLst>
              <a:ext uri="{FF2B5EF4-FFF2-40B4-BE49-F238E27FC236}">
                <a16:creationId xmlns:a16="http://schemas.microsoft.com/office/drawing/2014/main" id="{FF3E9641-43B9-4146-8023-DFE329113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2700338"/>
            <a:ext cx="22145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1200"/>
              <a:t>Écriture manuelle fin de mois</a:t>
            </a:r>
          </a:p>
        </p:txBody>
      </p:sp>
      <p:sp>
        <p:nvSpPr>
          <p:cNvPr id="569368" name="Line 24">
            <a:extLst>
              <a:ext uri="{FF2B5EF4-FFF2-40B4-BE49-F238E27FC236}">
                <a16:creationId xmlns:a16="http://schemas.microsoft.com/office/drawing/2014/main" id="{B95BC911-E533-4BD8-B885-D88009F5CA54}"/>
              </a:ext>
            </a:extLst>
          </p:cNvPr>
          <p:cNvSpPr>
            <a:spLocks noChangeShapeType="1"/>
          </p:cNvSpPr>
          <p:nvPr/>
        </p:nvSpPr>
        <p:spPr bwMode="auto">
          <a:xfrm>
            <a:off x="6489700" y="1620838"/>
            <a:ext cx="0" cy="438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69370" name="Oval 26">
            <a:extLst>
              <a:ext uri="{FF2B5EF4-FFF2-40B4-BE49-F238E27FC236}">
                <a16:creationId xmlns:a16="http://schemas.microsoft.com/office/drawing/2014/main" id="{FFBE1E37-5750-4FB5-BC7B-B55EC289F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796925"/>
            <a:ext cx="3741738" cy="3208338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9371" name="Oval 27">
            <a:extLst>
              <a:ext uri="{FF2B5EF4-FFF2-40B4-BE49-F238E27FC236}">
                <a16:creationId xmlns:a16="http://schemas.microsoft.com/office/drawing/2014/main" id="{FD2682B2-1AFA-4B0F-AF39-FE24BB53E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5888" y="4365625"/>
            <a:ext cx="2305050" cy="1814513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27842C51-1AB8-40B5-9CCF-EB959E52CC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2B2DF653-C19A-4751-9BF2-7D8FCDF85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Alimentation compte bancaire</a:t>
            </a:r>
            <a:br>
              <a:rPr lang="fr-FR" altLang="en-US" sz="1800"/>
            </a:br>
            <a:r>
              <a:rPr lang="fr-FR" altLang="en-US" sz="1800"/>
              <a:t>(Société générale, </a:t>
            </a:r>
            <a:r>
              <a:rPr lang="fr-FR" altLang="en-US"/>
              <a:t>30100090</a:t>
            </a:r>
            <a:r>
              <a:rPr lang="fr-FR" altLang="en-US" sz="1800"/>
              <a:t>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CD954EC5-8C0A-468D-A126-A69FED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Cash </a:t>
            </a:r>
            <a:r>
              <a:rPr lang="fr-FR" altLang="en-US" sz="1800" dirty="0" err="1"/>
              <a:t>Pooling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Inc</a:t>
            </a:r>
            <a:endParaRPr lang="fr-FR" altLang="en-US" sz="1800" dirty="0"/>
          </a:p>
          <a:p>
            <a:pPr algn="ctr"/>
            <a:r>
              <a:rPr lang="fr-FR" altLang="en-US" sz="1800" dirty="0"/>
              <a:t>KPC SAS</a:t>
            </a:r>
          </a:p>
          <a:p>
            <a:pPr algn="ctr"/>
            <a:r>
              <a:rPr lang="fr-FR" altLang="en-US" sz="1800" dirty="0"/>
              <a:t>KPC </a:t>
            </a:r>
            <a:r>
              <a:rPr lang="fr-FR" altLang="en-US" sz="1800" dirty="0" err="1"/>
              <a:t>GmbH</a:t>
            </a:r>
            <a:endParaRPr lang="fr-FR" altLang="en-US" sz="1800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66F4AF28-B61B-4DC1-9F92-A5F30BD7C190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C7399872-F6E8-40BA-9BB3-D4C3CEF8A6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7FA09680-BACB-4B10-80CB-E61BF1C738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400" dirty="0"/>
              <a:t>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absorbe à la fin du projet KPC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SAS .</a:t>
            </a:r>
          </a:p>
          <a:p>
            <a:r>
              <a:rPr lang="fr-FR" altLang="en-US" sz="2400" dirty="0"/>
              <a:t>La fin du projet correspond au dernier ‘roll </a:t>
            </a:r>
            <a:r>
              <a:rPr lang="fr-FR" altLang="en-US" sz="2400" dirty="0" err="1"/>
              <a:t>out+support</a:t>
            </a:r>
            <a:r>
              <a:rPr lang="fr-FR" altLang="en-US" sz="2400" dirty="0"/>
              <a:t>’</a:t>
            </a:r>
          </a:p>
          <a:p>
            <a:r>
              <a:rPr lang="fr-FR" altLang="en-US" sz="2400" dirty="0"/>
              <a:t>Une écriture au débit du client 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sera passée . </a:t>
            </a:r>
          </a:p>
          <a:p>
            <a:r>
              <a:rPr lang="fr-FR" altLang="en-US" sz="2400" dirty="0"/>
              <a:t>Les comptes de stock de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seront soldés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6C29F959-07C2-4746-89EA-2F1407FE5A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D90ED109-BA8D-4DF0-8FC0-37C3FCE6B30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Pas de paie dans TerraNova</a:t>
            </a:r>
          </a:p>
          <a:p>
            <a:r>
              <a:rPr lang="fr-FR" altLang="en-US" sz="2000"/>
              <a:t>Key user : contrôleur de gestion TerraNova (Oscar Allieri)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95D33032-BF2E-485E-956B-20D80ED074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Fiche de service : Nouveauté     </a:t>
            </a:r>
          </a:p>
        </p:txBody>
      </p:sp>
      <p:sp>
        <p:nvSpPr>
          <p:cNvPr id="567299" name="Rectangle 3">
            <a:extLst>
              <a:ext uri="{FF2B5EF4-FFF2-40B4-BE49-F238E27FC236}">
                <a16:creationId xmlns:a16="http://schemas.microsoft.com/office/drawing/2014/main" id="{2E08BF5A-535C-4D7F-8F5E-E3A0C432CB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Permet la gestion des prestations </a:t>
            </a:r>
          </a:p>
          <a:p>
            <a:r>
              <a:rPr lang="fr-FR" altLang="en-US" sz="2000"/>
              <a:t>La mise en place  de la FS dépendra de l’avancement de la création de la société TerraNova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AA0F098C-3A19-49A9-839C-D2D1B7B582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873BDC2A-45D8-41C5-92CF-348446FDD1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</a:pPr>
            <a:endParaRPr lang="fr-FR" altLang="en-US" sz="2400" dirty="0"/>
          </a:p>
          <a:p>
            <a:pPr>
              <a:lnSpc>
                <a:spcPct val="90000"/>
              </a:lnSpc>
            </a:pPr>
            <a:r>
              <a:rPr lang="fr-FR" altLang="en-US" sz="2400" dirty="0">
                <a:solidFill>
                  <a:srgbClr val="FF0000"/>
                </a:solidFill>
              </a:rPr>
              <a:t>Démarrage de la scté </a:t>
            </a:r>
            <a:r>
              <a:rPr lang="fr-FR" altLang="en-US" sz="2400" dirty="0" err="1">
                <a:solidFill>
                  <a:srgbClr val="FF0000"/>
                </a:solidFill>
              </a:rPr>
              <a:t>TerraNova</a:t>
            </a:r>
            <a:r>
              <a:rPr lang="fr-FR" altLang="en-US" sz="2400" dirty="0">
                <a:solidFill>
                  <a:srgbClr val="FF0000"/>
                </a:solidFill>
              </a:rPr>
              <a:t> au + tard le 10 septembre</a:t>
            </a:r>
            <a:r>
              <a:rPr lang="fr-FR" altLang="en-US" sz="2400" dirty="0"/>
              <a:t> 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 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Gestion budgétaire par centre de responsabilité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Saisies des commandes FGX </a:t>
            </a:r>
            <a:r>
              <a:rPr lang="fr-FR" altLang="en-US" sz="2400" dirty="0">
                <a:solidFill>
                  <a:srgbClr val="FF0000"/>
                </a:solidFill>
              </a:rPr>
              <a:t>et </a:t>
            </a:r>
            <a:r>
              <a:rPr lang="fr-FR" altLang="en-US" sz="2400" dirty="0" err="1">
                <a:solidFill>
                  <a:srgbClr val="FF0000"/>
                </a:solidFill>
              </a:rPr>
              <a:t>invest</a:t>
            </a:r>
            <a:endParaRPr lang="fr-FR" altLang="en-US" sz="24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fr-FR" altLang="en-US" sz="2400" dirty="0"/>
              <a:t>Réceptions et factures non parvenues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Saisie de factures fournisseurs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Règlements automatiques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Mise en place des ordres internes réels d’investissement pour le matériel de bureau et aménagement des locaux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Saisie des temps pour les ‘KPC’ avec validation du Track</a:t>
            </a:r>
          </a:p>
          <a:p>
            <a:pPr>
              <a:lnSpc>
                <a:spcPct val="90000"/>
              </a:lnSpc>
            </a:pPr>
            <a:r>
              <a:rPr lang="fr-FR" altLang="en-US" sz="2400" dirty="0"/>
              <a:t>Saisie des temps pour les prestataires avec validation du </a:t>
            </a:r>
            <a:r>
              <a:rPr lang="fr-FR" altLang="en-US" sz="2400" dirty="0" err="1"/>
              <a:t>track</a:t>
            </a:r>
            <a:r>
              <a:rPr lang="fr-FR" altLang="en-US" sz="2400" dirty="0"/>
              <a:t> </a:t>
            </a:r>
            <a:r>
              <a:rPr lang="fr-FR" altLang="en-US" sz="2400" dirty="0">
                <a:solidFill>
                  <a:srgbClr val="FF0000"/>
                </a:solidFill>
              </a:rPr>
              <a:t>(attention, pas de validation possible si saisie des temps centralisée via KB21N)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EE77586F-587D-454F-9134-4C5F7E8581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09C4A77C-1771-4C3F-8EE0-A3A333396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Périmètre analytique</a:t>
            </a:r>
            <a:br>
              <a:rPr lang="fr-FR" altLang="en-US" sz="1800"/>
            </a:br>
            <a:r>
              <a:rPr lang="fr-FR" altLang="en-US" sz="1800"/>
              <a:t>V000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08574D3D-A757-419C-94C3-862C63EBC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Société 2000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TerraNova</a:t>
            </a:r>
            <a:r>
              <a:rPr lang="fr-FR" altLang="en-US" sz="1800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119AC01A-7167-4DFF-B50E-EE0FBE8EF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opérationnel US GAAP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7E4DE178-ECB0-4CA9-A496-4F61A4F6DD14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40D39D05-483A-4A1F-ABB5-3AE2354D0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alternatif PCG</a:t>
            </a:r>
            <a:br>
              <a:rPr lang="fr-FR" altLang="en-US" sz="1800"/>
            </a:br>
            <a:r>
              <a:rPr lang="fr-FR" altLang="en-US" sz="1800"/>
              <a:t> (idem Valois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FCB9D882-F149-4CDD-A96D-42DDF923F57F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2DF0E73A-50A7-4032-BF40-CC00D34D69E1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E9B6AAC2-1597-4F9A-A56F-55A3ADD0D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Division 2010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0A0FD728-5306-4252-963A-048E3B164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Organisation d’achats VA20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5C420A8D-8922-45D2-A9A8-A1DC1CF8DB91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62FB57F7-8B5F-4FDF-92FB-68177493F519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B52C66CA-6ADE-477C-90FB-E2DB57CF7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Groupe d’acheteurs ATN</a:t>
            </a:r>
          </a:p>
          <a:p>
            <a:pPr algn="ctr"/>
            <a:r>
              <a:rPr lang="fr-FR" altLang="en-US" sz="1800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AAB14987-8144-4AB7-885F-069D7A9572AC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0F322A8A-85E3-40AD-AA3F-EA1DEB9A58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81F77C64-90B4-4519-AB9E-B72DB72F83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altLang="en-US" sz="2000"/>
              <a:t>1 seul centre de profit : TERRANOVA</a:t>
            </a:r>
          </a:p>
          <a:p>
            <a:r>
              <a:rPr lang="fr-FR" altLang="en-US" sz="2000"/>
              <a:t>Hiérarchie de centres de coûts</a:t>
            </a:r>
          </a:p>
          <a:p>
            <a:pPr lvl="1"/>
            <a:r>
              <a:rPr lang="fr-FR" altLang="en-US" sz="2000"/>
              <a:t>Centres de coûts ‘Project Management’ Europe &amp; US</a:t>
            </a:r>
          </a:p>
          <a:p>
            <a:pPr lvl="1"/>
            <a:r>
              <a:rPr lang="fr-FR" altLang="en-US" sz="2000"/>
              <a:t>Un centre de coûts par phase et track</a:t>
            </a:r>
          </a:p>
          <a:p>
            <a:pPr lvl="1"/>
            <a:r>
              <a:rPr lang="fr-FR" altLang="en-US" sz="2000"/>
              <a:t>Un centre de coûts par Entité et track(pour les refacturations de salaires et la saisie des heures)</a:t>
            </a:r>
          </a:p>
          <a:p>
            <a:pPr lvl="1"/>
            <a:r>
              <a:rPr lang="fr-FR" altLang="en-US" sz="2000"/>
              <a:t>Groupes de centres de coûts par brand et phase et track</a:t>
            </a:r>
          </a:p>
          <a:p>
            <a:r>
              <a:rPr lang="fr-FR" altLang="en-US" sz="2000"/>
              <a:t>Ordre d’investissement</a:t>
            </a:r>
          </a:p>
          <a:p>
            <a:pPr lvl="1"/>
            <a:r>
              <a:rPr lang="fr-FR" altLang="en-US" sz="2000"/>
              <a:t>Pour les aménagements de locaux</a:t>
            </a:r>
          </a:p>
          <a:p>
            <a:pPr lvl="1"/>
            <a:r>
              <a:rPr lang="fr-FR" altLang="en-US" sz="2000"/>
              <a:t>Imputés sur comptes généraux (pas de fiche immo)</a:t>
            </a:r>
          </a:p>
          <a:p>
            <a:pPr lvl="1"/>
            <a:r>
              <a:rPr lang="fr-FR" altLang="en-US" sz="2000"/>
              <a:t>Calcul et comptabilisation manuelle des amortissements sur CC ‘Project Management’ </a:t>
            </a:r>
            <a:r>
              <a:rPr lang="fr-FR" altLang="en-US" sz="2000">
                <a:solidFill>
                  <a:srgbClr val="FF0000"/>
                </a:solidFill>
              </a:rPr>
              <a:t>(lequel ? US ou EUR ?)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F4D0284C-AC7A-4008-A5D6-6C6A475537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1874165B-47FC-4F4E-B617-148395FF1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AC547E82-EB52-4904-ACA0-4852943D9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Projet Manag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CB427CB6-E965-4646-8314-5D1DE0D15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400" b="1"/>
              <a:t>Projet Manag</a:t>
            </a:r>
          </a:p>
          <a:p>
            <a:pPr algn="ctr"/>
            <a:r>
              <a:rPr lang="fr-FR" altLang="en-US" sz="1400" b="1"/>
              <a:t>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CA7A133C-63ED-4E91-A53A-F8C83F6DC2A7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5C003D5F-6312-4187-894F-37D57598295A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2893B6C2-C8BF-4E99-9466-73A3ACA2B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Ordres d’investissement type ZTER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916C4B82-84DB-404B-B0A9-039936F6401D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9F5193EB-7B20-4210-A126-418131C04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B59C39E5-F51D-4F19-A887-781A4FA47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63017315-B1E5-4350-AD2F-291446ECD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Ordre interne réel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A2E566A5-C4C5-47FB-8593-8B1A3DADE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FICO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C6F74FE7-FA92-451D-9ACD-CAFD21B9F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SChain </a:t>
            </a:r>
          </a:p>
          <a:p>
            <a:pPr algn="ctr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08C52A0C-58FB-45EA-8CB4-FE049DF6F7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   EMSAR FICO…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A5736CC4-F62F-4584-900E-C95EF263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61EE3EF2-F875-4564-8490-EFEA924C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4719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5A0E590B-3090-47C7-99D0-A8BE2A97D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0736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5AACAD71-23B3-4F29-997E-B2F3884B0E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0B337C2A-28A2-4CC7-B7B1-4B6E19D8B78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DA8B1073-A35C-44E2-8FDF-A79241FC1292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6132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10B53339-4F61-4EC6-BF9C-2FBD0EC88C7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2466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E4FC0B0E-D8FF-4E1C-844B-A2C4B418D74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1D93D8C3-B47F-428E-BAEE-06E3761809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BB536AE1-6A1D-44BD-8D37-1A9C13460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B44290B8-805C-4CA9-87DD-08E82C152085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1029C403-2997-4005-B8D3-2D92287A4C6C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F84230CF-3E74-4690-9BCF-FEEA14AA0DF0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17C0B2ED-724F-44D4-AB4A-3E5D4BD0BD85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6" name="AutoShape 56">
            <a:extLst>
              <a:ext uri="{FF2B5EF4-FFF2-40B4-BE49-F238E27FC236}">
                <a16:creationId xmlns:a16="http://schemas.microsoft.com/office/drawing/2014/main" id="{79884B82-E3DC-435B-98D0-C841A1A69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4451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542777" name="Line 57">
            <a:extLst>
              <a:ext uri="{FF2B5EF4-FFF2-40B4-BE49-F238E27FC236}">
                <a16:creationId xmlns:a16="http://schemas.microsoft.com/office/drawing/2014/main" id="{4746FFF4-BAB2-4514-993A-DA520DA2379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5895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>
            <a:extLst>
              <a:ext uri="{FF2B5EF4-FFF2-40B4-BE49-F238E27FC236}">
                <a16:creationId xmlns:a16="http://schemas.microsoft.com/office/drawing/2014/main" id="{B517ABE0-02D1-40DD-A445-9A5BB1233D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63203" name="Rectangle 3">
            <a:extLst>
              <a:ext uri="{FF2B5EF4-FFF2-40B4-BE49-F238E27FC236}">
                <a16:creationId xmlns:a16="http://schemas.microsoft.com/office/drawing/2014/main" id="{56536390-A16F-4D97-BC81-E7CDF71D34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fr-FR" altLang="en-US" sz="1600"/>
              <a:t>Pour gérer au mieux les groupes de centres ,nous préconisons une codification sur 5digits </a:t>
            </a:r>
          </a:p>
          <a:p>
            <a:r>
              <a:rPr lang="fr-FR" altLang="en-US" sz="1600"/>
              <a:t>2   </a:t>
            </a:r>
            <a:r>
              <a:rPr lang="fr-FR" altLang="en-US" sz="1600">
                <a:solidFill>
                  <a:srgbClr val="FF0000"/>
                </a:solidFill>
              </a:rPr>
              <a:t>( scte</a:t>
            </a:r>
            <a:r>
              <a:rPr lang="fr-FR" altLang="en-US" sz="1600"/>
              <a:t> )                   1 premier digit</a:t>
            </a:r>
          </a:p>
          <a:p>
            <a:r>
              <a:rPr lang="fr-FR" altLang="en-US" sz="1600"/>
              <a:t>2      </a:t>
            </a:r>
            <a:r>
              <a:rPr lang="fr-FR" altLang="en-US" sz="1600">
                <a:solidFill>
                  <a:srgbClr val="FF0000"/>
                </a:solidFill>
              </a:rPr>
              <a:t>x</a:t>
            </a:r>
            <a:r>
              <a:rPr lang="fr-FR" altLang="en-US" sz="1600"/>
              <a:t>                         1 digit en 2eme position      </a:t>
            </a:r>
          </a:p>
          <a:p>
            <a:r>
              <a:rPr lang="fr-FR" altLang="en-US" sz="1600"/>
              <a:t>        0                         réservé pour les phases </a:t>
            </a:r>
          </a:p>
          <a:p>
            <a:r>
              <a:rPr lang="fr-FR" altLang="en-US" sz="1600"/>
              <a:t>        9                        CC ‘Projet Management’ Terranova</a:t>
            </a:r>
          </a:p>
          <a:p>
            <a:r>
              <a:rPr lang="fr-FR" altLang="en-US" sz="1600"/>
              <a:t>        1                        CC ‘Entité’ Valois SAS</a:t>
            </a:r>
          </a:p>
          <a:p>
            <a:r>
              <a:rPr lang="fr-FR" altLang="en-US" sz="1600"/>
              <a:t>        2                        CC ‘Entité’ EMSAR               …….</a:t>
            </a:r>
          </a:p>
          <a:p>
            <a:endParaRPr lang="fr-FR" altLang="en-US" sz="1600"/>
          </a:p>
          <a:p>
            <a:r>
              <a:rPr lang="fr-FR" altLang="en-US" sz="1600"/>
              <a:t>20    0                         réservé ‘Entité’ </a:t>
            </a:r>
            <a:r>
              <a:rPr lang="fr-FR" altLang="en-US" sz="1600">
                <a:solidFill>
                  <a:srgbClr val="FF0000"/>
                </a:solidFill>
              </a:rPr>
              <a:t>ou phase</a:t>
            </a:r>
          </a:p>
          <a:p>
            <a:pPr marL="542925" lvl="1" indent="-20638">
              <a:buFont typeface="Wingdings" panose="05000000000000000000" pitchFamily="2" charset="2"/>
              <a:buNone/>
            </a:pPr>
            <a:r>
              <a:rPr lang="fr-FR" altLang="en-US" sz="1400">
                <a:solidFill>
                  <a:srgbClr val="FF0000"/>
                </a:solidFill>
              </a:rPr>
              <a:t>     1  ( phase )            </a:t>
            </a:r>
            <a:r>
              <a:rPr lang="fr-FR" altLang="en-US" sz="1400"/>
              <a:t>CC  Phase Blue Print </a:t>
            </a:r>
          </a:p>
          <a:p>
            <a:r>
              <a:rPr lang="fr-FR" altLang="en-US" sz="1600"/>
              <a:t>        2                        CC  Phase Réalization</a:t>
            </a:r>
          </a:p>
          <a:p>
            <a:r>
              <a:rPr lang="fr-FR" altLang="en-US" sz="1600"/>
              <a:t>        3                        CC  Phase Test</a:t>
            </a:r>
          </a:p>
          <a:p>
            <a:r>
              <a:rPr lang="fr-FR" altLang="en-US" sz="1600"/>
              <a:t>        4                        CC  Phase Training</a:t>
            </a:r>
          </a:p>
          <a:p>
            <a:r>
              <a:rPr lang="fr-FR" altLang="en-US" sz="1600"/>
              <a:t>        5                        CC  Phase Roll In                         …….</a:t>
            </a:r>
          </a:p>
          <a:p>
            <a:pPr marL="922338" lvl="2" indent="0"/>
            <a:endParaRPr lang="fr-FR" altLang="en-US" sz="1200"/>
          </a:p>
          <a:p>
            <a:r>
              <a:rPr lang="fr-FR" altLang="en-US" sz="1600"/>
              <a:t>201  </a:t>
            </a:r>
            <a:r>
              <a:rPr lang="fr-FR" altLang="en-US" sz="1600">
                <a:solidFill>
                  <a:srgbClr val="FF0000"/>
                </a:solidFill>
              </a:rPr>
              <a:t>10  (track)         </a:t>
            </a:r>
            <a:r>
              <a:rPr lang="fr-FR" altLang="en-US" sz="1600"/>
              <a:t>CC BP FICO         </a:t>
            </a:r>
          </a:p>
          <a:p>
            <a:r>
              <a:rPr lang="fr-FR" altLang="en-US" sz="1600"/>
              <a:t>        20                     CC BP Supply chain                      ……</a:t>
            </a:r>
          </a:p>
          <a:p>
            <a:r>
              <a:rPr lang="fr-FR" altLang="en-US" sz="1600"/>
              <a:t>.</a:t>
            </a:r>
          </a:p>
        </p:txBody>
      </p:sp>
      <p:sp>
        <p:nvSpPr>
          <p:cNvPr id="563204" name="Text Box 4">
            <a:extLst>
              <a:ext uri="{FF2B5EF4-FFF2-40B4-BE49-F238E27FC236}">
                <a16:creationId xmlns:a16="http://schemas.microsoft.com/office/drawing/2014/main" id="{B11F8D39-E689-48E6-B204-287EE637C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149725"/>
            <a:ext cx="50038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b="1">
                <a:solidFill>
                  <a:srgbClr val="FF0000"/>
                </a:solidFill>
              </a:rPr>
              <a:t>Valider la liste des tracks</a:t>
            </a:r>
            <a:br>
              <a:rPr lang="fr-FR" altLang="en-US" b="1">
                <a:solidFill>
                  <a:srgbClr val="FF0000"/>
                </a:solidFill>
              </a:rPr>
            </a:br>
            <a:r>
              <a:rPr lang="fr-FR" altLang="en-US" b="1">
                <a:solidFill>
                  <a:srgbClr val="FF0000"/>
                </a:solidFill>
              </a:rPr>
              <a:t>S’assurer de la liste des phases</a:t>
            </a:r>
          </a:p>
          <a:p>
            <a:pPr>
              <a:spcBef>
                <a:spcPct val="50000"/>
              </a:spcBef>
            </a:pPr>
            <a:r>
              <a:rPr lang="fr-FR" altLang="en-US" b="1">
                <a:solidFill>
                  <a:srgbClr val="FF0000"/>
                </a:solidFill>
              </a:rPr>
              <a:t>(cf. fichier XL Hiérarchie)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B686C378-43DF-46C4-B4DB-861E29CAEC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9" name="Picture 5">
            <a:extLst>
              <a:ext uri="{FF2B5EF4-FFF2-40B4-BE49-F238E27FC236}">
                <a16:creationId xmlns:a16="http://schemas.microsoft.com/office/drawing/2014/main" id="{EAE003A0-2C13-4C84-BFE3-A8BC400E1C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87" y="2366963"/>
            <a:ext cx="4869426" cy="3424237"/>
          </a:xfrm>
        </p:spPr>
      </p:pic>
      <p:sp>
        <p:nvSpPr>
          <p:cNvPr id="548870" name="Oval 6">
            <a:extLst>
              <a:ext uri="{FF2B5EF4-FFF2-40B4-BE49-F238E27FC236}">
                <a16:creationId xmlns:a16="http://schemas.microsoft.com/office/drawing/2014/main" id="{FB764A90-2B52-4FC0-A94A-E9D36337BE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305050"/>
            <a:ext cx="792163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8871" name="Oval 7">
            <a:extLst>
              <a:ext uri="{FF2B5EF4-FFF2-40B4-BE49-F238E27FC236}">
                <a16:creationId xmlns:a16="http://schemas.microsoft.com/office/drawing/2014/main" id="{C4BB4941-6028-4CAA-BFA3-94E1FE4725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157788"/>
            <a:ext cx="122555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8872" name="Text Box 8">
            <a:extLst>
              <a:ext uri="{FF2B5EF4-FFF2-40B4-BE49-F238E27FC236}">
                <a16:creationId xmlns:a16="http://schemas.microsoft.com/office/drawing/2014/main" id="{A4FC5723-15ED-419C-B15A-70D8B45AF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8863" y="3284538"/>
            <a:ext cx="30972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 sz="4000" b="1">
                <a:solidFill>
                  <a:srgbClr val="FF0000"/>
                </a:solidFill>
              </a:rPr>
              <a:t>Ah bon ? </a:t>
            </a:r>
          </a:p>
        </p:txBody>
      </p:sp>
      <p:sp>
        <p:nvSpPr>
          <p:cNvPr id="548873" name="Line 9">
            <a:extLst>
              <a:ext uri="{FF2B5EF4-FFF2-40B4-BE49-F238E27FC236}">
                <a16:creationId xmlns:a16="http://schemas.microsoft.com/office/drawing/2014/main" id="{A977C044-0DFE-40DC-9C73-9466938E4D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1588" y="2520950"/>
            <a:ext cx="2220912" cy="1052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8874" name="Line 10">
            <a:extLst>
              <a:ext uri="{FF2B5EF4-FFF2-40B4-BE49-F238E27FC236}">
                <a16:creationId xmlns:a16="http://schemas.microsoft.com/office/drawing/2014/main" id="{C7B9A928-8629-4A87-A196-6AE35F572A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76375" y="3716338"/>
            <a:ext cx="2016125" cy="165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058FF14-DC87-4A6F-ABC2-DFEA8C4E1E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C96B7F42-EFD4-482F-B82D-EE620ADE0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ordres </a:t>
            </a:r>
            <a:br>
              <a:rPr lang="fr-FR" altLang="en-US" sz="1800"/>
            </a:br>
            <a:r>
              <a:rPr lang="fr-FR" altLang="en-US" sz="1800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1AF161A1-9959-4B52-B1A0-824C3E68BF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 Entité 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D27334E3-6584-4122-A631-AD9CB7B48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taux</a:t>
            </a:r>
            <a:br>
              <a:rPr lang="fr-FR" altLang="en-US" sz="1800"/>
            </a:br>
            <a:r>
              <a:rPr lang="fr-FR" altLang="en-US" sz="1800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E9E52D01-218E-4B46-BBF7-2A38C1310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Type d’activité et CC Entité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14AD0DB8-93CA-4414-926E-11CBD4799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Budget annuel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00ECBA84-1257-474B-8E9D-6D5C38EB3D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KO22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FC095061-DB15-492C-9665-7686F585A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EA295F9D-716F-4485-8A5C-4C51892E1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KP26</a:t>
            </a:r>
          </a:p>
        </p:txBody>
      </p:sp>
      <p:sp>
        <p:nvSpPr>
          <p:cNvPr id="526351" name="AutoShape 15">
            <a:extLst>
              <a:ext uri="{FF2B5EF4-FFF2-40B4-BE49-F238E27FC236}">
                <a16:creationId xmlns:a16="http://schemas.microsoft.com/office/drawing/2014/main" id="{F68AB47A-F088-47E6-AE76-E73E41F85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 Phase »</a:t>
            </a:r>
          </a:p>
        </p:txBody>
      </p:sp>
      <p:sp>
        <p:nvSpPr>
          <p:cNvPr id="526352" name="Text Box 16">
            <a:extLst>
              <a:ext uri="{FF2B5EF4-FFF2-40B4-BE49-F238E27FC236}">
                <a16:creationId xmlns:a16="http://schemas.microsoft.com/office/drawing/2014/main" id="{9A00344C-FFF5-4D9F-BD6B-A87FB5C79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852738"/>
            <a:ext cx="583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600"/>
              <a:t>budget sur Phase track </a:t>
            </a:r>
          </a:p>
          <a:p>
            <a:pPr algn="ctr"/>
            <a:r>
              <a:rPr lang="fr-FR" altLang="en-US" sz="1600"/>
              <a:t> avec déversement sur le CC Entité</a:t>
            </a:r>
          </a:p>
        </p:txBody>
      </p:sp>
      <p:sp>
        <p:nvSpPr>
          <p:cNvPr id="526353" name="Text Box 17">
            <a:extLst>
              <a:ext uri="{FF2B5EF4-FFF2-40B4-BE49-F238E27FC236}">
                <a16:creationId xmlns:a16="http://schemas.microsoft.com/office/drawing/2014/main" id="{E513A0B1-86B1-40C5-AC3D-547A56B26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157788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6354" name="Text Box 18">
            <a:extLst>
              <a:ext uri="{FF2B5EF4-FFF2-40B4-BE49-F238E27FC236}">
                <a16:creationId xmlns:a16="http://schemas.microsoft.com/office/drawing/2014/main" id="{E29942FA-D132-440F-BD08-1D8B30BF3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6845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6355" name="Text Box 19">
            <a:extLst>
              <a:ext uri="{FF2B5EF4-FFF2-40B4-BE49-F238E27FC236}">
                <a16:creationId xmlns:a16="http://schemas.microsoft.com/office/drawing/2014/main" id="{0803ACA7-8250-43C4-972F-A46E31E25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52738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998C3273-8FB5-4B21-882A-A459843D28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DF9F47AC-490B-44D3-A09C-D569AD2AF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de </a:t>
            </a:r>
            <a:br>
              <a:rPr lang="fr-FR" altLang="en-US" sz="1800"/>
            </a:br>
            <a:r>
              <a:rPr lang="fr-FR" altLang="en-US" sz="1800"/>
              <a:t>FG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E7C0D5DC-C4AE-41AE-BE8E-7C2A1CAAE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</a:t>
            </a:r>
            <a:br>
              <a:rPr lang="fr-FR" altLang="en-US" sz="1800"/>
            </a:br>
            <a:r>
              <a:rPr lang="fr-FR" altLang="en-US" sz="1800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EEFD654E-3F34-45D8-85CC-EB5ACC88E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sur phase </a:t>
            </a:r>
            <a:br>
              <a:rPr lang="fr-FR" altLang="en-US" sz="1800"/>
            </a:br>
            <a:r>
              <a:rPr lang="fr-FR" altLang="en-US" sz="1800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28961BA0-3A47-442A-A1AA-C91C59E23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9E59236C-814E-43AE-A680-A24B2B7315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8BB51B39-031B-460F-AC2B-7CCE272C4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AA80B6C8-73A4-4A96-B027-24F645E13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0E6B8A55-167B-42D4-822D-E20A843F5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6338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5C72A18D-1923-4DAF-9BCB-AE850A6CF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3EED9273-00D0-4842-9C02-7F29F90D5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0D4F71FB-F85D-435B-8B2F-D2A08202A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4337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F071BE8B-2BCC-487C-9C60-3676FFAA2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33956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heures presta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57896C9B-42CF-4374-A663-64C63419F6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4259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FNP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C3BC5E91-1754-4DF6-ADBE-1561D8DCCE57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F51E679F-31F3-42B2-BE6C-F25032DC296F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3155950" y="2636838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2CD709AF-C213-47A0-B6C5-49853DE4292E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6829425" y="2671763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3330C3BB-5182-478F-AE99-AB7BAA8FF115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6829425" y="4005263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1B366DE2-298A-4C4C-9098-AA3DE3E27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5063" y="10191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avec FS </a:t>
            </a:r>
          </a:p>
          <a:p>
            <a:pPr algn="ctr"/>
            <a:r>
              <a:rPr lang="fr-FR" altLang="en-US" sz="1800">
                <a:solidFill>
                  <a:srgbClr val="FF0000"/>
                </a:solidFill>
              </a:rPr>
              <a:t>(fiches services non mises en place a priori)</a:t>
            </a:r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05F9052E-A77B-4CC8-B2A6-6F9A094B3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Déversement</a:t>
            </a:r>
            <a:br>
              <a:rPr lang="fr-FR" altLang="en-US" sz="1800"/>
            </a:br>
            <a:r>
              <a:rPr lang="fr-FR" altLang="en-US" sz="1800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B0191424-4ACC-4ED3-BF4F-819CF86D85DC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3155950" y="40433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46" name="Text Box 62">
            <a:extLst>
              <a:ext uri="{FF2B5EF4-FFF2-40B4-BE49-F238E27FC236}">
                <a16:creationId xmlns:a16="http://schemas.microsoft.com/office/drawing/2014/main" id="{421232A4-9F8A-40F3-9DE6-2B9C528DDC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238" y="1277938"/>
            <a:ext cx="14716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 sauf user-exit</a:t>
            </a:r>
          </a:p>
        </p:txBody>
      </p:sp>
      <p:sp>
        <p:nvSpPr>
          <p:cNvPr id="528447" name="Text Box 63">
            <a:extLst>
              <a:ext uri="{FF2B5EF4-FFF2-40B4-BE49-F238E27FC236}">
                <a16:creationId xmlns:a16="http://schemas.microsoft.com/office/drawing/2014/main" id="{3B3502F2-B989-46F0-9DB5-DA49D514D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6338" y="1277938"/>
            <a:ext cx="14716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 sauf user-exit</a:t>
            </a:r>
          </a:p>
        </p:txBody>
      </p:sp>
      <p:sp>
        <p:nvSpPr>
          <p:cNvPr id="528448" name="Text Box 64">
            <a:extLst>
              <a:ext uri="{FF2B5EF4-FFF2-40B4-BE49-F238E27FC236}">
                <a16:creationId xmlns:a16="http://schemas.microsoft.com/office/drawing/2014/main" id="{E082B0D9-188B-4BE8-8DD6-050DB97EC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363" y="41322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8449" name="Text Box 65">
            <a:extLst>
              <a:ext uri="{FF2B5EF4-FFF2-40B4-BE49-F238E27FC236}">
                <a16:creationId xmlns:a16="http://schemas.microsoft.com/office/drawing/2014/main" id="{A5F17DF9-7247-40D6-B2F6-A7332E430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5588" y="5084763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en-US">
                <a:solidFill>
                  <a:srgbClr val="FF0000"/>
                </a:solidFill>
              </a:rPr>
              <a:t>OK</a:t>
            </a:r>
          </a:p>
        </p:txBody>
      </p:sp>
      <p:sp>
        <p:nvSpPr>
          <p:cNvPr id="528450" name="Rectangle 66">
            <a:extLst>
              <a:ext uri="{FF2B5EF4-FFF2-40B4-BE49-F238E27FC236}">
                <a16:creationId xmlns:a16="http://schemas.microsoft.com/office/drawing/2014/main" id="{1AB35822-2D61-47B2-A42A-D90B65485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836613"/>
            <a:ext cx="4679950" cy="4645025"/>
          </a:xfrm>
          <a:prstGeom prst="rect">
            <a:avLst/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17845</TotalTime>
  <Words>1314</Words>
  <Application>Microsoft Office PowerPoint</Application>
  <PresentationFormat>On-screen Show (4:3)</PresentationFormat>
  <Paragraphs>244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Wingdings</vt:lpstr>
      <vt:lpstr>Modèle par défaut</vt:lpstr>
      <vt:lpstr>Droplet</vt:lpstr>
      <vt:lpstr>KPC TerraNova SAS</vt:lpstr>
      <vt:lpstr>Fonctionnalités identifiées</vt:lpstr>
      <vt:lpstr>Structure organisationnelle</vt:lpstr>
      <vt:lpstr>Structure analytique</vt:lpstr>
      <vt:lpstr>Structure analytique : proposition</vt:lpstr>
      <vt:lpstr>Codification de la structure analytique </vt:lpstr>
      <vt:lpstr>Structure analytique des Centres de Couts </vt:lpstr>
      <vt:lpstr>Processus Budget</vt:lpstr>
      <vt:lpstr>Processus Commandes</vt:lpstr>
      <vt:lpstr>Amortissements</vt:lpstr>
      <vt:lpstr>Processus Saisie des heures salariés KPC</vt:lpstr>
      <vt:lpstr>Processus Factures fournisseurs &amp; règlements</vt:lpstr>
      <vt:lpstr>Réallocation des coûts cycle de répartition </vt:lpstr>
      <vt:lpstr>Work in process</vt:lpstr>
      <vt:lpstr>Synthèse</vt:lpstr>
      <vt:lpstr>Processus Cash Pooling</vt:lpstr>
      <vt:lpstr>Refacturation finale</vt:lpstr>
      <vt:lpstr>RH et salaires</vt:lpstr>
      <vt:lpstr>Fiche de service : Nouveauté     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401</cp:revision>
  <cp:lastPrinted>2007-05-14T10:47:09Z</cp:lastPrinted>
  <dcterms:created xsi:type="dcterms:W3CDTF">2007-03-02T11:39:39Z</dcterms:created>
  <dcterms:modified xsi:type="dcterms:W3CDTF">2020-01-05T16:02:12Z</dcterms:modified>
</cp:coreProperties>
</file>