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76" r:id="rId2"/>
  </p:sldMasterIdLst>
  <p:notesMasterIdLst>
    <p:notesMasterId r:id="rId26"/>
  </p:notesMasterIdLst>
  <p:handoutMasterIdLst>
    <p:handoutMasterId r:id="rId27"/>
  </p:handoutMasterIdLst>
  <p:sldIdLst>
    <p:sldId id="256" r:id="rId3"/>
    <p:sldId id="272" r:id="rId4"/>
    <p:sldId id="260" r:id="rId5"/>
    <p:sldId id="262" r:id="rId6"/>
    <p:sldId id="273" r:id="rId7"/>
    <p:sldId id="285" r:id="rId8"/>
    <p:sldId id="277" r:id="rId9"/>
    <p:sldId id="261" r:id="rId10"/>
    <p:sldId id="278" r:id="rId11"/>
    <p:sldId id="263" r:id="rId12"/>
    <p:sldId id="264" r:id="rId13"/>
    <p:sldId id="266" r:id="rId14"/>
    <p:sldId id="270" r:id="rId15"/>
    <p:sldId id="271" r:id="rId16"/>
    <p:sldId id="267" r:id="rId17"/>
    <p:sldId id="268" r:id="rId18"/>
    <p:sldId id="269" r:id="rId19"/>
    <p:sldId id="276" r:id="rId20"/>
    <p:sldId id="283" r:id="rId21"/>
    <p:sldId id="281" r:id="rId22"/>
    <p:sldId id="280" r:id="rId23"/>
    <p:sldId id="279" r:id="rId24"/>
    <p:sldId id="284" r:id="rId25"/>
  </p:sldIdLst>
  <p:sldSz cx="9144000" cy="6858000" type="screen4x3"/>
  <p:notesSz cx="6813550" cy="9945688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CC0000"/>
    <a:srgbClr val="C0C0C0"/>
    <a:srgbClr val="9933FF"/>
    <a:srgbClr val="FFCC00"/>
    <a:srgbClr val="B2B2B2"/>
    <a:srgbClr val="FF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430" autoAdjust="0"/>
    <p:restoredTop sz="92331" autoAdjust="0"/>
  </p:normalViewPr>
  <p:slideViewPr>
    <p:cSldViewPr snapToObjects="1">
      <p:cViewPr varScale="1">
        <p:scale>
          <a:sx n="66" d="100"/>
          <a:sy n="66" d="100"/>
        </p:scale>
        <p:origin x="1516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EA3E68F0-E8AA-4B52-AA1D-D987CE002CB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 altLang="en-US"/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349C36A0-637F-47BB-9749-910D4F62DE7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9213" y="0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FR" altLang="en-US"/>
          </a:p>
        </p:txBody>
      </p:sp>
      <p:sp>
        <p:nvSpPr>
          <p:cNvPr id="41988" name="Rectangle 4">
            <a:extLst>
              <a:ext uri="{FF2B5EF4-FFF2-40B4-BE49-F238E27FC236}">
                <a16:creationId xmlns:a16="http://schemas.microsoft.com/office/drawing/2014/main" id="{821B7929-4A31-465C-8EAE-9A9C4A922EB9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7213"/>
            <a:ext cx="295275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 altLang="en-US"/>
          </a:p>
        </p:txBody>
      </p:sp>
      <p:sp>
        <p:nvSpPr>
          <p:cNvPr id="41989" name="Rectangle 5">
            <a:extLst>
              <a:ext uri="{FF2B5EF4-FFF2-40B4-BE49-F238E27FC236}">
                <a16:creationId xmlns:a16="http://schemas.microsoft.com/office/drawing/2014/main" id="{1EB01ABE-E7E3-4C7C-AE49-266B93CCB432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9213" y="9447213"/>
            <a:ext cx="295275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5D78977-89E7-47C8-9D6C-7D26CF16DE53}" type="slidenum">
              <a:rPr lang="fr-FR" altLang="en-US"/>
              <a:pPr/>
              <a:t>‹#›</a:t>
            </a:fld>
            <a:endParaRPr lang="fr-F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BFE8E43F-8363-43CC-9280-04121D43BAD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 altLang="en-US"/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FA98E11F-6BB0-4C82-98D8-84D633EF000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9213" y="0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FR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DA7E9E2F-9BE7-436D-AEA6-23DBAF25DFA2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72050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>
            <a:extLst>
              <a:ext uri="{FF2B5EF4-FFF2-40B4-BE49-F238E27FC236}">
                <a16:creationId xmlns:a16="http://schemas.microsoft.com/office/drawing/2014/main" id="{460A990B-221C-4450-933B-E91D3F3E07CB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4400"/>
            <a:ext cx="5451475" cy="447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/>
              <a:t>Cliquez pour modifier les styles du texte du masque</a:t>
            </a:r>
          </a:p>
          <a:p>
            <a:pPr lvl="1"/>
            <a:r>
              <a:rPr lang="fr-FR" altLang="en-US"/>
              <a:t>Deuxième niveau</a:t>
            </a:r>
          </a:p>
          <a:p>
            <a:pPr lvl="2"/>
            <a:r>
              <a:rPr lang="fr-FR" altLang="en-US"/>
              <a:t>Troisième niveau</a:t>
            </a:r>
          </a:p>
          <a:p>
            <a:pPr lvl="3"/>
            <a:r>
              <a:rPr lang="fr-FR" altLang="en-US"/>
              <a:t>Quatrième niveau</a:t>
            </a:r>
          </a:p>
          <a:p>
            <a:pPr lvl="4"/>
            <a:r>
              <a:rPr lang="fr-FR" altLang="en-US"/>
              <a:t>Cinquième niveau</a:t>
            </a:r>
          </a:p>
        </p:txBody>
      </p:sp>
      <p:sp>
        <p:nvSpPr>
          <p:cNvPr id="5126" name="Rectangle 6">
            <a:extLst>
              <a:ext uri="{FF2B5EF4-FFF2-40B4-BE49-F238E27FC236}">
                <a16:creationId xmlns:a16="http://schemas.microsoft.com/office/drawing/2014/main" id="{EA03954F-876B-41E3-8410-D6CF54F5956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7213"/>
            <a:ext cx="295275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 altLang="en-US"/>
          </a:p>
        </p:txBody>
      </p:sp>
      <p:sp>
        <p:nvSpPr>
          <p:cNvPr id="5127" name="Rectangle 7">
            <a:extLst>
              <a:ext uri="{FF2B5EF4-FFF2-40B4-BE49-F238E27FC236}">
                <a16:creationId xmlns:a16="http://schemas.microsoft.com/office/drawing/2014/main" id="{80F68BB5-7C6B-49A9-ABB1-9E613ECD1CE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9213" y="9447213"/>
            <a:ext cx="295275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7E89577-F868-4B14-8C65-FF98933FDC2F}" type="slidenum">
              <a:rPr lang="fr-FR" altLang="en-US"/>
              <a:pPr/>
              <a:t>‹#›</a:t>
            </a:fld>
            <a:endParaRPr lang="fr-F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674" name="Rectangle 2">
            <a:extLst>
              <a:ext uri="{FF2B5EF4-FFF2-40B4-BE49-F238E27FC236}">
                <a16:creationId xmlns:a16="http://schemas.microsoft.com/office/drawing/2014/main" id="{B49AC553-EBD9-4D25-A54C-E0E051479775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0675" name="Rectangle 3">
            <a:extLst>
              <a:ext uri="{FF2B5EF4-FFF2-40B4-BE49-F238E27FC236}">
                <a16:creationId xmlns:a16="http://schemas.microsoft.com/office/drawing/2014/main" id="{08A65DC2-6CB8-45BE-B773-4C0AD0723C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altLang="en-US"/>
              <a:t>Saisie des heures prestataire : CATSXT_ADMIN</a:t>
            </a:r>
          </a:p>
          <a:p>
            <a:r>
              <a:rPr lang="fr-FR" altLang="en-US"/>
              <a:t>Création automatique des saisies de services : CATM</a:t>
            </a:r>
          </a:p>
          <a:p>
            <a:r>
              <a:rPr lang="fr-FR" altLang="en-US"/>
              <a:t>Validation des saisies de services : ML81N</a:t>
            </a:r>
          </a:p>
          <a:p>
            <a:r>
              <a:rPr lang="fr-FR" altLang="en-US"/>
              <a:t>Déversement compte d’immo : KO8G</a:t>
            </a:r>
          </a:p>
          <a:p>
            <a:endParaRPr lang="fr-F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2" name="Rectangle 16">
            <a:extLst>
              <a:ext uri="{FF2B5EF4-FFF2-40B4-BE49-F238E27FC236}">
                <a16:creationId xmlns:a16="http://schemas.microsoft.com/office/drawing/2014/main" id="{DC6857C1-79CB-4177-8A7D-ABD392FED0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642100"/>
            <a:ext cx="9144000" cy="215900"/>
          </a:xfrm>
          <a:prstGeom prst="rect">
            <a:avLst/>
          </a:prstGeom>
          <a:gradFill rotWithShape="1">
            <a:gsLst>
              <a:gs pos="0">
                <a:srgbClr val="A5A5A5"/>
              </a:gs>
              <a:gs pos="50000">
                <a:schemeClr val="bg2"/>
              </a:gs>
              <a:gs pos="100000">
                <a:srgbClr val="A5A5A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r"/>
            <a:endParaRPr lang="en-US" altLang="en-US" sz="1200">
              <a:solidFill>
                <a:schemeClr val="bg1"/>
              </a:solidFill>
            </a:endParaRPr>
          </a:p>
        </p:txBody>
      </p:sp>
      <p:sp>
        <p:nvSpPr>
          <p:cNvPr id="4098" name="Rectangle 2">
            <a:extLst>
              <a:ext uri="{FF2B5EF4-FFF2-40B4-BE49-F238E27FC236}">
                <a16:creationId xmlns:a16="http://schemas.microsoft.com/office/drawing/2014/main" id="{0E67ED27-D96A-450F-B921-F315A3CB0A4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03288" y="1125538"/>
            <a:ext cx="7772400" cy="3382962"/>
          </a:xfrm>
          <a:noFill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808080"/>
                    </a:gs>
                    <a:gs pos="50000">
                      <a:srgbClr val="C0C0C0"/>
                    </a:gs>
                    <a:gs pos="100000">
                      <a:srgbClr val="808080"/>
                    </a:gs>
                  </a:gsLst>
                  <a:lin ang="5400000" scaled="1"/>
                </a:gradFill>
              </a14:hiddenFill>
            </a:ext>
          </a:extLst>
        </p:spPr>
        <p:txBody>
          <a:bodyPr/>
          <a:lstStyle>
            <a:lvl1pPr>
              <a:defRPr sz="7100">
                <a:solidFill>
                  <a:srgbClr val="CC0000"/>
                </a:solidFill>
              </a:defRPr>
            </a:lvl1pPr>
          </a:lstStyle>
          <a:p>
            <a:pPr lvl="0"/>
            <a:r>
              <a:rPr lang="fr-FR" altLang="en-US" noProof="0"/>
              <a:t>Cliquez pour modifier le style du titre</a:t>
            </a: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736E87A4-64C8-4D30-8C0F-FEDD92D6FB3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339975" y="4797425"/>
            <a:ext cx="6400800" cy="1463675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fr-FR" altLang="en-US" noProof="0"/>
              <a:t>Cliquez pour modifier le style des sous-titres du masque</a:t>
            </a:r>
          </a:p>
        </p:txBody>
      </p:sp>
      <p:sp>
        <p:nvSpPr>
          <p:cNvPr id="4111" name="Rectangle 15">
            <a:extLst>
              <a:ext uri="{FF2B5EF4-FFF2-40B4-BE49-F238E27FC236}">
                <a16:creationId xmlns:a16="http://schemas.microsoft.com/office/drawing/2014/main" id="{001ED7A6-93EA-449F-BC93-50E348A811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26988"/>
            <a:ext cx="9144000" cy="503238"/>
          </a:xfrm>
          <a:prstGeom prst="rect">
            <a:avLst/>
          </a:prstGeom>
          <a:gradFill rotWithShape="1">
            <a:gsLst>
              <a:gs pos="0">
                <a:srgbClr val="808080"/>
              </a:gs>
              <a:gs pos="50000">
                <a:srgbClr val="C0C0C0"/>
              </a:gs>
              <a:gs pos="100000">
                <a:srgbClr val="80808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 anchor="ctr"/>
          <a:lstStyle>
            <a:lvl1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1pPr>
            <a:lvl2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2pPr>
            <a:lvl3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3pPr>
            <a:lvl4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4pPr>
            <a:lvl5pPr algn="r"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5pPr>
            <a:lvl6pPr marL="457200" algn="r" fontAlgn="base">
              <a:spcBef>
                <a:spcPct val="0"/>
              </a:spcBef>
              <a:spcAft>
                <a:spcPct val="0"/>
              </a:spcAft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6pPr>
            <a:lvl7pPr marL="914400" algn="r" fontAlgn="base">
              <a:spcBef>
                <a:spcPct val="0"/>
              </a:spcBef>
              <a:spcAft>
                <a:spcPct val="0"/>
              </a:spcAft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7pPr>
            <a:lvl8pPr marL="1371600" algn="r" fontAlgn="base">
              <a:spcBef>
                <a:spcPct val="0"/>
              </a:spcBef>
              <a:spcAft>
                <a:spcPct val="0"/>
              </a:spcAft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8pPr>
            <a:lvl9pPr marL="1828800" algn="r" fontAlgn="base">
              <a:spcBef>
                <a:spcPct val="0"/>
              </a:spcBef>
              <a:spcAft>
                <a:spcPct val="0"/>
              </a:spcAft>
              <a:buClr>
                <a:srgbClr val="FFCC00"/>
              </a:buClr>
              <a:buFont typeface="Wingdings" panose="05000000000000000000" pitchFamily="2" charset="2"/>
              <a:defRPr sz="7100">
                <a:solidFill>
                  <a:srgbClr val="CC0000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4113" name="Line 17">
            <a:extLst>
              <a:ext uri="{FF2B5EF4-FFF2-40B4-BE49-F238E27FC236}">
                <a16:creationId xmlns:a16="http://schemas.microsoft.com/office/drawing/2014/main" id="{85478282-33AB-47D4-8918-A7B0C0408FFC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549275"/>
            <a:ext cx="9144000" cy="0"/>
          </a:xfrm>
          <a:prstGeom prst="line">
            <a:avLst/>
          </a:prstGeom>
          <a:noFill/>
          <a:ln w="28575">
            <a:solidFill>
              <a:srgbClr val="99C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pic>
        <p:nvPicPr>
          <p:cNvPr id="4117" name="Picture 21">
            <a:extLst>
              <a:ext uri="{FF2B5EF4-FFF2-40B4-BE49-F238E27FC236}">
                <a16:creationId xmlns:a16="http://schemas.microsoft.com/office/drawing/2014/main" id="{7FB75162-9AE5-4C43-AEFD-258B99BA2A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9488" y="6092825"/>
            <a:ext cx="544512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32919A-C6A8-4B73-B6F1-1E7BDDDD15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B56091-50A1-4C92-86EE-D4B423662D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01297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43361BA-53DA-42CD-A3CE-5196BF4DC0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858000" y="-26988"/>
            <a:ext cx="2286000" cy="64801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1D57CD-9C19-4C34-A2D7-8566736048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0" y="-26988"/>
            <a:ext cx="6705600" cy="64801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23272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A052F9-8214-4B38-A11A-6EC587CD3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6988"/>
            <a:ext cx="9144000" cy="6477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46AF2F-D30F-4E6A-BAAC-324A8A979FCC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0" y="836613"/>
            <a:ext cx="4495800" cy="5616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63DF02-AB35-44A3-BEA4-48724AD7E42C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648200" y="836613"/>
            <a:ext cx="4495800" cy="27320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87A0F37-BA41-4B67-8F50-093991D7CE42}"/>
              </a:ext>
            </a:extLst>
          </p:cNvPr>
          <p:cNvSpPr>
            <a:spLocks noGrp="1"/>
          </p:cNvSpPr>
          <p:nvPr>
            <p:ph sz="quarter" idx="3"/>
          </p:nvPr>
        </p:nvSpPr>
        <p:spPr>
          <a:xfrm>
            <a:off x="4648200" y="3721100"/>
            <a:ext cx="4495800" cy="27320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11589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1DCE7B-60AB-492C-A694-600B71629910}"/>
              </a:ext>
            </a:extLst>
          </p:cNvPr>
          <p:cNvSpPr>
            <a:spLocks noGrp="1"/>
          </p:cNvSpPr>
          <p:nvPr>
            <p:ph type="title" sz="quarter"/>
          </p:nvPr>
        </p:nvSpPr>
        <p:spPr>
          <a:xfrm>
            <a:off x="0" y="-26988"/>
            <a:ext cx="9144000" cy="6477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4F3111-59F3-46CD-B9D3-CEADE24DFC7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0" y="836613"/>
            <a:ext cx="4495800" cy="27320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054DAB-B4D2-485D-9AD1-C443A43EC089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648200" y="836613"/>
            <a:ext cx="4495800" cy="27320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F210665-5C7D-4614-80F6-3244E55B7C76}"/>
              </a:ext>
            </a:extLst>
          </p:cNvPr>
          <p:cNvSpPr>
            <a:spLocks noGrp="1"/>
          </p:cNvSpPr>
          <p:nvPr>
            <p:ph sz="quarter" idx="3"/>
          </p:nvPr>
        </p:nvSpPr>
        <p:spPr>
          <a:xfrm>
            <a:off x="0" y="3721100"/>
            <a:ext cx="4495800" cy="27320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F91111-64C1-4FDD-AEBE-699AD66C9A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48200" y="3721100"/>
            <a:ext cx="4495800" cy="27320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1823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34666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66015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28337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70851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1/5/2020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8504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1/5/2020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09883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495443-0B81-4BD3-953A-695F974C7C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598F7F-B7A1-4090-AECE-B120102238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73513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1/5/2020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97483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58119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D058F-B960-4439-B370-43D89816EE05}" type="datetimeFigureOut">
              <a:rPr lang="en-US" smtClean="0"/>
              <a:t>1/5/2020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29B06-CF2A-459A-8CBC-F18C1D67D2B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67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03939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5607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871137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926241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1/5/2020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52367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1/5/2020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4649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115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21B49D-3BC8-4CB2-91F4-0E5EDD790D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A7B383-84D0-4ED6-913F-A99C93E86D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9666388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181860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650779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A052F9-8214-4B38-A11A-6EC587CD3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6988"/>
            <a:ext cx="9144000" cy="6477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46AF2F-D30F-4E6A-BAAC-324A8A979FCC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0" y="836613"/>
            <a:ext cx="4495800" cy="5616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63DF02-AB35-44A3-BEA4-48724AD7E42C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648200" y="836613"/>
            <a:ext cx="4495800" cy="27320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87A0F37-BA41-4B67-8F50-093991D7CE42}"/>
              </a:ext>
            </a:extLst>
          </p:cNvPr>
          <p:cNvSpPr>
            <a:spLocks noGrp="1"/>
          </p:cNvSpPr>
          <p:nvPr>
            <p:ph sz="quarter" idx="3"/>
          </p:nvPr>
        </p:nvSpPr>
        <p:spPr>
          <a:xfrm>
            <a:off x="4648200" y="3721100"/>
            <a:ext cx="4495800" cy="27320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789885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1DCE7B-60AB-492C-A694-600B71629910}"/>
              </a:ext>
            </a:extLst>
          </p:cNvPr>
          <p:cNvSpPr>
            <a:spLocks noGrp="1"/>
          </p:cNvSpPr>
          <p:nvPr>
            <p:ph type="title" sz="quarter"/>
          </p:nvPr>
        </p:nvSpPr>
        <p:spPr>
          <a:xfrm>
            <a:off x="0" y="-26988"/>
            <a:ext cx="9144000" cy="6477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4F3111-59F3-46CD-B9D3-CEADE24DFC7B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0" y="836613"/>
            <a:ext cx="4495800" cy="27320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054DAB-B4D2-485D-9AD1-C443A43EC089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648200" y="836613"/>
            <a:ext cx="4495800" cy="27320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F210665-5C7D-4614-80F6-3244E55B7C76}"/>
              </a:ext>
            </a:extLst>
          </p:cNvPr>
          <p:cNvSpPr>
            <a:spLocks noGrp="1"/>
          </p:cNvSpPr>
          <p:nvPr>
            <p:ph sz="quarter" idx="3"/>
          </p:nvPr>
        </p:nvSpPr>
        <p:spPr>
          <a:xfrm>
            <a:off x="0" y="3721100"/>
            <a:ext cx="4495800" cy="27320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F91111-64C1-4FDD-AEBE-699AD66C9A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48200" y="3721100"/>
            <a:ext cx="4495800" cy="27320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0483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7DA5BE-4728-4532-A21F-AD2EFFCD2B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47688-3C8A-443C-9453-40004D5145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836613"/>
            <a:ext cx="4495800" cy="5616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2A8177-36FC-4543-9169-55A3812679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836613"/>
            <a:ext cx="4495800" cy="5616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3715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FC76FB-E7D0-43D4-8578-07C8E310B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76CD19-9604-4E27-850F-66A2053127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96C8E3-C628-4CC8-A61B-69500534F5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DB78491-7D2B-4AA0-B881-1B14481090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C5311A8-92E6-490C-A19C-DD2F53F2B1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7098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7AC124-32A4-445A-A81F-CB6148F3A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892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2549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8245B-A559-4DBD-A190-F6BD00E44C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AD8C38-BA60-4EE7-B697-0CC3A2430F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1E8A7D-60C6-480A-B1C4-FF9ABD6521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73656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7F6752-783B-4684-9296-A2B9CDC87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84C61DC-5D68-406D-9C90-B1A2137A4E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02E1CA-06B1-4C2A-A2E1-08E834A6CE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8544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16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2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19" Type="http://schemas.openxmlformats.org/officeDocument/2006/relationships/slideLayout" Target="../slideLayouts/slideLayout32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Relationship Id="rId22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3CDD73DC-5114-454A-8546-5773F9C599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-26988"/>
            <a:ext cx="9144000" cy="647701"/>
          </a:xfrm>
          <a:prstGeom prst="rect">
            <a:avLst/>
          </a:prstGeom>
          <a:gradFill rotWithShape="1">
            <a:gsLst>
              <a:gs pos="0">
                <a:srgbClr val="808080"/>
              </a:gs>
              <a:gs pos="50000">
                <a:srgbClr val="C0C0C0"/>
              </a:gs>
              <a:gs pos="100000">
                <a:srgbClr val="80808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4" rIns="91430" bIns="45714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altLang="en-US"/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898331B2-D954-4E0B-83C6-818A3B2741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836613"/>
            <a:ext cx="9144000" cy="561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4" rIns="91430" bIns="457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/>
              <a:t>Cliquez pour modifier les styles du texte du masque</a:t>
            </a:r>
          </a:p>
          <a:p>
            <a:pPr lvl="1"/>
            <a:r>
              <a:rPr lang="fr-FR" altLang="en-US"/>
              <a:t>Deuxième niveau</a:t>
            </a:r>
          </a:p>
          <a:p>
            <a:pPr lvl="2"/>
            <a:r>
              <a:rPr lang="fr-FR" altLang="en-US"/>
              <a:t>Troisième niveau</a:t>
            </a:r>
          </a:p>
          <a:p>
            <a:pPr lvl="3"/>
            <a:r>
              <a:rPr lang="fr-FR" altLang="en-US"/>
              <a:t>Quatrième niveau</a:t>
            </a:r>
          </a:p>
          <a:p>
            <a:pPr lvl="4"/>
            <a:r>
              <a:rPr lang="fr-FR" altLang="en-US"/>
              <a:t>Cinquième niveau</a:t>
            </a:r>
          </a:p>
        </p:txBody>
      </p:sp>
      <p:sp>
        <p:nvSpPr>
          <p:cNvPr id="1031" name="Rectangle 7">
            <a:extLst>
              <a:ext uri="{FF2B5EF4-FFF2-40B4-BE49-F238E27FC236}">
                <a16:creationId xmlns:a16="http://schemas.microsoft.com/office/drawing/2014/main" id="{9E539BCD-DE64-48A1-9A66-8DC894C83E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669088"/>
            <a:ext cx="9144000" cy="215900"/>
          </a:xfrm>
          <a:prstGeom prst="rect">
            <a:avLst/>
          </a:prstGeom>
          <a:gradFill rotWithShape="1">
            <a:gsLst>
              <a:gs pos="0">
                <a:srgbClr val="A5A5A5"/>
              </a:gs>
              <a:gs pos="50000">
                <a:schemeClr val="bg2"/>
              </a:gs>
              <a:gs pos="100000">
                <a:srgbClr val="A5A5A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 anchor="ctr"/>
          <a:lstStyle/>
          <a:p>
            <a:pPr algn="r"/>
            <a:endParaRPr lang="en-US" altLang="en-US" sz="1100">
              <a:solidFill>
                <a:schemeClr val="bg1"/>
              </a:solidFill>
            </a:endParaRPr>
          </a:p>
        </p:txBody>
      </p:sp>
      <p:sp>
        <p:nvSpPr>
          <p:cNvPr id="1033" name="Rectangle 9">
            <a:extLst>
              <a:ext uri="{FF2B5EF4-FFF2-40B4-BE49-F238E27FC236}">
                <a16:creationId xmlns:a16="http://schemas.microsoft.com/office/drawing/2014/main" id="{7FA0FC94-8CC2-4C32-BA98-CB69E9DAB1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6597650"/>
            <a:ext cx="477837" cy="17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/>
          <a:lstStyle/>
          <a:p>
            <a:pPr algn="r"/>
            <a:fld id="{CF483194-5837-408E-8D6B-EF3AB2E4643E}" type="slidenum">
              <a:rPr lang="fr-FR" altLang="en-US" sz="1400">
                <a:solidFill>
                  <a:schemeClr val="bg1"/>
                </a:solidFill>
              </a:rPr>
              <a:pPr algn="r"/>
              <a:t>‹#›</a:t>
            </a:fld>
            <a:endParaRPr lang="fr-FR" altLang="en-US" sz="1400">
              <a:solidFill>
                <a:schemeClr val="bg1"/>
              </a:solidFill>
            </a:endParaRPr>
          </a:p>
        </p:txBody>
      </p:sp>
      <p:sp>
        <p:nvSpPr>
          <p:cNvPr id="1036" name="Line 12">
            <a:extLst>
              <a:ext uri="{FF2B5EF4-FFF2-40B4-BE49-F238E27FC236}">
                <a16:creationId xmlns:a16="http://schemas.microsoft.com/office/drawing/2014/main" id="{F2100389-3CB1-409D-A9E5-35E95F0D694D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692150"/>
            <a:ext cx="9144000" cy="0"/>
          </a:xfrm>
          <a:prstGeom prst="line">
            <a:avLst/>
          </a:prstGeom>
          <a:noFill/>
          <a:ln w="28575">
            <a:solidFill>
              <a:srgbClr val="99C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037" name="Line 13">
            <a:extLst>
              <a:ext uri="{FF2B5EF4-FFF2-40B4-BE49-F238E27FC236}">
                <a16:creationId xmlns:a16="http://schemas.microsoft.com/office/drawing/2014/main" id="{BEAB6E95-2204-4A53-891E-AA1101F1A64A}"/>
              </a:ext>
            </a:extLst>
          </p:cNvPr>
          <p:cNvSpPr>
            <a:spLocks noChangeShapeType="1"/>
          </p:cNvSpPr>
          <p:nvPr/>
        </p:nvSpPr>
        <p:spPr bwMode="auto">
          <a:xfrm>
            <a:off x="1331913" y="6408738"/>
            <a:ext cx="0" cy="4762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038" name="Line 14">
            <a:extLst>
              <a:ext uri="{FF2B5EF4-FFF2-40B4-BE49-F238E27FC236}">
                <a16:creationId xmlns:a16="http://schemas.microsoft.com/office/drawing/2014/main" id="{82D78698-D1AC-4BDC-982E-ABFC2DE4573E}"/>
              </a:ext>
            </a:extLst>
          </p:cNvPr>
          <p:cNvSpPr>
            <a:spLocks noChangeShapeType="1"/>
          </p:cNvSpPr>
          <p:nvPr/>
        </p:nvSpPr>
        <p:spPr bwMode="auto">
          <a:xfrm>
            <a:off x="1908175" y="6408738"/>
            <a:ext cx="0" cy="4762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pic>
        <p:nvPicPr>
          <p:cNvPr id="1039" name="Picture 15">
            <a:extLst>
              <a:ext uri="{FF2B5EF4-FFF2-40B4-BE49-F238E27FC236}">
                <a16:creationId xmlns:a16="http://schemas.microsoft.com/office/drawing/2014/main" id="{0434EB2D-4CE3-4BA2-BD8E-5D91D3559E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9488" y="6021388"/>
            <a:ext cx="544512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 kern="1200">
          <a:solidFill>
            <a:schemeClr val="bg1"/>
          </a:solidFill>
          <a:latin typeface="+mj-lt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2pPr>
      <a:lvl3pPr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3pPr>
      <a:lvl4pPr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4pPr>
      <a:lvl5pPr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buClr>
          <a:srgbClr val="FFCC00"/>
        </a:buClr>
        <a:buFont typeface="Wingdings" panose="05000000000000000000" pitchFamily="2" charset="2"/>
        <a:defRPr sz="35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969696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7927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  <p:sldLayoutId id="2147483693" r:id="rId17"/>
    <p:sldLayoutId id="2147483694" r:id="rId18"/>
    <p:sldLayoutId id="2147483695" r:id="rId19"/>
    <p:sldLayoutId id="2147483696" r:id="rId20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18" name="Rectangle 2">
            <a:extLst>
              <a:ext uri="{FF2B5EF4-FFF2-40B4-BE49-F238E27FC236}">
                <a16:creationId xmlns:a16="http://schemas.microsoft.com/office/drawing/2014/main" id="{F162140F-93DF-4BB0-895C-088FB705A0B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FR" altLang="en-US" sz="5900" dirty="0"/>
              <a:t>KPC </a:t>
            </a:r>
            <a:r>
              <a:rPr lang="fr-FR" altLang="en-US" sz="5900" dirty="0" err="1"/>
              <a:t>TerraNova</a:t>
            </a:r>
            <a:r>
              <a:rPr lang="fr-FR" altLang="en-US" sz="5900" dirty="0"/>
              <a:t> SAS</a:t>
            </a:r>
          </a:p>
        </p:txBody>
      </p:sp>
      <p:sp>
        <p:nvSpPr>
          <p:cNvPr id="521219" name="Rectangle 3">
            <a:extLst>
              <a:ext uri="{FF2B5EF4-FFF2-40B4-BE49-F238E27FC236}">
                <a16:creationId xmlns:a16="http://schemas.microsoft.com/office/drawing/2014/main" id="{62B0B43C-1F44-4F07-B65E-D1BED6BE461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altLang="en-US"/>
              <a:t>Implémentation d’une nouvelle société dans SAP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386" name="Rectangle 2">
            <a:extLst>
              <a:ext uri="{FF2B5EF4-FFF2-40B4-BE49-F238E27FC236}">
                <a16:creationId xmlns:a16="http://schemas.microsoft.com/office/drawing/2014/main" id="{88C5B62D-DAA7-49CB-84DF-36488C514D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Processus Commandes</a:t>
            </a:r>
          </a:p>
        </p:txBody>
      </p:sp>
      <p:sp>
        <p:nvSpPr>
          <p:cNvPr id="528388" name="AutoShape 4">
            <a:extLst>
              <a:ext uri="{FF2B5EF4-FFF2-40B4-BE49-F238E27FC236}">
                <a16:creationId xmlns:a16="http://schemas.microsoft.com/office/drawing/2014/main" id="{08E72F25-A040-465E-91C1-4D93D8B70F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" y="20621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Cde de </a:t>
            </a:r>
            <a:br>
              <a:rPr lang="fr-FR" altLang="en-US" sz="1800"/>
            </a:br>
            <a:r>
              <a:rPr lang="fr-FR" altLang="en-US" sz="1800"/>
              <a:t>FG</a:t>
            </a:r>
          </a:p>
        </p:txBody>
      </p:sp>
      <p:sp>
        <p:nvSpPr>
          <p:cNvPr id="528390" name="AutoShape 6">
            <a:extLst>
              <a:ext uri="{FF2B5EF4-FFF2-40B4-BE49-F238E27FC236}">
                <a16:creationId xmlns:a16="http://schemas.microsoft.com/office/drawing/2014/main" id="{E131FF62-CAAB-415C-8937-B22CC76F4C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750" y="20272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Cde </a:t>
            </a:r>
            <a:br>
              <a:rPr lang="fr-FR" altLang="en-US" sz="1800"/>
            </a:br>
            <a:r>
              <a:rPr lang="fr-FR" altLang="en-US" sz="1800"/>
              <a:t>d’inv.</a:t>
            </a:r>
          </a:p>
        </p:txBody>
      </p:sp>
      <p:sp>
        <p:nvSpPr>
          <p:cNvPr id="528391" name="AutoShape 7">
            <a:extLst>
              <a:ext uri="{FF2B5EF4-FFF2-40B4-BE49-F238E27FC236}">
                <a16:creationId xmlns:a16="http://schemas.microsoft.com/office/drawing/2014/main" id="{57A2C3F4-E06A-4855-96E4-6764B81542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2225" y="20621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Régie sur phase </a:t>
            </a:r>
            <a:br>
              <a:rPr lang="fr-FR" altLang="en-US" sz="1800"/>
            </a:br>
            <a:r>
              <a:rPr lang="fr-FR" altLang="en-US" sz="1800"/>
              <a:t>non immo</a:t>
            </a:r>
          </a:p>
        </p:txBody>
      </p:sp>
      <p:sp>
        <p:nvSpPr>
          <p:cNvPr id="528392" name="AutoShape 8">
            <a:extLst>
              <a:ext uri="{FF2B5EF4-FFF2-40B4-BE49-F238E27FC236}">
                <a16:creationId xmlns:a16="http://schemas.microsoft.com/office/drawing/2014/main" id="{F18998D1-F769-4FF4-BFD3-C6F1CA33CD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238" y="2819400"/>
            <a:ext cx="503237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CC</a:t>
            </a:r>
          </a:p>
        </p:txBody>
      </p:sp>
      <p:sp>
        <p:nvSpPr>
          <p:cNvPr id="528393" name="AutoShape 9">
            <a:extLst>
              <a:ext uri="{FF2B5EF4-FFF2-40B4-BE49-F238E27FC236}">
                <a16:creationId xmlns:a16="http://schemas.microsoft.com/office/drawing/2014/main" id="{744F0EFB-7D66-418E-8388-C112C29832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500" y="2819400"/>
            <a:ext cx="503238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Art</a:t>
            </a:r>
          </a:p>
        </p:txBody>
      </p:sp>
      <p:sp>
        <p:nvSpPr>
          <p:cNvPr id="528396" name="AutoShape 12">
            <a:extLst>
              <a:ext uri="{FF2B5EF4-FFF2-40B4-BE49-F238E27FC236}">
                <a16:creationId xmlns:a16="http://schemas.microsoft.com/office/drawing/2014/main" id="{32417037-F036-4E1A-96C2-474821CBC8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7763" y="2819400"/>
            <a:ext cx="503237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CC</a:t>
            </a:r>
          </a:p>
        </p:txBody>
      </p:sp>
      <p:sp>
        <p:nvSpPr>
          <p:cNvPr id="528397" name="AutoShape 13">
            <a:extLst>
              <a:ext uri="{FF2B5EF4-FFF2-40B4-BE49-F238E27FC236}">
                <a16:creationId xmlns:a16="http://schemas.microsoft.com/office/drawing/2014/main" id="{7BFB2BDB-C476-492A-8FA6-129CC51E42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4025" y="2819400"/>
            <a:ext cx="503238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FS</a:t>
            </a:r>
          </a:p>
        </p:txBody>
      </p:sp>
      <p:sp>
        <p:nvSpPr>
          <p:cNvPr id="528398" name="AutoShape 14">
            <a:extLst>
              <a:ext uri="{FF2B5EF4-FFF2-40B4-BE49-F238E27FC236}">
                <a16:creationId xmlns:a16="http://schemas.microsoft.com/office/drawing/2014/main" id="{D08AD671-5EF5-4E35-B2D7-4E52F1CDE7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6338" y="2784475"/>
            <a:ext cx="503237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OI</a:t>
            </a:r>
          </a:p>
        </p:txBody>
      </p:sp>
      <p:sp>
        <p:nvSpPr>
          <p:cNvPr id="528399" name="AutoShape 15">
            <a:extLst>
              <a:ext uri="{FF2B5EF4-FFF2-40B4-BE49-F238E27FC236}">
                <a16:creationId xmlns:a16="http://schemas.microsoft.com/office/drawing/2014/main" id="{BA6F4C20-5D3A-4FF6-A020-58969FFF65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0550" y="2784475"/>
            <a:ext cx="503238" cy="358775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Art</a:t>
            </a:r>
          </a:p>
        </p:txBody>
      </p:sp>
      <p:sp>
        <p:nvSpPr>
          <p:cNvPr id="528400" name="AutoShape 16">
            <a:extLst>
              <a:ext uri="{FF2B5EF4-FFF2-40B4-BE49-F238E27FC236}">
                <a16:creationId xmlns:a16="http://schemas.microsoft.com/office/drawing/2014/main" id="{589E85E8-D708-457A-BAD6-0D63496302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" y="3467100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Réception</a:t>
            </a:r>
          </a:p>
        </p:txBody>
      </p:sp>
      <p:sp>
        <p:nvSpPr>
          <p:cNvPr id="528401" name="AutoShape 17">
            <a:extLst>
              <a:ext uri="{FF2B5EF4-FFF2-40B4-BE49-F238E27FC236}">
                <a16:creationId xmlns:a16="http://schemas.microsoft.com/office/drawing/2014/main" id="{25DA7563-E7F0-4528-84D1-71029A9F78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750" y="34337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Réception</a:t>
            </a:r>
          </a:p>
        </p:txBody>
      </p:sp>
      <p:sp>
        <p:nvSpPr>
          <p:cNvPr id="528403" name="AutoShape 19">
            <a:extLst>
              <a:ext uri="{FF2B5EF4-FFF2-40B4-BE49-F238E27FC236}">
                <a16:creationId xmlns:a16="http://schemas.microsoft.com/office/drawing/2014/main" id="{2C7AD4DD-0A5F-4EDD-A615-B93CB605A9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2225" y="33956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Saisie des </a:t>
            </a:r>
            <a:br>
              <a:rPr lang="fr-FR" altLang="en-US" sz="1800"/>
            </a:br>
            <a:r>
              <a:rPr lang="fr-FR" altLang="en-US" sz="1800"/>
              <a:t>heures presta</a:t>
            </a:r>
          </a:p>
        </p:txBody>
      </p:sp>
      <p:sp>
        <p:nvSpPr>
          <p:cNvPr id="528405" name="AutoShape 21">
            <a:extLst>
              <a:ext uri="{FF2B5EF4-FFF2-40B4-BE49-F238E27FC236}">
                <a16:creationId xmlns:a16="http://schemas.microsoft.com/office/drawing/2014/main" id="{742D4DD1-52AD-4407-9115-DAFD23E2DF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2225" y="42592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FNP</a:t>
            </a:r>
          </a:p>
        </p:txBody>
      </p:sp>
      <p:cxnSp>
        <p:nvCxnSpPr>
          <p:cNvPr id="528408" name="AutoShape 24">
            <a:extLst>
              <a:ext uri="{FF2B5EF4-FFF2-40B4-BE49-F238E27FC236}">
                <a16:creationId xmlns:a16="http://schemas.microsoft.com/office/drawing/2014/main" id="{DDD851C8-DF03-451E-8303-6D1C20A51394}"/>
              </a:ext>
            </a:extLst>
          </p:cNvPr>
          <p:cNvCxnSpPr>
            <a:cxnSpLocks noChangeShapeType="1"/>
            <a:stCxn id="528388" idx="2"/>
            <a:endCxn id="528400" idx="0"/>
          </p:cNvCxnSpPr>
          <p:nvPr/>
        </p:nvCxnSpPr>
        <p:spPr bwMode="auto">
          <a:xfrm>
            <a:off x="723900" y="2671763"/>
            <a:ext cx="0" cy="7953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8409" name="AutoShape 25">
            <a:extLst>
              <a:ext uri="{FF2B5EF4-FFF2-40B4-BE49-F238E27FC236}">
                <a16:creationId xmlns:a16="http://schemas.microsoft.com/office/drawing/2014/main" id="{44845854-0632-4D1C-BF07-BE6F618CDAD8}"/>
              </a:ext>
            </a:extLst>
          </p:cNvPr>
          <p:cNvCxnSpPr>
            <a:cxnSpLocks noChangeShapeType="1"/>
            <a:stCxn id="528390" idx="2"/>
            <a:endCxn id="528401" idx="0"/>
          </p:cNvCxnSpPr>
          <p:nvPr/>
        </p:nvCxnSpPr>
        <p:spPr bwMode="auto">
          <a:xfrm>
            <a:off x="3155950" y="2636838"/>
            <a:ext cx="0" cy="7969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8410" name="AutoShape 26">
            <a:extLst>
              <a:ext uri="{FF2B5EF4-FFF2-40B4-BE49-F238E27FC236}">
                <a16:creationId xmlns:a16="http://schemas.microsoft.com/office/drawing/2014/main" id="{51D2E22C-6E8A-4C96-BE0E-2A0A580FFEB0}"/>
              </a:ext>
            </a:extLst>
          </p:cNvPr>
          <p:cNvCxnSpPr>
            <a:cxnSpLocks noChangeShapeType="1"/>
            <a:stCxn id="528391" idx="2"/>
            <a:endCxn id="528403" idx="0"/>
          </p:cNvCxnSpPr>
          <p:nvPr/>
        </p:nvCxnSpPr>
        <p:spPr bwMode="auto">
          <a:xfrm>
            <a:off x="6829425" y="2671763"/>
            <a:ext cx="0" cy="7239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8411" name="AutoShape 27">
            <a:extLst>
              <a:ext uri="{FF2B5EF4-FFF2-40B4-BE49-F238E27FC236}">
                <a16:creationId xmlns:a16="http://schemas.microsoft.com/office/drawing/2014/main" id="{5FE99561-8731-4EDD-9D40-545FD2D75728}"/>
              </a:ext>
            </a:extLst>
          </p:cNvPr>
          <p:cNvCxnSpPr>
            <a:cxnSpLocks noChangeShapeType="1"/>
            <a:stCxn id="528403" idx="2"/>
            <a:endCxn id="528405" idx="0"/>
          </p:cNvCxnSpPr>
          <p:nvPr/>
        </p:nvCxnSpPr>
        <p:spPr bwMode="auto">
          <a:xfrm>
            <a:off x="6829425" y="4005263"/>
            <a:ext cx="0" cy="2540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8428" name="AutoShape 44">
            <a:extLst>
              <a:ext uri="{FF2B5EF4-FFF2-40B4-BE49-F238E27FC236}">
                <a16:creationId xmlns:a16="http://schemas.microsoft.com/office/drawing/2014/main" id="{183D3C39-EB1F-456A-9E17-FEACA4F8F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5063" y="1019175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Régie avec FS </a:t>
            </a:r>
          </a:p>
          <a:p>
            <a:pPr algn="ctr"/>
            <a:r>
              <a:rPr lang="fr-FR" altLang="en-US" sz="1800">
                <a:solidFill>
                  <a:srgbClr val="FF0000"/>
                </a:solidFill>
              </a:rPr>
              <a:t>????</a:t>
            </a:r>
          </a:p>
        </p:txBody>
      </p:sp>
      <p:sp>
        <p:nvSpPr>
          <p:cNvPr id="528441" name="AutoShape 57">
            <a:extLst>
              <a:ext uri="{FF2B5EF4-FFF2-40B4-BE49-F238E27FC236}">
                <a16:creationId xmlns:a16="http://schemas.microsoft.com/office/drawing/2014/main" id="{F4DBF344-35A6-4F05-9D62-FC86EB641B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750" y="4330700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Déversement</a:t>
            </a:r>
            <a:br>
              <a:rPr lang="fr-FR" altLang="en-US" sz="1800"/>
            </a:br>
            <a:r>
              <a:rPr lang="fr-FR" altLang="en-US" sz="1800"/>
              <a:t>compte d’immo</a:t>
            </a:r>
          </a:p>
        </p:txBody>
      </p:sp>
      <p:cxnSp>
        <p:nvCxnSpPr>
          <p:cNvPr id="528442" name="AutoShape 58">
            <a:extLst>
              <a:ext uri="{FF2B5EF4-FFF2-40B4-BE49-F238E27FC236}">
                <a16:creationId xmlns:a16="http://schemas.microsoft.com/office/drawing/2014/main" id="{9FA76226-564A-48B0-A2E7-91D482A12167}"/>
              </a:ext>
            </a:extLst>
          </p:cNvPr>
          <p:cNvCxnSpPr>
            <a:cxnSpLocks noChangeShapeType="1"/>
            <a:stCxn id="528401" idx="2"/>
            <a:endCxn id="528441" idx="0"/>
          </p:cNvCxnSpPr>
          <p:nvPr/>
        </p:nvCxnSpPr>
        <p:spPr bwMode="auto">
          <a:xfrm>
            <a:off x="3155950" y="4043363"/>
            <a:ext cx="0" cy="2873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2">
            <a:extLst>
              <a:ext uri="{FF2B5EF4-FFF2-40B4-BE49-F238E27FC236}">
                <a16:creationId xmlns:a16="http://schemas.microsoft.com/office/drawing/2014/main" id="{B966F44A-F9C8-4557-B4CE-8666F873CAC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dirty="0"/>
              <a:t>Processus Saisie des heures salariés KPC</a:t>
            </a:r>
          </a:p>
        </p:txBody>
      </p:sp>
      <p:sp>
        <p:nvSpPr>
          <p:cNvPr id="529415" name="AutoShape 7">
            <a:extLst>
              <a:ext uri="{FF2B5EF4-FFF2-40B4-BE49-F238E27FC236}">
                <a16:creationId xmlns:a16="http://schemas.microsoft.com/office/drawing/2014/main" id="{5F5BDF36-FFBA-438E-97F3-533A6B370C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908050"/>
            <a:ext cx="165735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Saisie des </a:t>
            </a:r>
            <a:br>
              <a:rPr lang="fr-FR" altLang="en-US" sz="1800"/>
            </a:br>
            <a:r>
              <a:rPr lang="fr-FR" altLang="en-US" sz="1800"/>
              <a:t>heures salariés</a:t>
            </a:r>
          </a:p>
        </p:txBody>
      </p:sp>
      <p:sp>
        <p:nvSpPr>
          <p:cNvPr id="529425" name="Text Box 17">
            <a:extLst>
              <a:ext uri="{FF2B5EF4-FFF2-40B4-BE49-F238E27FC236}">
                <a16:creationId xmlns:a16="http://schemas.microsoft.com/office/drawing/2014/main" id="{7215E1EC-01DF-4BDB-96AC-5F4962F3CF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3213" y="908050"/>
            <a:ext cx="252095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/>
            <a:r>
              <a:rPr lang="fr-FR" altLang="en-US" sz="1800"/>
              <a:t>CAT2 avec </a:t>
            </a:r>
          </a:p>
          <a:p>
            <a:pPr algn="ctr"/>
            <a:r>
              <a:rPr lang="fr-FR" altLang="en-US" sz="1800"/>
              <a:t>validation du Track</a:t>
            </a:r>
          </a:p>
          <a:p>
            <a:pPr algn="ctr"/>
            <a:endParaRPr lang="fr-FR" altLang="en-US" sz="1800"/>
          </a:p>
        </p:txBody>
      </p:sp>
      <p:sp>
        <p:nvSpPr>
          <p:cNvPr id="529430" name="Rectangle 22">
            <a:extLst>
              <a:ext uri="{FF2B5EF4-FFF2-40B4-BE49-F238E27FC236}">
                <a16:creationId xmlns:a16="http://schemas.microsoft.com/office/drawing/2014/main" id="{7001DB02-75C2-4311-903B-F7EB620952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1706563"/>
            <a:ext cx="8497887" cy="253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r-FR" altLang="en-US" sz="1600"/>
              <a:t>La validation par le track de la saisie des temps oblige de passer par CAT2 donc la mise en place de la gestion des matricule est necessaire , le lien matricule au type d’activité avec une valorisation au plus prêt du prix réel de la journée nécessite la création de type activité propre a chaque contributeur ( voir toutefois si en fonction de l’analyse du prix a la journée si on peut limiter les TA ) .</a:t>
            </a:r>
          </a:p>
          <a:p>
            <a:r>
              <a:rPr lang="fr-FR" altLang="en-US" sz="1600"/>
              <a:t>Il faut donc créer:</a:t>
            </a:r>
          </a:p>
          <a:p>
            <a:r>
              <a:rPr lang="fr-FR" altLang="en-US" sz="1600"/>
              <a:t>un domaine du personnel    ZTER ,</a:t>
            </a:r>
          </a:p>
          <a:p>
            <a:r>
              <a:rPr lang="fr-FR" altLang="en-US" sz="1600"/>
              <a:t>2 sous domaines pour distinguer le personnel détaché ( INT) des prestataires ( EXT).</a:t>
            </a:r>
          </a:p>
          <a:p>
            <a:r>
              <a:rPr lang="fr-FR" altLang="en-US" sz="1600"/>
              <a:t>Un shéma de saisie des temps </a:t>
            </a:r>
          </a:p>
          <a:p>
            <a:r>
              <a:rPr lang="fr-FR" altLang="en-US" sz="1600"/>
              <a:t>Mettre en place le job journalier d’alimentation des CCouts 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458" name="Rectangle 2">
            <a:extLst>
              <a:ext uri="{FF2B5EF4-FFF2-40B4-BE49-F238E27FC236}">
                <a16:creationId xmlns:a16="http://schemas.microsoft.com/office/drawing/2014/main" id="{F33EFD19-F82A-40E6-BBE8-7870527637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sz="3100"/>
              <a:t>Processus Factures fournisseurs &amp; règlements</a:t>
            </a:r>
          </a:p>
        </p:txBody>
      </p:sp>
      <p:sp>
        <p:nvSpPr>
          <p:cNvPr id="531460" name="AutoShape 4">
            <a:extLst>
              <a:ext uri="{FF2B5EF4-FFF2-40B4-BE49-F238E27FC236}">
                <a16:creationId xmlns:a16="http://schemas.microsoft.com/office/drawing/2014/main" id="{3DED847E-1B87-4323-AE5C-7DC5EDDD5E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13414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Facture sur </a:t>
            </a:r>
            <a:br>
              <a:rPr lang="fr-FR" altLang="en-US" sz="1800"/>
            </a:br>
            <a:r>
              <a:rPr lang="fr-FR" altLang="en-US" sz="1800"/>
              <a:t>commande</a:t>
            </a:r>
          </a:p>
        </p:txBody>
      </p:sp>
      <p:sp>
        <p:nvSpPr>
          <p:cNvPr id="531461" name="AutoShape 5">
            <a:extLst>
              <a:ext uri="{FF2B5EF4-FFF2-40B4-BE49-F238E27FC236}">
                <a16:creationId xmlns:a16="http://schemas.microsoft.com/office/drawing/2014/main" id="{0B7A2741-986D-498D-95C6-990A166BA7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275" y="13414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Facture sans</a:t>
            </a:r>
            <a:br>
              <a:rPr lang="fr-FR" altLang="en-US" sz="1800"/>
            </a:br>
            <a:r>
              <a:rPr lang="fr-FR" altLang="en-US" sz="1800"/>
              <a:t>commande</a:t>
            </a:r>
          </a:p>
        </p:txBody>
      </p:sp>
      <p:sp>
        <p:nvSpPr>
          <p:cNvPr id="531462" name="AutoShape 6">
            <a:extLst>
              <a:ext uri="{FF2B5EF4-FFF2-40B4-BE49-F238E27FC236}">
                <a16:creationId xmlns:a16="http://schemas.microsoft.com/office/drawing/2014/main" id="{23AAC4F6-D6B5-4AB6-A473-7EB21E1774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3213" y="30686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Règlements automatiques </a:t>
            </a:r>
            <a:br>
              <a:rPr lang="fr-FR" altLang="en-US" sz="1800"/>
            </a:br>
            <a:r>
              <a:rPr lang="fr-FR" altLang="en-US" sz="1800"/>
              <a:t>et manuels</a:t>
            </a:r>
          </a:p>
        </p:txBody>
      </p:sp>
      <p:cxnSp>
        <p:nvCxnSpPr>
          <p:cNvPr id="531463" name="AutoShape 7">
            <a:extLst>
              <a:ext uri="{FF2B5EF4-FFF2-40B4-BE49-F238E27FC236}">
                <a16:creationId xmlns:a16="http://schemas.microsoft.com/office/drawing/2014/main" id="{E910D758-3BA0-4468-A31F-1584E1337D65}"/>
              </a:ext>
            </a:extLst>
          </p:cNvPr>
          <p:cNvCxnSpPr>
            <a:cxnSpLocks noChangeShapeType="1"/>
            <a:stCxn id="531460" idx="2"/>
            <a:endCxn id="531462" idx="0"/>
          </p:cNvCxnSpPr>
          <p:nvPr/>
        </p:nvCxnSpPr>
        <p:spPr bwMode="auto">
          <a:xfrm rot="16200000" flipH="1">
            <a:off x="2274094" y="2042319"/>
            <a:ext cx="1117600" cy="93503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31464" name="AutoShape 8">
            <a:extLst>
              <a:ext uri="{FF2B5EF4-FFF2-40B4-BE49-F238E27FC236}">
                <a16:creationId xmlns:a16="http://schemas.microsoft.com/office/drawing/2014/main" id="{9D4687E6-45C5-40AC-B539-C1EBEE6BC8CA}"/>
              </a:ext>
            </a:extLst>
          </p:cNvPr>
          <p:cNvCxnSpPr>
            <a:cxnSpLocks noChangeShapeType="1"/>
            <a:stCxn id="531461" idx="2"/>
            <a:endCxn id="531462" idx="0"/>
          </p:cNvCxnSpPr>
          <p:nvPr/>
        </p:nvCxnSpPr>
        <p:spPr bwMode="auto">
          <a:xfrm rot="5400000">
            <a:off x="3245644" y="2005807"/>
            <a:ext cx="1117600" cy="100806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31465" name="AutoShape 9">
            <a:extLst>
              <a:ext uri="{FF2B5EF4-FFF2-40B4-BE49-F238E27FC236}">
                <a16:creationId xmlns:a16="http://schemas.microsoft.com/office/drawing/2014/main" id="{AB30955E-EE39-4517-AE7F-FFBCE7C9E3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1500" y="13414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Refacturation</a:t>
            </a:r>
            <a:br>
              <a:rPr lang="fr-FR" altLang="en-US" sz="1800"/>
            </a:br>
            <a:r>
              <a:rPr lang="fr-FR" altLang="en-US" sz="1800"/>
              <a:t>des brands</a:t>
            </a:r>
            <a:br>
              <a:rPr lang="fr-FR" altLang="en-US" sz="1800"/>
            </a:br>
            <a:r>
              <a:rPr lang="fr-FR" altLang="en-US" sz="1800"/>
              <a:t>(imputée sur CC Entité)</a:t>
            </a:r>
          </a:p>
        </p:txBody>
      </p:sp>
      <p:sp>
        <p:nvSpPr>
          <p:cNvPr id="531466" name="AutoShape 10">
            <a:extLst>
              <a:ext uri="{FF2B5EF4-FFF2-40B4-BE49-F238E27FC236}">
                <a16:creationId xmlns:a16="http://schemas.microsoft.com/office/drawing/2014/main" id="{C89E8568-C39D-4526-ACF8-ADD3B009C9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1500" y="30686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Netting</a:t>
            </a:r>
          </a:p>
        </p:txBody>
      </p:sp>
      <p:cxnSp>
        <p:nvCxnSpPr>
          <p:cNvPr id="531467" name="AutoShape 11">
            <a:extLst>
              <a:ext uri="{FF2B5EF4-FFF2-40B4-BE49-F238E27FC236}">
                <a16:creationId xmlns:a16="http://schemas.microsoft.com/office/drawing/2014/main" id="{368BB13C-3F74-40CA-911A-407B630D6903}"/>
              </a:ext>
            </a:extLst>
          </p:cNvPr>
          <p:cNvCxnSpPr>
            <a:cxnSpLocks noChangeShapeType="1"/>
            <a:stCxn id="531465" idx="2"/>
            <a:endCxn id="531466" idx="0"/>
          </p:cNvCxnSpPr>
          <p:nvPr/>
        </p:nvCxnSpPr>
        <p:spPr bwMode="auto">
          <a:xfrm>
            <a:off x="6108700" y="1951038"/>
            <a:ext cx="0" cy="1117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31468" name="Text Box 12">
            <a:extLst>
              <a:ext uri="{FF2B5EF4-FFF2-40B4-BE49-F238E27FC236}">
                <a16:creationId xmlns:a16="http://schemas.microsoft.com/office/drawing/2014/main" id="{0C5C78BC-5F01-4B3E-B4F1-9F7A92C022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9025" y="1989138"/>
            <a:ext cx="730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>
            <a:spAutoFit/>
          </a:bodyPr>
          <a:lstStyle/>
          <a:p>
            <a:pPr algn="ctr"/>
            <a:r>
              <a:rPr lang="fr-FR" altLang="en-US" sz="1800"/>
              <a:t>FB60</a:t>
            </a:r>
          </a:p>
        </p:txBody>
      </p:sp>
      <p:sp>
        <p:nvSpPr>
          <p:cNvPr id="531469" name="Text Box 13">
            <a:extLst>
              <a:ext uri="{FF2B5EF4-FFF2-40B4-BE49-F238E27FC236}">
                <a16:creationId xmlns:a16="http://schemas.microsoft.com/office/drawing/2014/main" id="{1F0D182A-CDCB-49F6-BA92-7673A458D1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7100" y="1989138"/>
            <a:ext cx="781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>
            <a:spAutoFit/>
          </a:bodyPr>
          <a:lstStyle/>
          <a:p>
            <a:pPr algn="ctr"/>
            <a:r>
              <a:rPr lang="fr-FR" altLang="en-US" sz="1800"/>
              <a:t>MIRO</a:t>
            </a:r>
          </a:p>
        </p:txBody>
      </p:sp>
      <p:sp>
        <p:nvSpPr>
          <p:cNvPr id="531470" name="Text Box 14">
            <a:extLst>
              <a:ext uri="{FF2B5EF4-FFF2-40B4-BE49-F238E27FC236}">
                <a16:creationId xmlns:a16="http://schemas.microsoft.com/office/drawing/2014/main" id="{44EB739C-DB50-40D7-8AF8-D44473F33F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4338" y="3789363"/>
            <a:ext cx="704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>
            <a:spAutoFit/>
          </a:bodyPr>
          <a:lstStyle/>
          <a:p>
            <a:pPr algn="ctr"/>
            <a:r>
              <a:rPr lang="fr-FR" altLang="en-US" sz="1800"/>
              <a:t>F110</a:t>
            </a:r>
          </a:p>
        </p:txBody>
      </p:sp>
      <p:sp>
        <p:nvSpPr>
          <p:cNvPr id="531471" name="Text Box 15">
            <a:extLst>
              <a:ext uri="{FF2B5EF4-FFF2-40B4-BE49-F238E27FC236}">
                <a16:creationId xmlns:a16="http://schemas.microsoft.com/office/drawing/2014/main" id="{613A6437-53E1-4945-99DE-8904453BDE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3125" y="1412875"/>
            <a:ext cx="730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>
            <a:spAutoFit/>
          </a:bodyPr>
          <a:lstStyle/>
          <a:p>
            <a:pPr algn="ctr"/>
            <a:r>
              <a:rPr lang="fr-FR" altLang="en-US" sz="1800"/>
              <a:t>FB60</a:t>
            </a:r>
          </a:p>
        </p:txBody>
      </p:sp>
      <p:sp>
        <p:nvSpPr>
          <p:cNvPr id="531472" name="Text Box 16">
            <a:extLst>
              <a:ext uri="{FF2B5EF4-FFF2-40B4-BE49-F238E27FC236}">
                <a16:creationId xmlns:a16="http://schemas.microsoft.com/office/drawing/2014/main" id="{56EA4D1E-42DE-4572-86D7-A94FEFFE02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3925" y="3213100"/>
            <a:ext cx="654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>
            <a:spAutoFit/>
          </a:bodyPr>
          <a:lstStyle/>
          <a:p>
            <a:pPr algn="ctr"/>
            <a:r>
              <a:rPr lang="fr-FR" altLang="en-US" sz="1800"/>
              <a:t>F-02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>
            <a:extLst>
              <a:ext uri="{FF2B5EF4-FFF2-40B4-BE49-F238E27FC236}">
                <a16:creationId xmlns:a16="http://schemas.microsoft.com/office/drawing/2014/main" id="{3C68C31E-9687-4808-89B3-893E2ED8CA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Réallocation des coûts </a:t>
            </a:r>
            <a:r>
              <a:rPr lang="fr-FR" altLang="en-US">
                <a:solidFill>
                  <a:srgbClr val="FF0000"/>
                </a:solidFill>
              </a:rPr>
              <a:t>cycle de repartition</a:t>
            </a:r>
            <a:r>
              <a:rPr lang="fr-FR" altLang="en-US"/>
              <a:t> </a:t>
            </a:r>
          </a:p>
        </p:txBody>
      </p:sp>
      <p:sp>
        <p:nvSpPr>
          <p:cNvPr id="538628" name="AutoShape 4">
            <a:extLst>
              <a:ext uri="{FF2B5EF4-FFF2-40B4-BE49-F238E27FC236}">
                <a16:creationId xmlns:a16="http://schemas.microsoft.com/office/drawing/2014/main" id="{859A0DFE-0E44-474C-B118-D625047F16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5375" y="1196975"/>
            <a:ext cx="1296988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Frais Gx (US et Europe) </a:t>
            </a:r>
          </a:p>
        </p:txBody>
      </p:sp>
      <p:sp>
        <p:nvSpPr>
          <p:cNvPr id="538629" name="AutoShape 5">
            <a:extLst>
              <a:ext uri="{FF2B5EF4-FFF2-40B4-BE49-F238E27FC236}">
                <a16:creationId xmlns:a16="http://schemas.microsoft.com/office/drawing/2014/main" id="{400D2271-1926-494B-B2F7-122BE2647A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3938" y="2276475"/>
            <a:ext cx="1296987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CC Track/phase</a:t>
            </a:r>
          </a:p>
        </p:txBody>
      </p:sp>
      <p:sp>
        <p:nvSpPr>
          <p:cNvPr id="538630" name="AutoShape 6">
            <a:extLst>
              <a:ext uri="{FF2B5EF4-FFF2-40B4-BE49-F238E27FC236}">
                <a16:creationId xmlns:a16="http://schemas.microsoft.com/office/drawing/2014/main" id="{FE20BD50-6F32-4335-9603-E397111A35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7175" y="1628775"/>
            <a:ext cx="288925" cy="576263"/>
          </a:xfrm>
          <a:prstGeom prst="downArrow">
            <a:avLst>
              <a:gd name="adj1" fmla="val 50000"/>
              <a:gd name="adj2" fmla="val 4986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650" name="Rectangle 2">
            <a:extLst>
              <a:ext uri="{FF2B5EF4-FFF2-40B4-BE49-F238E27FC236}">
                <a16:creationId xmlns:a16="http://schemas.microsoft.com/office/drawing/2014/main" id="{57BB6E20-51A2-4989-9BEC-E497137F9EC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Work in process</a:t>
            </a:r>
          </a:p>
        </p:txBody>
      </p:sp>
      <p:sp>
        <p:nvSpPr>
          <p:cNvPr id="539651" name="Rectangle 3">
            <a:extLst>
              <a:ext uri="{FF2B5EF4-FFF2-40B4-BE49-F238E27FC236}">
                <a16:creationId xmlns:a16="http://schemas.microsoft.com/office/drawing/2014/main" id="{DA35916F-7074-452E-AB2A-B6686362CCE8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FR" altLang="en-US" sz="2000"/>
              <a:t>A la fin de chaque période, une écriture manuelle est passée dans la comptabilité pour solder les comptes de résultats et les passer en stock</a:t>
            </a:r>
          </a:p>
          <a:p>
            <a:r>
              <a:rPr lang="fr-FR" altLang="en-US" sz="2000"/>
              <a:t>2 comptes de stocks sont prévus : </a:t>
            </a:r>
          </a:p>
          <a:p>
            <a:pPr lvl="1"/>
            <a:r>
              <a:rPr lang="fr-FR" altLang="en-US" sz="2000"/>
              <a:t>L’un pour les dépenses immobilisables</a:t>
            </a:r>
          </a:p>
          <a:p>
            <a:pPr lvl="1"/>
            <a:r>
              <a:rPr lang="fr-FR" altLang="en-US" sz="2000"/>
              <a:t>L’autre pour les charges</a:t>
            </a:r>
          </a:p>
          <a:p>
            <a:endParaRPr lang="fr-FR" altLang="en-US" sz="20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82" name="Rectangle 2">
            <a:extLst>
              <a:ext uri="{FF2B5EF4-FFF2-40B4-BE49-F238E27FC236}">
                <a16:creationId xmlns:a16="http://schemas.microsoft.com/office/drawing/2014/main" id="{A522A5E6-E180-4468-BDF3-FC6402E7EC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Processus Cash Pooling</a:t>
            </a:r>
          </a:p>
        </p:txBody>
      </p:sp>
      <p:sp>
        <p:nvSpPr>
          <p:cNvPr id="532484" name="AutoShape 4">
            <a:extLst>
              <a:ext uri="{FF2B5EF4-FFF2-40B4-BE49-F238E27FC236}">
                <a16:creationId xmlns:a16="http://schemas.microsoft.com/office/drawing/2014/main" id="{11B26325-6C07-46AB-9F18-F4A4BD7AC4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9838" y="16303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Alimentation compte bancaire</a:t>
            </a:r>
            <a:br>
              <a:rPr lang="fr-FR" altLang="en-US" sz="1800"/>
            </a:br>
            <a:r>
              <a:rPr lang="fr-FR" altLang="en-US" sz="1800"/>
              <a:t>(Societe generale)</a:t>
            </a:r>
          </a:p>
        </p:txBody>
      </p:sp>
      <p:sp>
        <p:nvSpPr>
          <p:cNvPr id="532485" name="AutoShape 5">
            <a:extLst>
              <a:ext uri="{FF2B5EF4-FFF2-40B4-BE49-F238E27FC236}">
                <a16:creationId xmlns:a16="http://schemas.microsoft.com/office/drawing/2014/main" id="{A56A142B-E0F8-4734-859D-21249ECF61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9838" y="33575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 dirty="0"/>
              <a:t>Cash </a:t>
            </a:r>
            <a:r>
              <a:rPr lang="fr-FR" altLang="en-US" sz="1800" dirty="0" err="1"/>
              <a:t>Pooling</a:t>
            </a:r>
            <a:br>
              <a:rPr lang="fr-FR" altLang="en-US" sz="1800" dirty="0"/>
            </a:br>
            <a:r>
              <a:rPr lang="fr-FR" altLang="en-US" sz="1800" dirty="0"/>
              <a:t>KPC </a:t>
            </a:r>
            <a:r>
              <a:rPr lang="fr-FR" altLang="en-US" sz="1800" dirty="0" err="1"/>
              <a:t>Inc</a:t>
            </a:r>
            <a:endParaRPr lang="fr-FR" altLang="en-US" sz="1800" dirty="0"/>
          </a:p>
          <a:p>
            <a:pPr algn="ctr"/>
            <a:r>
              <a:rPr lang="fr-FR" altLang="en-US" sz="1800" dirty="0"/>
              <a:t>KPC SAS</a:t>
            </a:r>
          </a:p>
          <a:p>
            <a:pPr algn="ctr"/>
            <a:r>
              <a:rPr lang="fr-FR" altLang="en-US" sz="1800" dirty="0"/>
              <a:t>KPC </a:t>
            </a:r>
            <a:r>
              <a:rPr lang="fr-FR" altLang="en-US" sz="1800" dirty="0" err="1"/>
              <a:t>GmbH</a:t>
            </a:r>
            <a:endParaRPr lang="fr-FR" altLang="en-US" sz="1800" dirty="0"/>
          </a:p>
        </p:txBody>
      </p:sp>
      <p:cxnSp>
        <p:nvCxnSpPr>
          <p:cNvPr id="532486" name="AutoShape 6">
            <a:extLst>
              <a:ext uri="{FF2B5EF4-FFF2-40B4-BE49-F238E27FC236}">
                <a16:creationId xmlns:a16="http://schemas.microsoft.com/office/drawing/2014/main" id="{C0AF7FE0-3F13-4377-B251-765815A4CD3E}"/>
              </a:ext>
            </a:extLst>
          </p:cNvPr>
          <p:cNvCxnSpPr>
            <a:cxnSpLocks noChangeShapeType="1"/>
            <a:stCxn id="532484" idx="2"/>
            <a:endCxn id="532485" idx="0"/>
          </p:cNvCxnSpPr>
          <p:nvPr/>
        </p:nvCxnSpPr>
        <p:spPr bwMode="auto">
          <a:xfrm>
            <a:off x="4237038" y="2239963"/>
            <a:ext cx="0" cy="1117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506" name="Rectangle 2">
            <a:extLst>
              <a:ext uri="{FF2B5EF4-FFF2-40B4-BE49-F238E27FC236}">
                <a16:creationId xmlns:a16="http://schemas.microsoft.com/office/drawing/2014/main" id="{99E88A21-45F3-4DDF-8624-6AC83F87EC0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Refacturation finale</a:t>
            </a:r>
          </a:p>
        </p:txBody>
      </p:sp>
      <p:sp>
        <p:nvSpPr>
          <p:cNvPr id="533507" name="Rectangle 3">
            <a:extLst>
              <a:ext uri="{FF2B5EF4-FFF2-40B4-BE49-F238E27FC236}">
                <a16:creationId xmlns:a16="http://schemas.microsoft.com/office/drawing/2014/main" id="{3C87A9A1-36C3-43BA-A853-4EFCFC6B3486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FR" altLang="en-US" sz="2400" dirty="0"/>
              <a:t>KPC </a:t>
            </a:r>
            <a:r>
              <a:rPr lang="fr-FR" altLang="en-US" sz="2400" dirty="0" err="1"/>
              <a:t>Inc</a:t>
            </a:r>
            <a:r>
              <a:rPr lang="fr-FR" altLang="en-US" sz="2400" dirty="0"/>
              <a:t> absorbe à la fin du projet KPC </a:t>
            </a:r>
            <a:r>
              <a:rPr lang="fr-FR" altLang="en-US" sz="2400" dirty="0" err="1"/>
              <a:t>TerraNova</a:t>
            </a:r>
            <a:r>
              <a:rPr lang="fr-FR" altLang="en-US" sz="2400" dirty="0"/>
              <a:t> SAS .</a:t>
            </a:r>
          </a:p>
          <a:p>
            <a:r>
              <a:rPr lang="fr-FR" altLang="en-US" sz="2400" dirty="0"/>
              <a:t>La fin du projet correspond au dernier </a:t>
            </a:r>
          </a:p>
          <a:p>
            <a:r>
              <a:rPr lang="fr-FR" altLang="en-US" sz="2400" dirty="0"/>
              <a:t>‘roll </a:t>
            </a:r>
            <a:r>
              <a:rPr lang="fr-FR" altLang="en-US" sz="2400" dirty="0" err="1"/>
              <a:t>out+support</a:t>
            </a:r>
            <a:r>
              <a:rPr lang="fr-FR" altLang="en-US" sz="2400" dirty="0"/>
              <a:t>’</a:t>
            </a:r>
          </a:p>
          <a:p>
            <a:r>
              <a:rPr lang="fr-FR" altLang="en-US" sz="2400" dirty="0"/>
              <a:t>Une écriture au débit du client KPC </a:t>
            </a:r>
            <a:r>
              <a:rPr lang="fr-FR" altLang="en-US" sz="2400" dirty="0" err="1"/>
              <a:t>Inc</a:t>
            </a:r>
            <a:r>
              <a:rPr lang="fr-FR" altLang="en-US" sz="2400" dirty="0"/>
              <a:t> sera passée . </a:t>
            </a:r>
          </a:p>
          <a:p>
            <a:r>
              <a:rPr lang="fr-FR" altLang="en-US" sz="2400" dirty="0"/>
              <a:t>Les comptes de stock de </a:t>
            </a:r>
            <a:r>
              <a:rPr lang="fr-FR" altLang="en-US" sz="2400" dirty="0" err="1"/>
              <a:t>Terranova</a:t>
            </a:r>
            <a:r>
              <a:rPr lang="fr-FR" altLang="en-US" sz="2400" dirty="0"/>
              <a:t> seront soldés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530" name="Rectangle 2">
            <a:extLst>
              <a:ext uri="{FF2B5EF4-FFF2-40B4-BE49-F238E27FC236}">
                <a16:creationId xmlns:a16="http://schemas.microsoft.com/office/drawing/2014/main" id="{C769336A-61B8-4D05-B708-7510801B55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RH et salaires</a:t>
            </a:r>
          </a:p>
        </p:txBody>
      </p:sp>
      <p:sp>
        <p:nvSpPr>
          <p:cNvPr id="534531" name="Rectangle 3">
            <a:extLst>
              <a:ext uri="{FF2B5EF4-FFF2-40B4-BE49-F238E27FC236}">
                <a16:creationId xmlns:a16="http://schemas.microsoft.com/office/drawing/2014/main" id="{7007AA94-A94C-4CD4-8196-FFC81006D2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r-FR" altLang="en-US" sz="2000"/>
              <a:t>Pas de paie dans TerraNova</a:t>
            </a:r>
          </a:p>
          <a:p>
            <a:endParaRPr lang="fr-FR" altLang="en-US" sz="2000"/>
          </a:p>
          <a:p>
            <a:r>
              <a:rPr lang="fr-FR" altLang="en-US" sz="2000"/>
              <a:t>Key user : contrôleur de gestion TerraNova (Oscar Allieri)</a:t>
            </a:r>
          </a:p>
          <a:p>
            <a:endParaRPr lang="fr-FR" altLang="en-US" sz="20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794" name="Rectangle 2">
            <a:extLst>
              <a:ext uri="{FF2B5EF4-FFF2-40B4-BE49-F238E27FC236}">
                <a16:creationId xmlns:a16="http://schemas.microsoft.com/office/drawing/2014/main" id="{2CAA4752-DC9D-4BE6-B5A0-2374B8386F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Points Testes   </a:t>
            </a:r>
          </a:p>
        </p:txBody>
      </p:sp>
      <p:sp>
        <p:nvSpPr>
          <p:cNvPr id="545795" name="Rectangle 3">
            <a:extLst>
              <a:ext uri="{FF2B5EF4-FFF2-40B4-BE49-F238E27FC236}">
                <a16:creationId xmlns:a16="http://schemas.microsoft.com/office/drawing/2014/main" id="{5BF857F2-57A4-4A5F-92B2-51CA963440D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50825" y="836613"/>
            <a:ext cx="8424863" cy="5616575"/>
          </a:xfrm>
        </p:spPr>
        <p:txBody>
          <a:bodyPr/>
          <a:lstStyle/>
          <a:p>
            <a:pPr marL="444500" lvl="1" indent="0">
              <a:buFont typeface="Wingdings" panose="05000000000000000000" pitchFamily="2" charset="2"/>
              <a:buNone/>
              <a:tabLst>
                <a:tab pos="265113" algn="l"/>
              </a:tabLst>
            </a:pPr>
            <a:r>
              <a:rPr lang="fr-FR" altLang="en-US" sz="1800">
                <a:solidFill>
                  <a:srgbClr val="FF0000"/>
                </a:solidFill>
              </a:rPr>
              <a:t>TA = user avec Tx horaire sur ‘CC entité’ et saisie des temps sur ‘CC Phase track’ </a:t>
            </a:r>
          </a:p>
          <a:p>
            <a:pPr marL="180975" indent="-1588">
              <a:buFont typeface="Wingdings" panose="05000000000000000000" pitchFamily="2" charset="2"/>
              <a:buNone/>
              <a:tabLst>
                <a:tab pos="265113" algn="l"/>
              </a:tabLst>
            </a:pPr>
            <a:r>
              <a:rPr lang="fr-FR" altLang="en-US" sz="2000">
                <a:solidFill>
                  <a:srgbClr val="FF0000"/>
                </a:solidFill>
              </a:rPr>
              <a:t>	NC de budget pour les TA par track </a:t>
            </a:r>
          </a:p>
          <a:p>
            <a:pPr marL="180975" indent="-1588">
              <a:buFont typeface="Wingdings" panose="05000000000000000000" pitchFamily="2" charset="2"/>
              <a:buNone/>
              <a:tabLst>
                <a:tab pos="265113" algn="l"/>
              </a:tabLst>
            </a:pPr>
            <a:r>
              <a:rPr lang="fr-FR" altLang="en-US" sz="2000">
                <a:solidFill>
                  <a:srgbClr val="FF0000"/>
                </a:solidFill>
              </a:rPr>
              <a:t>Grpe de TA par track et Scte </a:t>
            </a:r>
          </a:p>
          <a:p>
            <a:pPr marL="180975" indent="-1588">
              <a:buFont typeface="Wingdings" panose="05000000000000000000" pitchFamily="2" charset="2"/>
              <a:buNone/>
              <a:tabLst>
                <a:tab pos="265113" algn="l"/>
              </a:tabLst>
            </a:pPr>
            <a:r>
              <a:rPr lang="fr-FR" altLang="en-US" sz="2000">
                <a:solidFill>
                  <a:srgbClr val="FF0000"/>
                </a:solidFill>
              </a:rPr>
              <a:t>Saisie des heures par KB21N </a:t>
            </a:r>
          </a:p>
          <a:p>
            <a:pPr marL="180975" indent="-1588">
              <a:buFont typeface="Wingdings" panose="05000000000000000000" pitchFamily="2" charset="2"/>
              <a:buNone/>
              <a:tabLst>
                <a:tab pos="265113" algn="l"/>
              </a:tabLst>
            </a:pPr>
            <a:r>
              <a:rPr lang="fr-FR" altLang="en-US" sz="2000">
                <a:solidFill>
                  <a:srgbClr val="FF0000"/>
                </a:solidFill>
              </a:rPr>
              <a:t>Plan de compte scte + alternatif   (PVD )</a:t>
            </a:r>
          </a:p>
          <a:p>
            <a:pPr marL="180975" indent="-1588">
              <a:buFont typeface="Wingdings" panose="05000000000000000000" pitchFamily="2" charset="2"/>
              <a:buNone/>
              <a:tabLst>
                <a:tab pos="265113" algn="l"/>
              </a:tabLst>
            </a:pPr>
            <a:r>
              <a:rPr lang="fr-FR" altLang="en-US" sz="2000">
                <a:solidFill>
                  <a:srgbClr val="FF0000"/>
                </a:solidFill>
              </a:rPr>
              <a:t>Articles generiques </a:t>
            </a:r>
          </a:p>
          <a:p>
            <a:pPr marL="180975" indent="-1588">
              <a:buFont typeface="Wingdings" panose="05000000000000000000" pitchFamily="2" charset="2"/>
              <a:buNone/>
              <a:tabLst>
                <a:tab pos="265113" algn="l"/>
              </a:tabLst>
            </a:pPr>
            <a:r>
              <a:rPr lang="fr-FR" altLang="en-US" sz="2000">
                <a:solidFill>
                  <a:srgbClr val="FF0000"/>
                </a:solidFill>
              </a:rPr>
              <a:t>Cde FGX sur CC structure + reception </a:t>
            </a:r>
          </a:p>
          <a:p>
            <a:pPr marL="180975" indent="-1588">
              <a:buFont typeface="Wingdings" panose="05000000000000000000" pitchFamily="2" charset="2"/>
              <a:buNone/>
              <a:tabLst>
                <a:tab pos="265113" algn="l"/>
              </a:tabLst>
            </a:pPr>
            <a:r>
              <a:rPr lang="fr-FR" altLang="en-US" sz="2000">
                <a:solidFill>
                  <a:srgbClr val="FF0000"/>
                </a:solidFill>
              </a:rPr>
              <a:t>Grpe compte TERRANOVA pour SI </a:t>
            </a:r>
          </a:p>
          <a:p>
            <a:pPr marL="180975" indent="-1588">
              <a:buFont typeface="Wingdings" panose="05000000000000000000" pitchFamily="2" charset="2"/>
              <a:buNone/>
              <a:tabLst>
                <a:tab pos="265113" algn="l"/>
              </a:tabLst>
            </a:pPr>
            <a:r>
              <a:rPr lang="fr-FR" altLang="en-US" sz="2000">
                <a:solidFill>
                  <a:srgbClr val="FF0000"/>
                </a:solidFill>
              </a:rPr>
              <a:t>Cycle de repartition des CC generaux</a:t>
            </a:r>
            <a:r>
              <a:rPr lang="fr-FR" altLang="en-US" sz="2800">
                <a:solidFill>
                  <a:srgbClr val="FF0000"/>
                </a:solidFill>
              </a:rPr>
              <a:t> </a:t>
            </a:r>
          </a:p>
          <a:p>
            <a:pPr marL="180975" indent="-1588">
              <a:buFont typeface="Wingdings" panose="05000000000000000000" pitchFamily="2" charset="2"/>
              <a:buNone/>
              <a:tabLst>
                <a:tab pos="265113" algn="l"/>
              </a:tabLst>
            </a:pPr>
            <a:r>
              <a:rPr lang="fr-FR" altLang="en-US" sz="2800">
                <a:solidFill>
                  <a:srgbClr val="FF0000"/>
                </a:solidFill>
              </a:rPr>
              <a:t> </a:t>
            </a:r>
            <a:endParaRPr lang="fr-FR" altLang="en-US">
              <a:solidFill>
                <a:srgbClr val="FF0000"/>
              </a:solidFill>
            </a:endParaRPr>
          </a:p>
          <a:p>
            <a:pPr marL="180975" indent="-1588">
              <a:tabLst>
                <a:tab pos="265113" algn="l"/>
              </a:tabLst>
            </a:pPr>
            <a:endParaRPr lang="fr-FR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058" name="Rectangle 2">
            <a:extLst>
              <a:ext uri="{FF2B5EF4-FFF2-40B4-BE49-F238E27FC236}">
                <a16:creationId xmlns:a16="http://schemas.microsoft.com/office/drawing/2014/main" id="{2C5A8BFC-CDD0-4ACD-B8FA-9B13D83875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Points à  acter ou à Tester   </a:t>
            </a:r>
          </a:p>
        </p:txBody>
      </p:sp>
      <p:sp>
        <p:nvSpPr>
          <p:cNvPr id="557059" name="Rectangle 3">
            <a:extLst>
              <a:ext uri="{FF2B5EF4-FFF2-40B4-BE49-F238E27FC236}">
                <a16:creationId xmlns:a16="http://schemas.microsoft.com/office/drawing/2014/main" id="{C375D7DE-3F7F-42EF-985B-C07E0EAEB08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50825" y="836613"/>
            <a:ext cx="8424863" cy="5616575"/>
          </a:xfrm>
        </p:spPr>
        <p:txBody>
          <a:bodyPr>
            <a:normAutofit fontScale="85000" lnSpcReduction="10000"/>
          </a:bodyPr>
          <a:lstStyle/>
          <a:p>
            <a:pPr marL="1093788" indent="-381000"/>
            <a:endParaRPr lang="fr-FR" altLang="en-US" sz="2800"/>
          </a:p>
          <a:p>
            <a:pPr marL="1093788" indent="-381000">
              <a:buFont typeface="Wingdings" panose="05000000000000000000" pitchFamily="2" charset="2"/>
              <a:buNone/>
            </a:pPr>
            <a:endParaRPr lang="fr-FR" altLang="en-US" sz="2400"/>
          </a:p>
          <a:p>
            <a:pPr marL="1093788" indent="-381000">
              <a:buFont typeface="Wingdings" panose="05000000000000000000" pitchFamily="2" charset="2"/>
              <a:buNone/>
            </a:pPr>
            <a:r>
              <a:rPr lang="fr-FR" altLang="en-US" sz="2000"/>
              <a:t>NC  secondaire du  Type Activité  identique par domaine et origine</a:t>
            </a:r>
          </a:p>
          <a:p>
            <a:pPr marL="1093788" indent="-381000">
              <a:buFont typeface="Wingdings" panose="05000000000000000000" pitchFamily="2" charset="2"/>
              <a:buNone/>
            </a:pPr>
            <a:r>
              <a:rPr lang="fr-FR" altLang="en-US" sz="2000"/>
              <a:t>NC de budget pour les TA ???par track ???</a:t>
            </a:r>
          </a:p>
          <a:p>
            <a:pPr marL="1093788" indent="-381000">
              <a:buFont typeface="Wingdings" panose="05000000000000000000" pitchFamily="2" charset="2"/>
              <a:buNone/>
            </a:pPr>
            <a:r>
              <a:rPr lang="fr-FR" altLang="en-US" sz="2000"/>
              <a:t>Grpe de TA par track et Scte ???</a:t>
            </a:r>
          </a:p>
          <a:p>
            <a:pPr marL="1093788" indent="-381000">
              <a:buFont typeface="Wingdings" panose="05000000000000000000" pitchFamily="2" charset="2"/>
              <a:buNone/>
            </a:pPr>
            <a:r>
              <a:rPr lang="fr-FR" altLang="en-US" sz="2000"/>
              <a:t>Cycle pour deverser Budget des TA par CC Phase track ?</a:t>
            </a:r>
          </a:p>
          <a:p>
            <a:pPr marL="1093788" indent="-381000">
              <a:buFont typeface="Wingdings" panose="05000000000000000000" pitchFamily="2" charset="2"/>
              <a:buNone/>
            </a:pPr>
            <a:r>
              <a:rPr lang="fr-FR" altLang="en-US" sz="2000"/>
              <a:t>Saisie des heures CAT2 ? </a:t>
            </a:r>
          </a:p>
          <a:p>
            <a:pPr marL="2139950" lvl="1" indent="-342900">
              <a:buFont typeface="Wingdings" panose="05000000000000000000" pitchFamily="2" charset="2"/>
              <a:buNone/>
            </a:pPr>
            <a:r>
              <a:rPr lang="fr-FR" altLang="en-US" sz="2000"/>
              <a:t>Cat 2 oblige la gestion des matricules et TA</a:t>
            </a:r>
          </a:p>
          <a:p>
            <a:pPr marL="2139950" lvl="1" indent="-342900">
              <a:buFont typeface="Wingdings" panose="05000000000000000000" pitchFamily="2" charset="2"/>
              <a:buNone/>
            </a:pPr>
            <a:r>
              <a:rPr lang="fr-FR" altLang="en-US" sz="2000"/>
              <a:t>Si saisie groupée ==&gt;+ lourd </a:t>
            </a:r>
          </a:p>
          <a:p>
            <a:pPr marL="2139950" lvl="1" indent="-342900">
              <a:buFont typeface="Wingdings" panose="05000000000000000000" pitchFamily="2" charset="2"/>
              <a:buNone/>
            </a:pPr>
            <a:endParaRPr lang="fr-FR" altLang="en-US" sz="2000"/>
          </a:p>
          <a:p>
            <a:pPr marL="1093788" indent="-381000">
              <a:buFont typeface="Wingdings" panose="05000000000000000000" pitchFamily="2" charset="2"/>
              <a:buNone/>
            </a:pPr>
            <a:r>
              <a:rPr lang="fr-FR" altLang="en-US" sz="2000"/>
              <a:t>Cycle de repartition des CC structures au detail ou global ?</a:t>
            </a:r>
          </a:p>
          <a:p>
            <a:pPr marL="1093788" indent="-381000">
              <a:buFont typeface="Wingdings" panose="05000000000000000000" pitchFamily="2" charset="2"/>
              <a:buNone/>
            </a:pPr>
            <a:r>
              <a:rPr lang="fr-FR" altLang="en-US" sz="2000"/>
              <a:t> </a:t>
            </a:r>
          </a:p>
          <a:p>
            <a:pPr marL="1093788" indent="-381000">
              <a:buFont typeface="Wingdings" panose="05000000000000000000" pitchFamily="2" charset="2"/>
              <a:buNone/>
            </a:pPr>
            <a:r>
              <a:rPr lang="fr-FR" altLang="en-US" sz="2000">
                <a:solidFill>
                  <a:srgbClr val="FF0000"/>
                </a:solidFill>
              </a:rPr>
              <a:t>Tester Fiche service et analyser les +++ !!!!! Qte et pas de contrôle des montants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698" name="Rectangle 2">
            <a:extLst>
              <a:ext uri="{FF2B5EF4-FFF2-40B4-BE49-F238E27FC236}">
                <a16:creationId xmlns:a16="http://schemas.microsoft.com/office/drawing/2014/main" id="{969D689A-E2A7-421C-A0BC-1A08ED217DE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Fonctionnalités identifiées   </a:t>
            </a:r>
          </a:p>
        </p:txBody>
      </p:sp>
      <p:sp>
        <p:nvSpPr>
          <p:cNvPr id="541699" name="Rectangle 3">
            <a:extLst>
              <a:ext uri="{FF2B5EF4-FFF2-40B4-BE49-F238E27FC236}">
                <a16:creationId xmlns:a16="http://schemas.microsoft.com/office/drawing/2014/main" id="{59D6E1FA-9AC5-42BF-AD25-7204059D2A7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ln>
            <a:solidFill>
              <a:srgbClr val="FF0000"/>
            </a:solidFill>
            <a:miter lim="800000"/>
            <a:headEnd/>
            <a:tailEnd/>
          </a:ln>
        </p:spPr>
        <p:txBody>
          <a:bodyPr>
            <a:normAutofit fontScale="85000" lnSpcReduction="20000"/>
          </a:bodyPr>
          <a:lstStyle/>
          <a:p>
            <a:r>
              <a:rPr lang="fr-FR" altLang="en-US" sz="2400" dirty="0"/>
              <a:t>Gestion budgétaire par centre de responsabilité</a:t>
            </a:r>
          </a:p>
          <a:p>
            <a:r>
              <a:rPr lang="fr-FR" altLang="en-US" sz="2400" dirty="0"/>
              <a:t>Saisies des commandes FGX</a:t>
            </a:r>
          </a:p>
          <a:p>
            <a:r>
              <a:rPr lang="fr-FR" altLang="en-US" sz="2400" dirty="0"/>
              <a:t>Réceptions et factures non parvenues</a:t>
            </a:r>
          </a:p>
          <a:p>
            <a:r>
              <a:rPr lang="fr-FR" altLang="en-US" sz="2400" dirty="0"/>
              <a:t>Saisie de factures fournisseurs</a:t>
            </a:r>
          </a:p>
          <a:p>
            <a:r>
              <a:rPr lang="fr-FR" altLang="en-US" sz="2400" dirty="0"/>
              <a:t>Règlements automatiques</a:t>
            </a:r>
          </a:p>
          <a:p>
            <a:r>
              <a:rPr lang="fr-FR" altLang="en-US" sz="2400" dirty="0"/>
              <a:t>Mise en place des ordres internes </a:t>
            </a:r>
            <a:r>
              <a:rPr lang="fr-FR" altLang="en-US" sz="2400" dirty="0" err="1"/>
              <a:t>reel</a:t>
            </a:r>
            <a:r>
              <a:rPr lang="fr-FR" altLang="en-US" sz="2400" dirty="0"/>
              <a:t> immobilisation pour le matériel de bureau et aménagement des locaux</a:t>
            </a:r>
          </a:p>
          <a:p>
            <a:r>
              <a:rPr lang="fr-FR" altLang="en-US" sz="2400" dirty="0"/>
              <a:t>Saisie des heures pour les ‘KPC’ avec validation du Track</a:t>
            </a:r>
            <a:endParaRPr lang="fr-FR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010" name="Rectangle 2">
            <a:extLst>
              <a:ext uri="{FF2B5EF4-FFF2-40B4-BE49-F238E27FC236}">
                <a16:creationId xmlns:a16="http://schemas.microsoft.com/office/drawing/2014/main" id="{5195E996-BEB2-4912-94D0-8CE97F756A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De la FS -&gt; attendu de facture </a:t>
            </a:r>
          </a:p>
        </p:txBody>
      </p:sp>
      <p:sp>
        <p:nvSpPr>
          <p:cNvPr id="555011" name="Rectangle 3">
            <a:extLst>
              <a:ext uri="{FF2B5EF4-FFF2-40B4-BE49-F238E27FC236}">
                <a16:creationId xmlns:a16="http://schemas.microsoft.com/office/drawing/2014/main" id="{3AEC3FC3-5924-4AB0-813D-5A595E9157B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r-FR" altLang="en-US" sz="1800"/>
              <a:t>AC03   </a:t>
            </a:r>
            <a:r>
              <a:rPr lang="fr-FR" altLang="en-US" sz="1800" i="1"/>
              <a:t>creation FS</a:t>
            </a:r>
            <a:r>
              <a:rPr lang="fr-FR" altLang="en-US" sz="1800"/>
              <a:t> </a:t>
            </a:r>
          </a:p>
          <a:p>
            <a:r>
              <a:rPr lang="fr-FR" altLang="en-US" sz="1800"/>
              <a:t>ML33   </a:t>
            </a:r>
            <a:r>
              <a:rPr lang="fr-FR" altLang="en-US" sz="1800" i="1"/>
              <a:t>Fiche prix </a:t>
            </a:r>
          </a:p>
          <a:p>
            <a:r>
              <a:rPr lang="fr-FR" altLang="en-US" sz="1800"/>
              <a:t>Gestion matricule </a:t>
            </a:r>
          </a:p>
          <a:p>
            <a:pPr lvl="1"/>
            <a:r>
              <a:rPr lang="fr-FR" altLang="en-US" sz="1800"/>
              <a:t>Structure entreprise ???</a:t>
            </a:r>
          </a:p>
          <a:p>
            <a:pPr lvl="1"/>
            <a:r>
              <a:rPr lang="fr-FR" altLang="en-US" sz="1800"/>
              <a:t>Matricule / fonction / fournisseur </a:t>
            </a:r>
          </a:p>
          <a:p>
            <a:pPr lvl="1"/>
            <a:endParaRPr lang="fr-FR" altLang="en-US" sz="1800"/>
          </a:p>
          <a:p>
            <a:r>
              <a:rPr lang="fr-FR" altLang="en-US" sz="1800"/>
              <a:t>CATSXT_ADMIN          </a:t>
            </a:r>
            <a:r>
              <a:rPr lang="fr-FR" altLang="en-US" sz="1800" i="1"/>
              <a:t>Saisie des temps </a:t>
            </a:r>
          </a:p>
          <a:p>
            <a:r>
              <a:rPr lang="fr-FR" altLang="en-US" sz="1800"/>
              <a:t>CATM   ‘ lerf ‘ dans la cde </a:t>
            </a:r>
          </a:p>
          <a:p>
            <a:r>
              <a:rPr lang="fr-FR" altLang="en-US" sz="1800"/>
              <a:t>ML81N   ‘WE’ dans la cde </a:t>
            </a:r>
          </a:p>
          <a:p>
            <a:r>
              <a:rPr lang="fr-FR" altLang="en-US" sz="1800"/>
              <a:t>Custo : CATSXC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986" name="Rectangle 2">
            <a:extLst>
              <a:ext uri="{FF2B5EF4-FFF2-40B4-BE49-F238E27FC236}">
                <a16:creationId xmlns:a16="http://schemas.microsoft.com/office/drawing/2014/main" id="{7FEFCAAF-402F-4875-B3CA-07DC1199C9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Fiche de service </a:t>
            </a:r>
          </a:p>
        </p:txBody>
      </p:sp>
      <p:pic>
        <p:nvPicPr>
          <p:cNvPr id="553987" name="Picture 3">
            <a:extLst>
              <a:ext uri="{FF2B5EF4-FFF2-40B4-BE49-F238E27FC236}">
                <a16:creationId xmlns:a16="http://schemas.microsoft.com/office/drawing/2014/main" id="{59C3CBFC-BB55-4763-95B5-95D824A917C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1277938"/>
            <a:ext cx="8424863" cy="5175250"/>
          </a:xfrm>
        </p:spPr>
      </p:pic>
      <p:sp>
        <p:nvSpPr>
          <p:cNvPr id="553988" name="AutoShape 4">
            <a:extLst>
              <a:ext uri="{FF2B5EF4-FFF2-40B4-BE49-F238E27FC236}">
                <a16:creationId xmlns:a16="http://schemas.microsoft.com/office/drawing/2014/main" id="{9EB6D5D4-ED34-4231-A6DB-50DCD84E4C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2725" y="1412875"/>
            <a:ext cx="2016125" cy="792163"/>
          </a:xfrm>
          <a:prstGeom prst="wedgeEllipseCallout">
            <a:avLst>
              <a:gd name="adj1" fmla="val -123620"/>
              <a:gd name="adj2" fmla="val 7464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/>
          <a:lstStyle/>
          <a:p>
            <a:pPr algn="ctr"/>
            <a:r>
              <a:rPr lang="fr-FR" altLang="en-US" sz="1800"/>
              <a:t>Classe de valorisation</a:t>
            </a:r>
          </a:p>
          <a:p>
            <a:pPr algn="ctr"/>
            <a:endParaRPr lang="fr-FR" altLang="en-US" sz="18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62" name="Rectangle 2">
            <a:extLst>
              <a:ext uri="{FF2B5EF4-FFF2-40B4-BE49-F238E27FC236}">
                <a16:creationId xmlns:a16="http://schemas.microsoft.com/office/drawing/2014/main" id="{9F2D277E-5C0B-4212-8300-2B55B9AEBF0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br>
              <a:rPr lang="fr-FR" altLang="en-US" sz="2400"/>
            </a:br>
            <a:r>
              <a:rPr lang="fr-FR" altLang="en-US" sz="2400"/>
              <a:t>Commande de service en type ZINV</a:t>
            </a:r>
            <a:r>
              <a:rPr lang="fr-FR" altLang="en-US" sz="3100"/>
              <a:t> </a:t>
            </a:r>
            <a:br>
              <a:rPr lang="fr-FR" altLang="en-US" sz="3100"/>
            </a:br>
            <a:endParaRPr lang="fr-FR" altLang="en-US" sz="3100"/>
          </a:p>
        </p:txBody>
      </p:sp>
      <p:pic>
        <p:nvPicPr>
          <p:cNvPr id="552963" name="Picture 3">
            <a:extLst>
              <a:ext uri="{FF2B5EF4-FFF2-40B4-BE49-F238E27FC236}">
                <a16:creationId xmlns:a16="http://schemas.microsoft.com/office/drawing/2014/main" id="{16BE5B64-BF20-4E16-8ED3-0A910AB4866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571" y="2366963"/>
            <a:ext cx="4566857" cy="3424237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082" name="Rectangle 2">
            <a:extLst>
              <a:ext uri="{FF2B5EF4-FFF2-40B4-BE49-F238E27FC236}">
                <a16:creationId xmlns:a16="http://schemas.microsoft.com/office/drawing/2014/main" id="{F93734F9-DB91-479F-9F4C-3C175672041C}"/>
              </a:ext>
            </a:extLst>
          </p:cNvPr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fr-FR" altLang="en-US"/>
              <a:t>FS</a:t>
            </a:r>
          </a:p>
        </p:txBody>
      </p:sp>
      <p:pic>
        <p:nvPicPr>
          <p:cNvPr id="558084" name="Picture 4">
            <a:extLst>
              <a:ext uri="{FF2B5EF4-FFF2-40B4-BE49-F238E27FC236}">
                <a16:creationId xmlns:a16="http://schemas.microsoft.com/office/drawing/2014/main" id="{2EA10ED3-6E46-44A7-A9AC-C9807E30C09E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95738" y="620713"/>
            <a:ext cx="4391025" cy="1238250"/>
          </a:xfrm>
          <a:noFill/>
          <a:ln/>
        </p:spPr>
      </p:pic>
      <p:pic>
        <p:nvPicPr>
          <p:cNvPr id="558086" name="Picture 6">
            <a:extLst>
              <a:ext uri="{FF2B5EF4-FFF2-40B4-BE49-F238E27FC236}">
                <a16:creationId xmlns:a16="http://schemas.microsoft.com/office/drawing/2014/main" id="{4E0D042E-77B2-44B7-8A9E-443280E81A02}"/>
              </a:ext>
            </a:extLst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40200" y="2027238"/>
            <a:ext cx="3838575" cy="1257300"/>
          </a:xfrm>
          <a:noFill/>
          <a:ln/>
        </p:spPr>
      </p:pic>
      <p:pic>
        <p:nvPicPr>
          <p:cNvPr id="558088" name="Picture 8">
            <a:extLst>
              <a:ext uri="{FF2B5EF4-FFF2-40B4-BE49-F238E27FC236}">
                <a16:creationId xmlns:a16="http://schemas.microsoft.com/office/drawing/2014/main" id="{9C2596DA-A0CA-4345-99D6-C8CE738B291F}"/>
              </a:ext>
            </a:extLst>
          </p:cNvPr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48188" y="3284538"/>
            <a:ext cx="4249737" cy="2732087"/>
          </a:xfrm>
          <a:noFill/>
          <a:ln/>
        </p:spPr>
      </p:pic>
      <p:pic>
        <p:nvPicPr>
          <p:cNvPr id="558090" name="Picture 10">
            <a:extLst>
              <a:ext uri="{FF2B5EF4-FFF2-40B4-BE49-F238E27FC236}">
                <a16:creationId xmlns:a16="http://schemas.microsoft.com/office/drawing/2014/main" id="{EB19C599-ED11-4CB0-9FB1-0C609F1D302F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388" y="3284538"/>
            <a:ext cx="4495800" cy="2603500"/>
          </a:xfrm>
          <a:noFill/>
          <a:ln/>
        </p:spPr>
      </p:pic>
      <p:pic>
        <p:nvPicPr>
          <p:cNvPr id="558083" name="Picture 3">
            <a:extLst>
              <a:ext uri="{FF2B5EF4-FFF2-40B4-BE49-F238E27FC236}">
                <a16:creationId xmlns:a16="http://schemas.microsoft.com/office/drawing/2014/main" id="{5CD93D1D-B832-4FA9-AE9D-1A1EB9B39AB9}"/>
              </a:ext>
            </a:extLst>
          </p:cNvPr>
          <p:cNvPicPr>
            <a:picLocks noChangeAspect="1" noChangeArrowheads="1"/>
          </p:cNvPicPr>
          <p:nvPr>
            <p:ph type="body" idx="4294967295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836613"/>
            <a:ext cx="3563938" cy="2189162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4" name="Rectangle 2">
            <a:extLst>
              <a:ext uri="{FF2B5EF4-FFF2-40B4-BE49-F238E27FC236}">
                <a16:creationId xmlns:a16="http://schemas.microsoft.com/office/drawing/2014/main" id="{5CAE4861-E293-40E2-BB65-57659B2E4CD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Structure organisationnelle</a:t>
            </a:r>
          </a:p>
        </p:txBody>
      </p:sp>
      <p:sp>
        <p:nvSpPr>
          <p:cNvPr id="525317" name="AutoShape 5">
            <a:extLst>
              <a:ext uri="{FF2B5EF4-FFF2-40B4-BE49-F238E27FC236}">
                <a16:creationId xmlns:a16="http://schemas.microsoft.com/office/drawing/2014/main" id="{F5D77668-A438-4799-8DFA-560007BB09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300" y="17732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Périmètre analytique</a:t>
            </a:r>
            <a:br>
              <a:rPr lang="fr-FR" altLang="en-US" sz="1800"/>
            </a:br>
            <a:r>
              <a:rPr lang="fr-FR" altLang="en-US" sz="1800"/>
              <a:t>V000</a:t>
            </a:r>
            <a:br>
              <a:rPr lang="fr-FR" altLang="en-US" sz="1800"/>
            </a:br>
            <a:r>
              <a:rPr lang="fr-FR" altLang="en-US" sz="1800"/>
              <a:t>(idem Valois)</a:t>
            </a:r>
          </a:p>
        </p:txBody>
      </p:sp>
      <p:sp>
        <p:nvSpPr>
          <p:cNvPr id="525318" name="AutoShape 6">
            <a:extLst>
              <a:ext uri="{FF2B5EF4-FFF2-40B4-BE49-F238E27FC236}">
                <a16:creationId xmlns:a16="http://schemas.microsoft.com/office/drawing/2014/main" id="{0E924B52-D464-4660-B0C3-F26BCE42C1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300" y="26368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 dirty="0"/>
              <a:t>Société 2000</a:t>
            </a:r>
            <a:br>
              <a:rPr lang="fr-FR" altLang="en-US" sz="1800" dirty="0"/>
            </a:br>
            <a:r>
              <a:rPr lang="fr-FR" altLang="en-US" sz="1800" dirty="0"/>
              <a:t>KPC </a:t>
            </a:r>
            <a:r>
              <a:rPr lang="fr-FR" altLang="en-US" sz="1800" dirty="0" err="1"/>
              <a:t>TerraNova</a:t>
            </a:r>
            <a:r>
              <a:rPr lang="fr-FR" altLang="en-US" sz="1800" dirty="0"/>
              <a:t> SAS</a:t>
            </a:r>
          </a:p>
        </p:txBody>
      </p:sp>
      <p:sp>
        <p:nvSpPr>
          <p:cNvPr id="525319" name="AutoShape 7">
            <a:extLst>
              <a:ext uri="{FF2B5EF4-FFF2-40B4-BE49-F238E27FC236}">
                <a16:creationId xmlns:a16="http://schemas.microsoft.com/office/drawing/2014/main" id="{D0BAB595-2A38-4876-A048-D47F25F2F4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8125" y="17732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Plan de comptes </a:t>
            </a:r>
            <a:br>
              <a:rPr lang="fr-FR" altLang="en-US" sz="1800"/>
            </a:br>
            <a:r>
              <a:rPr lang="fr-FR" altLang="en-US" sz="1800"/>
              <a:t>opérationnel US GAAP</a:t>
            </a:r>
            <a:br>
              <a:rPr lang="fr-FR" altLang="en-US" sz="1800"/>
            </a:br>
            <a:r>
              <a:rPr lang="fr-FR" altLang="en-US" sz="1800"/>
              <a:t>(idem Valois)</a:t>
            </a:r>
          </a:p>
        </p:txBody>
      </p:sp>
      <p:cxnSp>
        <p:nvCxnSpPr>
          <p:cNvPr id="525320" name="AutoShape 8">
            <a:extLst>
              <a:ext uri="{FF2B5EF4-FFF2-40B4-BE49-F238E27FC236}">
                <a16:creationId xmlns:a16="http://schemas.microsoft.com/office/drawing/2014/main" id="{E3179C4A-E39A-4A7A-8ECF-FB7F1FB88E68}"/>
              </a:ext>
            </a:extLst>
          </p:cNvPr>
          <p:cNvCxnSpPr>
            <a:cxnSpLocks noChangeShapeType="1"/>
            <a:stCxn id="525317" idx="3"/>
            <a:endCxn id="525319" idx="1"/>
          </p:cNvCxnSpPr>
          <p:nvPr/>
        </p:nvCxnSpPr>
        <p:spPr bwMode="auto">
          <a:xfrm>
            <a:off x="4838700" y="2078038"/>
            <a:ext cx="17494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5321" name="AutoShape 9">
            <a:extLst>
              <a:ext uri="{FF2B5EF4-FFF2-40B4-BE49-F238E27FC236}">
                <a16:creationId xmlns:a16="http://schemas.microsoft.com/office/drawing/2014/main" id="{E5FCE0E2-8170-4BA4-9EAB-AE314C49B6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8125" y="26368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Plan de comptes </a:t>
            </a:r>
            <a:br>
              <a:rPr lang="fr-FR" altLang="en-US" sz="1800"/>
            </a:br>
            <a:r>
              <a:rPr lang="fr-FR" altLang="en-US" sz="1800"/>
              <a:t>alternatif PCG</a:t>
            </a:r>
            <a:br>
              <a:rPr lang="fr-FR" altLang="en-US" sz="1800"/>
            </a:br>
            <a:r>
              <a:rPr lang="fr-FR" altLang="en-US" sz="1800"/>
              <a:t> (idem Valois SAS)</a:t>
            </a:r>
          </a:p>
        </p:txBody>
      </p:sp>
      <p:cxnSp>
        <p:nvCxnSpPr>
          <p:cNvPr id="525322" name="AutoShape 10">
            <a:extLst>
              <a:ext uri="{FF2B5EF4-FFF2-40B4-BE49-F238E27FC236}">
                <a16:creationId xmlns:a16="http://schemas.microsoft.com/office/drawing/2014/main" id="{0320D15E-66E3-4265-99B8-C3D1580D7E91}"/>
              </a:ext>
            </a:extLst>
          </p:cNvPr>
          <p:cNvCxnSpPr>
            <a:cxnSpLocks noChangeShapeType="1"/>
            <a:stCxn id="525318" idx="3"/>
            <a:endCxn id="525321" idx="1"/>
          </p:cNvCxnSpPr>
          <p:nvPr/>
        </p:nvCxnSpPr>
        <p:spPr bwMode="auto">
          <a:xfrm>
            <a:off x="4838700" y="2941638"/>
            <a:ext cx="17494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5323" name="AutoShape 11">
            <a:extLst>
              <a:ext uri="{FF2B5EF4-FFF2-40B4-BE49-F238E27FC236}">
                <a16:creationId xmlns:a16="http://schemas.microsoft.com/office/drawing/2014/main" id="{2ACC1C46-CBDA-4E18-8EEE-3325EE54E129}"/>
              </a:ext>
            </a:extLst>
          </p:cNvPr>
          <p:cNvCxnSpPr>
            <a:cxnSpLocks noChangeShapeType="1"/>
            <a:stCxn id="525317" idx="2"/>
            <a:endCxn id="525318" idx="0"/>
          </p:cNvCxnSpPr>
          <p:nvPr/>
        </p:nvCxnSpPr>
        <p:spPr bwMode="auto">
          <a:xfrm>
            <a:off x="4381500" y="2382838"/>
            <a:ext cx="0" cy="2540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5324" name="AutoShape 12">
            <a:extLst>
              <a:ext uri="{FF2B5EF4-FFF2-40B4-BE49-F238E27FC236}">
                <a16:creationId xmlns:a16="http://schemas.microsoft.com/office/drawing/2014/main" id="{9166D35F-D570-404E-AFAD-0850EF6746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300" y="3644900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Division 2010</a:t>
            </a:r>
            <a:br>
              <a:rPr lang="fr-FR" altLang="en-US" sz="1800"/>
            </a:br>
            <a:r>
              <a:rPr lang="fr-FR" altLang="en-US" sz="1800"/>
              <a:t>TerraNova</a:t>
            </a:r>
          </a:p>
        </p:txBody>
      </p:sp>
      <p:sp>
        <p:nvSpPr>
          <p:cNvPr id="525325" name="AutoShape 13">
            <a:extLst>
              <a:ext uri="{FF2B5EF4-FFF2-40B4-BE49-F238E27FC236}">
                <a16:creationId xmlns:a16="http://schemas.microsoft.com/office/drawing/2014/main" id="{465979AA-CB1B-4AC9-860C-E8DB074179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300" y="4581525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Organisation d’achats VA20</a:t>
            </a:r>
            <a:br>
              <a:rPr lang="fr-FR" altLang="en-US" sz="1800"/>
            </a:br>
            <a:r>
              <a:rPr lang="fr-FR" altLang="en-US" sz="1800"/>
              <a:t>TerraNova</a:t>
            </a:r>
          </a:p>
        </p:txBody>
      </p:sp>
      <p:cxnSp>
        <p:nvCxnSpPr>
          <p:cNvPr id="525326" name="AutoShape 14">
            <a:extLst>
              <a:ext uri="{FF2B5EF4-FFF2-40B4-BE49-F238E27FC236}">
                <a16:creationId xmlns:a16="http://schemas.microsoft.com/office/drawing/2014/main" id="{049AE2A2-D1F1-4F1A-AC98-7874F13B3C44}"/>
              </a:ext>
            </a:extLst>
          </p:cNvPr>
          <p:cNvCxnSpPr>
            <a:cxnSpLocks noChangeShapeType="1"/>
            <a:stCxn id="525318" idx="2"/>
            <a:endCxn id="525324" idx="0"/>
          </p:cNvCxnSpPr>
          <p:nvPr/>
        </p:nvCxnSpPr>
        <p:spPr bwMode="auto">
          <a:xfrm>
            <a:off x="4381500" y="3246438"/>
            <a:ext cx="0" cy="3984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5327" name="AutoShape 15">
            <a:extLst>
              <a:ext uri="{FF2B5EF4-FFF2-40B4-BE49-F238E27FC236}">
                <a16:creationId xmlns:a16="http://schemas.microsoft.com/office/drawing/2014/main" id="{AAD7BBBB-21B6-4F7F-ACD3-D75BD9827D61}"/>
              </a:ext>
            </a:extLst>
          </p:cNvPr>
          <p:cNvCxnSpPr>
            <a:cxnSpLocks noChangeShapeType="1"/>
            <a:stCxn id="525324" idx="2"/>
            <a:endCxn id="525325" idx="0"/>
          </p:cNvCxnSpPr>
          <p:nvPr/>
        </p:nvCxnSpPr>
        <p:spPr bwMode="auto">
          <a:xfrm>
            <a:off x="4381500" y="4254500"/>
            <a:ext cx="0" cy="3270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5328" name="AutoShape 16">
            <a:extLst>
              <a:ext uri="{FF2B5EF4-FFF2-40B4-BE49-F238E27FC236}">
                <a16:creationId xmlns:a16="http://schemas.microsoft.com/office/drawing/2014/main" id="{E38DECCF-041A-460F-B838-546E651A9E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300" y="5445125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Groupe d’acheteurs ATN</a:t>
            </a:r>
          </a:p>
          <a:p>
            <a:pPr algn="ctr"/>
            <a:r>
              <a:rPr lang="fr-FR" altLang="en-US" sz="1800"/>
              <a:t>Achats TerraNova</a:t>
            </a:r>
          </a:p>
        </p:txBody>
      </p:sp>
      <p:cxnSp>
        <p:nvCxnSpPr>
          <p:cNvPr id="525329" name="AutoShape 17">
            <a:extLst>
              <a:ext uri="{FF2B5EF4-FFF2-40B4-BE49-F238E27FC236}">
                <a16:creationId xmlns:a16="http://schemas.microsoft.com/office/drawing/2014/main" id="{9A9D9A4F-D407-4AD3-8EDA-142922FF68FF}"/>
              </a:ext>
            </a:extLst>
          </p:cNvPr>
          <p:cNvCxnSpPr>
            <a:cxnSpLocks noChangeShapeType="1"/>
            <a:stCxn id="525325" idx="2"/>
            <a:endCxn id="525328" idx="0"/>
          </p:cNvCxnSpPr>
          <p:nvPr/>
        </p:nvCxnSpPr>
        <p:spPr bwMode="auto">
          <a:xfrm>
            <a:off x="4381500" y="5191125"/>
            <a:ext cx="0" cy="2540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362" name="Rectangle 2">
            <a:extLst>
              <a:ext uri="{FF2B5EF4-FFF2-40B4-BE49-F238E27FC236}">
                <a16:creationId xmlns:a16="http://schemas.microsoft.com/office/drawing/2014/main" id="{6EA30D82-D868-4388-8829-70855DDBB6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Structure analytique</a:t>
            </a:r>
          </a:p>
        </p:txBody>
      </p:sp>
      <p:sp>
        <p:nvSpPr>
          <p:cNvPr id="527363" name="Rectangle 3">
            <a:extLst>
              <a:ext uri="{FF2B5EF4-FFF2-40B4-BE49-F238E27FC236}">
                <a16:creationId xmlns:a16="http://schemas.microsoft.com/office/drawing/2014/main" id="{2C2AF7CD-C055-4F13-A04F-02B5351A722A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fr-FR" altLang="en-US" sz="2000"/>
              <a:t>1 seul centre de profit : TERRANOVA</a:t>
            </a:r>
          </a:p>
          <a:p>
            <a:r>
              <a:rPr lang="fr-FR" altLang="en-US" sz="2000"/>
              <a:t>Hiérarchie de centres de coûts</a:t>
            </a:r>
          </a:p>
          <a:p>
            <a:pPr lvl="1"/>
            <a:r>
              <a:rPr lang="fr-FR" altLang="en-US" sz="2000"/>
              <a:t>Centres de coûts Project Management’ Europe &amp; US</a:t>
            </a:r>
          </a:p>
          <a:p>
            <a:pPr lvl="1"/>
            <a:r>
              <a:rPr lang="fr-FR" altLang="en-US" sz="2000"/>
              <a:t>Un centre de coûts par phase et track</a:t>
            </a:r>
          </a:p>
          <a:p>
            <a:pPr lvl="1"/>
            <a:r>
              <a:rPr lang="fr-FR" altLang="en-US" sz="2000"/>
              <a:t>Un centre de coûts par origine et track(pour les refacturations de salaires et la saisie des heures)</a:t>
            </a:r>
          </a:p>
          <a:p>
            <a:pPr lvl="1"/>
            <a:r>
              <a:rPr lang="fr-FR" altLang="en-US" sz="2000"/>
              <a:t>Groupes de centres de coûts par brand et phase et track</a:t>
            </a:r>
          </a:p>
          <a:p>
            <a:r>
              <a:rPr lang="fr-FR" altLang="en-US" sz="2000"/>
              <a:t>Ordre d’investissement</a:t>
            </a:r>
          </a:p>
          <a:p>
            <a:pPr lvl="1"/>
            <a:r>
              <a:rPr lang="fr-FR" altLang="en-US" sz="2000"/>
              <a:t>Pour les aménagements de locaux</a:t>
            </a:r>
          </a:p>
          <a:p>
            <a:pPr lvl="1"/>
            <a:r>
              <a:rPr lang="fr-FR" altLang="en-US" sz="2000"/>
              <a:t>Imputés sur comptes généraux (pas de fiche immo)</a:t>
            </a:r>
          </a:p>
          <a:p>
            <a:pPr lvl="1"/>
            <a:r>
              <a:rPr lang="fr-FR" altLang="en-US" sz="2000"/>
              <a:t>Calcul et comptabilisation manuelle des amortissements sur CC ‘Project Management’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22" name="Rectangle 2">
            <a:extLst>
              <a:ext uri="{FF2B5EF4-FFF2-40B4-BE49-F238E27FC236}">
                <a16:creationId xmlns:a16="http://schemas.microsoft.com/office/drawing/2014/main" id="{CBFDA1DF-0DD3-4D41-A826-5680BCD99B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Structure analytique : proposition</a:t>
            </a:r>
          </a:p>
        </p:txBody>
      </p:sp>
      <p:sp>
        <p:nvSpPr>
          <p:cNvPr id="542723" name="AutoShape 3">
            <a:extLst>
              <a:ext uri="{FF2B5EF4-FFF2-40B4-BE49-F238E27FC236}">
                <a16:creationId xmlns:a16="http://schemas.microsoft.com/office/drawing/2014/main" id="{65E72F07-3365-41A3-A6B5-05E0CFE05A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908050"/>
            <a:ext cx="1296987" cy="360363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TerraNova</a:t>
            </a:r>
          </a:p>
        </p:txBody>
      </p:sp>
      <p:sp>
        <p:nvSpPr>
          <p:cNvPr id="542724" name="AutoShape 4">
            <a:extLst>
              <a:ext uri="{FF2B5EF4-FFF2-40B4-BE49-F238E27FC236}">
                <a16:creationId xmlns:a16="http://schemas.microsoft.com/office/drawing/2014/main" id="{CCD5E19D-6915-4C8D-A947-A3279576AF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1484313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600"/>
              <a:t>Projet Manag FR  </a:t>
            </a:r>
          </a:p>
        </p:txBody>
      </p:sp>
      <p:sp>
        <p:nvSpPr>
          <p:cNvPr id="542725" name="AutoShape 5">
            <a:extLst>
              <a:ext uri="{FF2B5EF4-FFF2-40B4-BE49-F238E27FC236}">
                <a16:creationId xmlns:a16="http://schemas.microsoft.com/office/drawing/2014/main" id="{F02BEF57-7985-4205-B7E6-072303E3F5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1881188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400" b="1"/>
              <a:t>Projet Manag</a:t>
            </a:r>
          </a:p>
          <a:p>
            <a:pPr algn="ctr"/>
            <a:r>
              <a:rPr lang="fr-FR" altLang="en-US" sz="1400" b="1"/>
              <a:t>US</a:t>
            </a:r>
          </a:p>
        </p:txBody>
      </p:sp>
      <p:cxnSp>
        <p:nvCxnSpPr>
          <p:cNvPr id="542726" name="AutoShape 6">
            <a:extLst>
              <a:ext uri="{FF2B5EF4-FFF2-40B4-BE49-F238E27FC236}">
                <a16:creationId xmlns:a16="http://schemas.microsoft.com/office/drawing/2014/main" id="{7064CD71-CEA2-4FB7-B076-992F429904AD}"/>
              </a:ext>
            </a:extLst>
          </p:cNvPr>
          <p:cNvCxnSpPr>
            <a:cxnSpLocks noChangeShapeType="1"/>
            <a:stCxn id="542723" idx="2"/>
            <a:endCxn id="542725" idx="1"/>
          </p:cNvCxnSpPr>
          <p:nvPr/>
        </p:nvCxnSpPr>
        <p:spPr bwMode="auto">
          <a:xfrm rot="16200000" flipH="1">
            <a:off x="1042988" y="1343025"/>
            <a:ext cx="793750" cy="64452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42727" name="AutoShape 7">
            <a:extLst>
              <a:ext uri="{FF2B5EF4-FFF2-40B4-BE49-F238E27FC236}">
                <a16:creationId xmlns:a16="http://schemas.microsoft.com/office/drawing/2014/main" id="{624E9C6D-C077-4D47-B91F-32DE2A84D114}"/>
              </a:ext>
            </a:extLst>
          </p:cNvPr>
          <p:cNvCxnSpPr>
            <a:cxnSpLocks noChangeShapeType="1"/>
            <a:stCxn id="542723" idx="2"/>
            <a:endCxn id="542724" idx="1"/>
          </p:cNvCxnSpPr>
          <p:nvPr/>
        </p:nvCxnSpPr>
        <p:spPr bwMode="auto">
          <a:xfrm rot="16200000" flipH="1">
            <a:off x="1241425" y="1144588"/>
            <a:ext cx="396875" cy="64452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42738" name="AutoShape 18">
            <a:extLst>
              <a:ext uri="{FF2B5EF4-FFF2-40B4-BE49-F238E27FC236}">
                <a16:creationId xmlns:a16="http://schemas.microsoft.com/office/drawing/2014/main" id="{118CB463-3124-4A99-978A-24DDAAC6FE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6027738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600"/>
              <a:t>Ordres d’investissement </a:t>
            </a:r>
          </a:p>
        </p:txBody>
      </p:sp>
      <p:cxnSp>
        <p:nvCxnSpPr>
          <p:cNvPr id="542739" name="AutoShape 19">
            <a:extLst>
              <a:ext uri="{FF2B5EF4-FFF2-40B4-BE49-F238E27FC236}">
                <a16:creationId xmlns:a16="http://schemas.microsoft.com/office/drawing/2014/main" id="{87AA5E3C-A348-43D4-8FA4-C409E01E3F9A}"/>
              </a:ext>
            </a:extLst>
          </p:cNvPr>
          <p:cNvCxnSpPr>
            <a:cxnSpLocks noChangeShapeType="1"/>
            <a:stCxn id="542723" idx="2"/>
            <a:endCxn id="542738" idx="1"/>
          </p:cNvCxnSpPr>
          <p:nvPr/>
        </p:nvCxnSpPr>
        <p:spPr bwMode="auto">
          <a:xfrm rot="16200000" flipH="1">
            <a:off x="-1030287" y="3416300"/>
            <a:ext cx="4940300" cy="64452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42740" name="Text Box 20">
            <a:extLst>
              <a:ext uri="{FF2B5EF4-FFF2-40B4-BE49-F238E27FC236}">
                <a16:creationId xmlns:a16="http://schemas.microsoft.com/office/drawing/2014/main" id="{3B656E24-206F-42CF-A5BE-A6C4C2EDB0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7763" y="1600200"/>
            <a:ext cx="2089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en-US" sz="1800"/>
              <a:t>Centre de coûts Centraux </a:t>
            </a:r>
          </a:p>
        </p:txBody>
      </p:sp>
      <p:sp>
        <p:nvSpPr>
          <p:cNvPr id="542741" name="Text Box 21">
            <a:extLst>
              <a:ext uri="{FF2B5EF4-FFF2-40B4-BE49-F238E27FC236}">
                <a16:creationId xmlns:a16="http://schemas.microsoft.com/office/drawing/2014/main" id="{F48FC13F-6D78-444A-93FD-4E57611C0E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7763" y="2787650"/>
            <a:ext cx="2089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en-US" sz="1800">
                <a:solidFill>
                  <a:srgbClr val="FF0000"/>
                </a:solidFill>
              </a:rPr>
              <a:t>Centre de coûts Entité </a:t>
            </a:r>
          </a:p>
        </p:txBody>
      </p:sp>
      <p:sp>
        <p:nvSpPr>
          <p:cNvPr id="542746" name="Text Box 26">
            <a:extLst>
              <a:ext uri="{FF2B5EF4-FFF2-40B4-BE49-F238E27FC236}">
                <a16:creationId xmlns:a16="http://schemas.microsoft.com/office/drawing/2014/main" id="{D979B31C-AA50-4870-BC2E-58C1EE8D16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7763" y="6021388"/>
            <a:ext cx="2089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en-US" sz="1800"/>
              <a:t>Ordre interne reel </a:t>
            </a:r>
          </a:p>
        </p:txBody>
      </p:sp>
      <p:sp>
        <p:nvSpPr>
          <p:cNvPr id="542751" name="AutoShape 31">
            <a:extLst>
              <a:ext uri="{FF2B5EF4-FFF2-40B4-BE49-F238E27FC236}">
                <a16:creationId xmlns:a16="http://schemas.microsoft.com/office/drawing/2014/main" id="{68718E1A-9035-480D-8717-517016D23C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2565400"/>
            <a:ext cx="1296988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endParaRPr lang="fr-FR" altLang="en-US" sz="1600">
              <a:solidFill>
                <a:srgbClr val="FF0000"/>
              </a:solidFill>
            </a:endParaRPr>
          </a:p>
          <a:p>
            <a:pPr algn="ctr"/>
            <a:r>
              <a:rPr lang="fr-FR" altLang="en-US" sz="1600">
                <a:solidFill>
                  <a:srgbClr val="FF0000"/>
                </a:solidFill>
              </a:rPr>
              <a:t>Valois FICO</a:t>
            </a:r>
          </a:p>
          <a:p>
            <a:pPr algn="ctr"/>
            <a:r>
              <a:rPr lang="fr-FR" altLang="en-US" sz="160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542752" name="AutoShape 32">
            <a:extLst>
              <a:ext uri="{FF2B5EF4-FFF2-40B4-BE49-F238E27FC236}">
                <a16:creationId xmlns:a16="http://schemas.microsoft.com/office/drawing/2014/main" id="{EB3BE82C-021E-434E-9561-6BADB0713A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3068638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>
            <a:lvl1pPr marL="8572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fr-FR" altLang="en-US" sz="1600">
              <a:solidFill>
                <a:srgbClr val="FF0000"/>
              </a:solidFill>
            </a:endParaRPr>
          </a:p>
          <a:p>
            <a:pPr algn="ctr"/>
            <a:r>
              <a:rPr lang="fr-FR" altLang="en-US" sz="1600">
                <a:solidFill>
                  <a:srgbClr val="FF0000"/>
                </a:solidFill>
              </a:rPr>
              <a:t>Valois SChain </a:t>
            </a:r>
          </a:p>
          <a:p>
            <a:pPr algn="ctr"/>
            <a:endParaRPr lang="fr-FR" altLang="en-US" sz="1600">
              <a:solidFill>
                <a:srgbClr val="FF0000"/>
              </a:solidFill>
            </a:endParaRPr>
          </a:p>
        </p:txBody>
      </p:sp>
      <p:sp>
        <p:nvSpPr>
          <p:cNvPr id="542754" name="AutoShape 34">
            <a:extLst>
              <a:ext uri="{FF2B5EF4-FFF2-40B4-BE49-F238E27FC236}">
                <a16:creationId xmlns:a16="http://schemas.microsoft.com/office/drawing/2014/main" id="{5184B32A-E788-4BD2-8E31-63E7595183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3573463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600">
                <a:solidFill>
                  <a:srgbClr val="FF0000"/>
                </a:solidFill>
              </a:rPr>
              <a:t>Entite</a:t>
            </a:r>
          </a:p>
          <a:p>
            <a:pPr algn="ctr"/>
            <a:r>
              <a:rPr lang="fr-FR" altLang="en-US" sz="1600">
                <a:solidFill>
                  <a:srgbClr val="FF0000"/>
                </a:solidFill>
              </a:rPr>
              <a:t> EMSAR FICO…</a:t>
            </a:r>
          </a:p>
        </p:txBody>
      </p:sp>
      <p:sp>
        <p:nvSpPr>
          <p:cNvPr id="542755" name="AutoShape 35">
            <a:extLst>
              <a:ext uri="{FF2B5EF4-FFF2-40B4-BE49-F238E27FC236}">
                <a16:creationId xmlns:a16="http://schemas.microsoft.com/office/drawing/2014/main" id="{29A8D77A-0DF7-462C-A8BB-1EC424E2F2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4076700"/>
            <a:ext cx="1296988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r>
              <a:rPr lang="fr-FR" altLang="en-US" sz="1600">
                <a:solidFill>
                  <a:schemeClr val="accent2"/>
                </a:solidFill>
              </a:rPr>
              <a:t>BP FI-CO</a:t>
            </a:r>
          </a:p>
        </p:txBody>
      </p:sp>
      <p:sp>
        <p:nvSpPr>
          <p:cNvPr id="542760" name="AutoShape 40">
            <a:extLst>
              <a:ext uri="{FF2B5EF4-FFF2-40B4-BE49-F238E27FC236}">
                <a16:creationId xmlns:a16="http://schemas.microsoft.com/office/drawing/2014/main" id="{1198CFDA-008D-41FD-8352-F1126DF673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4471988"/>
            <a:ext cx="1296988" cy="360362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r>
              <a:rPr lang="fr-FR" altLang="en-US" sz="1600">
                <a:solidFill>
                  <a:schemeClr val="accent2"/>
                </a:solidFill>
              </a:rPr>
              <a:t>BP S Chain</a:t>
            </a:r>
          </a:p>
        </p:txBody>
      </p:sp>
      <p:sp>
        <p:nvSpPr>
          <p:cNvPr id="542761" name="AutoShape 41">
            <a:extLst>
              <a:ext uri="{FF2B5EF4-FFF2-40B4-BE49-F238E27FC236}">
                <a16:creationId xmlns:a16="http://schemas.microsoft.com/office/drawing/2014/main" id="{77F6AB4B-69C7-499A-B941-378BA6A20A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5073650"/>
            <a:ext cx="1296988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r>
              <a:rPr lang="fr-FR" altLang="en-US" sz="1600">
                <a:solidFill>
                  <a:schemeClr val="accent2"/>
                </a:solidFill>
              </a:rPr>
              <a:t>Réal FI-CO</a:t>
            </a:r>
          </a:p>
        </p:txBody>
      </p:sp>
      <p:sp>
        <p:nvSpPr>
          <p:cNvPr id="542763" name="Line 43">
            <a:extLst>
              <a:ext uri="{FF2B5EF4-FFF2-40B4-BE49-F238E27FC236}">
                <a16:creationId xmlns:a16="http://schemas.microsoft.com/office/drawing/2014/main" id="{536D5715-4FE3-4FBD-BCBD-469514D2AADF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7600" y="3284538"/>
            <a:ext cx="644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42764" name="Line 44">
            <a:extLst>
              <a:ext uri="{FF2B5EF4-FFF2-40B4-BE49-F238E27FC236}">
                <a16:creationId xmlns:a16="http://schemas.microsoft.com/office/drawing/2014/main" id="{8EAD2C15-116D-4A01-B822-5A793F61A0B0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7600" y="3789363"/>
            <a:ext cx="644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42766" name="Line 46">
            <a:extLst>
              <a:ext uri="{FF2B5EF4-FFF2-40B4-BE49-F238E27FC236}">
                <a16:creationId xmlns:a16="http://schemas.microsoft.com/office/drawing/2014/main" id="{2A89CCE3-CB0B-4DB5-AC9C-C25F9C2BCB6C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7600" y="4613275"/>
            <a:ext cx="644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42767" name="Line 47">
            <a:extLst>
              <a:ext uri="{FF2B5EF4-FFF2-40B4-BE49-F238E27FC236}">
                <a16:creationId xmlns:a16="http://schemas.microsoft.com/office/drawing/2014/main" id="{31FC75D3-CAAC-4279-A453-079D64D35DD4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4425" y="5246688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42768" name="Line 48">
            <a:extLst>
              <a:ext uri="{FF2B5EF4-FFF2-40B4-BE49-F238E27FC236}">
                <a16:creationId xmlns:a16="http://schemas.microsoft.com/office/drawing/2014/main" id="{CFF2EB44-50B1-46B4-B599-C74D01738303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7600" y="2708275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42769" name="Line 49">
            <a:extLst>
              <a:ext uri="{FF2B5EF4-FFF2-40B4-BE49-F238E27FC236}">
                <a16:creationId xmlns:a16="http://schemas.microsoft.com/office/drawing/2014/main" id="{89F84EFA-33B5-4664-BD43-547F42238CBF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7600" y="4292600"/>
            <a:ext cx="644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542770" name="Rectangle 50">
            <a:extLst>
              <a:ext uri="{FF2B5EF4-FFF2-40B4-BE49-F238E27FC236}">
                <a16:creationId xmlns:a16="http://schemas.microsoft.com/office/drawing/2014/main" id="{C1C62DA6-C022-4D95-A50F-400E471FE2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9863" y="4613275"/>
            <a:ext cx="17970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en-US" sz="1800">
                <a:solidFill>
                  <a:schemeClr val="accent2"/>
                </a:solidFill>
              </a:rPr>
              <a:t>Centre de coûts  Phase &amp; track</a:t>
            </a:r>
          </a:p>
        </p:txBody>
      </p:sp>
      <p:sp>
        <p:nvSpPr>
          <p:cNvPr id="542771" name="AutoShape 51">
            <a:extLst>
              <a:ext uri="{FF2B5EF4-FFF2-40B4-BE49-F238E27FC236}">
                <a16:creationId xmlns:a16="http://schemas.microsoft.com/office/drawing/2014/main" id="{BBB2EED4-D2F6-4FB9-8634-4A48A5BFCB68}"/>
              </a:ext>
            </a:extLst>
          </p:cNvPr>
          <p:cNvSpPr>
            <a:spLocks/>
          </p:cNvSpPr>
          <p:nvPr/>
        </p:nvSpPr>
        <p:spPr bwMode="auto">
          <a:xfrm>
            <a:off x="5508625" y="1484313"/>
            <a:ext cx="142875" cy="936625"/>
          </a:xfrm>
          <a:prstGeom prst="rightBrace">
            <a:avLst>
              <a:gd name="adj1" fmla="val 5463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42773" name="AutoShape 53">
            <a:extLst>
              <a:ext uri="{FF2B5EF4-FFF2-40B4-BE49-F238E27FC236}">
                <a16:creationId xmlns:a16="http://schemas.microsoft.com/office/drawing/2014/main" id="{27B808D8-F136-4373-8A14-A99ED3D344A5}"/>
              </a:ext>
            </a:extLst>
          </p:cNvPr>
          <p:cNvSpPr>
            <a:spLocks/>
          </p:cNvSpPr>
          <p:nvPr/>
        </p:nvSpPr>
        <p:spPr bwMode="auto">
          <a:xfrm>
            <a:off x="5508625" y="2636838"/>
            <a:ext cx="142875" cy="1152525"/>
          </a:xfrm>
          <a:prstGeom prst="rightBrace">
            <a:avLst>
              <a:gd name="adj1" fmla="val 6722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42774" name="AutoShape 54">
            <a:extLst>
              <a:ext uri="{FF2B5EF4-FFF2-40B4-BE49-F238E27FC236}">
                <a16:creationId xmlns:a16="http://schemas.microsoft.com/office/drawing/2014/main" id="{5AC0B6DD-9DDC-45E9-AA7D-93358C756E5D}"/>
              </a:ext>
            </a:extLst>
          </p:cNvPr>
          <p:cNvSpPr>
            <a:spLocks/>
          </p:cNvSpPr>
          <p:nvPr/>
        </p:nvSpPr>
        <p:spPr bwMode="auto">
          <a:xfrm>
            <a:off x="5508625" y="4076700"/>
            <a:ext cx="142875" cy="720725"/>
          </a:xfrm>
          <a:prstGeom prst="rightBrace">
            <a:avLst>
              <a:gd name="adj1" fmla="val 4203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42775" name="AutoShape 55">
            <a:extLst>
              <a:ext uri="{FF2B5EF4-FFF2-40B4-BE49-F238E27FC236}">
                <a16:creationId xmlns:a16="http://schemas.microsoft.com/office/drawing/2014/main" id="{2D0D6684-E89A-4FB4-9A85-9581D01176BC}"/>
              </a:ext>
            </a:extLst>
          </p:cNvPr>
          <p:cNvSpPr>
            <a:spLocks/>
          </p:cNvSpPr>
          <p:nvPr/>
        </p:nvSpPr>
        <p:spPr bwMode="auto">
          <a:xfrm>
            <a:off x="5508625" y="5084763"/>
            <a:ext cx="142875" cy="720725"/>
          </a:xfrm>
          <a:prstGeom prst="rightBrace">
            <a:avLst>
              <a:gd name="adj1" fmla="val 4203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42776" name="AutoShape 56">
            <a:extLst>
              <a:ext uri="{FF2B5EF4-FFF2-40B4-BE49-F238E27FC236}">
                <a16:creationId xmlns:a16="http://schemas.microsoft.com/office/drawing/2014/main" id="{8AE4F086-702C-429B-9550-EA44469335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5445125"/>
            <a:ext cx="1296988" cy="360363"/>
          </a:xfrm>
          <a:prstGeom prst="flowChart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r>
              <a:rPr lang="fr-FR" altLang="en-US" sz="1600">
                <a:solidFill>
                  <a:schemeClr val="accent2"/>
                </a:solidFill>
              </a:rPr>
              <a:t>Réal ……</a:t>
            </a:r>
          </a:p>
        </p:txBody>
      </p:sp>
      <p:sp>
        <p:nvSpPr>
          <p:cNvPr id="542777" name="Line 57">
            <a:extLst>
              <a:ext uri="{FF2B5EF4-FFF2-40B4-BE49-F238E27FC236}">
                <a16:creationId xmlns:a16="http://schemas.microsoft.com/office/drawing/2014/main" id="{915499C2-4D4B-4BC7-A6D7-8AA06D03F04E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4425" y="5589588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02" name="Rectangle 2">
            <a:extLst>
              <a:ext uri="{FF2B5EF4-FFF2-40B4-BE49-F238E27FC236}">
                <a16:creationId xmlns:a16="http://schemas.microsoft.com/office/drawing/2014/main" id="{637733F1-BE71-4C81-B5D8-667AF088BE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Codification de la structure analytique </a:t>
            </a:r>
          </a:p>
        </p:txBody>
      </p:sp>
      <p:sp>
        <p:nvSpPr>
          <p:cNvPr id="563203" name="Rectangle 3">
            <a:extLst>
              <a:ext uri="{FF2B5EF4-FFF2-40B4-BE49-F238E27FC236}">
                <a16:creationId xmlns:a16="http://schemas.microsoft.com/office/drawing/2014/main" id="{8B55FBC3-2BFF-4A77-8A50-1EEF29923D1D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fr-FR" altLang="en-US" sz="1600"/>
              <a:t>Pour gerer au mieux les groupes de centres ,nous préconisons une codification sur 5digits </a:t>
            </a:r>
          </a:p>
          <a:p>
            <a:r>
              <a:rPr lang="fr-FR" altLang="en-US" sz="1600"/>
              <a:t>2   </a:t>
            </a:r>
            <a:r>
              <a:rPr lang="fr-FR" altLang="en-US" sz="1600">
                <a:solidFill>
                  <a:srgbClr val="FF0000"/>
                </a:solidFill>
              </a:rPr>
              <a:t>( scte</a:t>
            </a:r>
            <a:r>
              <a:rPr lang="fr-FR" altLang="en-US" sz="1600"/>
              <a:t> )                   1 premier digit</a:t>
            </a:r>
          </a:p>
          <a:p>
            <a:r>
              <a:rPr lang="fr-FR" altLang="en-US" sz="1600"/>
              <a:t>2      </a:t>
            </a:r>
            <a:r>
              <a:rPr lang="fr-FR" altLang="en-US" sz="1600">
                <a:solidFill>
                  <a:srgbClr val="FF0000"/>
                </a:solidFill>
              </a:rPr>
              <a:t>x</a:t>
            </a:r>
            <a:r>
              <a:rPr lang="fr-FR" altLang="en-US" sz="1600"/>
              <a:t>                         1 digit en 2eme position      </a:t>
            </a:r>
          </a:p>
          <a:p>
            <a:r>
              <a:rPr lang="fr-FR" altLang="en-US" sz="1600"/>
              <a:t>        0                         réservé pour les phases </a:t>
            </a:r>
          </a:p>
          <a:p>
            <a:r>
              <a:rPr lang="fr-FR" altLang="en-US" sz="1600"/>
              <a:t>        9                        CC ‘Projet Management’ Terranova</a:t>
            </a:r>
          </a:p>
          <a:p>
            <a:r>
              <a:rPr lang="fr-FR" altLang="en-US" sz="1600"/>
              <a:t>        1                        CC ‘origine’ Valois SAS</a:t>
            </a:r>
          </a:p>
          <a:p>
            <a:r>
              <a:rPr lang="fr-FR" altLang="en-US" sz="1600"/>
              <a:t>        2                        CC ‘origine’ EMSAR               …….</a:t>
            </a:r>
          </a:p>
          <a:p>
            <a:endParaRPr lang="fr-FR" altLang="en-US" sz="1600"/>
          </a:p>
          <a:p>
            <a:r>
              <a:rPr lang="fr-FR" altLang="en-US" sz="1600"/>
              <a:t>20    0                         réservé ‘origine’</a:t>
            </a:r>
          </a:p>
          <a:p>
            <a:pPr marL="542925" lvl="1" indent="-20638">
              <a:buFont typeface="Wingdings" panose="05000000000000000000" pitchFamily="2" charset="2"/>
              <a:buNone/>
            </a:pPr>
            <a:r>
              <a:rPr lang="fr-FR" altLang="en-US" sz="1400">
                <a:solidFill>
                  <a:srgbClr val="FF0000"/>
                </a:solidFill>
              </a:rPr>
              <a:t>     1  ( phase )            </a:t>
            </a:r>
            <a:r>
              <a:rPr lang="fr-FR" altLang="en-US" sz="1400"/>
              <a:t>CC  Phase Blue Print </a:t>
            </a:r>
          </a:p>
          <a:p>
            <a:r>
              <a:rPr lang="fr-FR" altLang="en-US" sz="1600"/>
              <a:t>        2                        CC  Phase Réalization</a:t>
            </a:r>
          </a:p>
          <a:p>
            <a:r>
              <a:rPr lang="fr-FR" altLang="en-US" sz="1600"/>
              <a:t>        3                        CC  Phase Test</a:t>
            </a:r>
          </a:p>
          <a:p>
            <a:r>
              <a:rPr lang="fr-FR" altLang="en-US" sz="1600"/>
              <a:t>        4                        CC  Phase Training</a:t>
            </a:r>
          </a:p>
          <a:p>
            <a:r>
              <a:rPr lang="fr-FR" altLang="en-US" sz="1600"/>
              <a:t>        5                        CC  Phase Roll In                         …….</a:t>
            </a:r>
          </a:p>
          <a:p>
            <a:pPr marL="922338" lvl="2" indent="0"/>
            <a:endParaRPr lang="fr-FR" altLang="en-US" sz="1200"/>
          </a:p>
          <a:p>
            <a:r>
              <a:rPr lang="fr-FR" altLang="en-US" sz="1600"/>
              <a:t>201  </a:t>
            </a:r>
            <a:r>
              <a:rPr lang="fr-FR" altLang="en-US" sz="1600">
                <a:solidFill>
                  <a:srgbClr val="FF0000"/>
                </a:solidFill>
              </a:rPr>
              <a:t>10  (track)         </a:t>
            </a:r>
            <a:r>
              <a:rPr lang="fr-FR" altLang="en-US" sz="1600"/>
              <a:t>CC BP FICO         </a:t>
            </a:r>
          </a:p>
          <a:p>
            <a:r>
              <a:rPr lang="fr-FR" altLang="en-US" sz="1600"/>
              <a:t>        20                     CC BP Supply chain                      ……</a:t>
            </a:r>
          </a:p>
          <a:p>
            <a:r>
              <a:rPr lang="fr-FR" altLang="en-US" sz="1600"/>
              <a:t>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866" name="Rectangle 2">
            <a:extLst>
              <a:ext uri="{FF2B5EF4-FFF2-40B4-BE49-F238E27FC236}">
                <a16:creationId xmlns:a16="http://schemas.microsoft.com/office/drawing/2014/main" id="{3FEE7AA3-2AD2-4152-AA09-CDDD67E9412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Structure analytique des Centres de Couts </a:t>
            </a:r>
          </a:p>
        </p:txBody>
      </p:sp>
      <p:pic>
        <p:nvPicPr>
          <p:cNvPr id="548869" name="Picture 5">
            <a:extLst>
              <a:ext uri="{FF2B5EF4-FFF2-40B4-BE49-F238E27FC236}">
                <a16:creationId xmlns:a16="http://schemas.microsoft.com/office/drawing/2014/main" id="{47224ADD-290F-422F-BCE0-8B48E39E831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287" y="2366963"/>
            <a:ext cx="4869426" cy="3424237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338" name="Rectangle 2">
            <a:extLst>
              <a:ext uri="{FF2B5EF4-FFF2-40B4-BE49-F238E27FC236}">
                <a16:creationId xmlns:a16="http://schemas.microsoft.com/office/drawing/2014/main" id="{99FA6C94-E118-4507-A79C-0786059CB0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Processus Budget</a:t>
            </a:r>
          </a:p>
        </p:txBody>
      </p:sp>
      <p:sp>
        <p:nvSpPr>
          <p:cNvPr id="526340" name="AutoShape 4">
            <a:extLst>
              <a:ext uri="{FF2B5EF4-FFF2-40B4-BE49-F238E27FC236}">
                <a16:creationId xmlns:a16="http://schemas.microsoft.com/office/drawing/2014/main" id="{BD4EFCC0-B131-40CC-971B-A807E0B2EA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15573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Budget des ordres </a:t>
            </a:r>
            <a:br>
              <a:rPr lang="fr-FR" altLang="en-US" sz="1800"/>
            </a:br>
            <a:r>
              <a:rPr lang="fr-FR" altLang="en-US" sz="1800"/>
              <a:t>d’investissement</a:t>
            </a:r>
          </a:p>
        </p:txBody>
      </p:sp>
      <p:sp>
        <p:nvSpPr>
          <p:cNvPr id="526341" name="AutoShape 5">
            <a:extLst>
              <a:ext uri="{FF2B5EF4-FFF2-40B4-BE49-F238E27FC236}">
                <a16:creationId xmlns:a16="http://schemas.microsoft.com/office/drawing/2014/main" id="{3E2361CD-BBBF-45D8-B314-0BB92D4325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4005263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Budget des centres </a:t>
            </a:r>
            <a:br>
              <a:rPr lang="fr-FR" altLang="en-US" sz="1800"/>
            </a:br>
            <a:r>
              <a:rPr lang="fr-FR" altLang="en-US" sz="1800"/>
              <a:t>de coûts «  structure  »</a:t>
            </a:r>
          </a:p>
        </p:txBody>
      </p:sp>
      <p:sp>
        <p:nvSpPr>
          <p:cNvPr id="526342" name="AutoShape 6">
            <a:extLst>
              <a:ext uri="{FF2B5EF4-FFF2-40B4-BE49-F238E27FC236}">
                <a16:creationId xmlns:a16="http://schemas.microsoft.com/office/drawing/2014/main" id="{CAF626E5-E009-487D-8386-7180318089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5013325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Budget des taux</a:t>
            </a:r>
            <a:br>
              <a:rPr lang="fr-FR" altLang="en-US" sz="1800"/>
            </a:br>
            <a:r>
              <a:rPr lang="fr-FR" altLang="en-US" sz="1800"/>
              <a:t>horaires (saisie des heures)</a:t>
            </a:r>
          </a:p>
        </p:txBody>
      </p:sp>
      <p:sp>
        <p:nvSpPr>
          <p:cNvPr id="526343" name="Text Box 7">
            <a:extLst>
              <a:ext uri="{FF2B5EF4-FFF2-40B4-BE49-F238E27FC236}">
                <a16:creationId xmlns:a16="http://schemas.microsoft.com/office/drawing/2014/main" id="{0F7DCFD1-53B4-434A-B038-AD029EA3F3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5667375"/>
            <a:ext cx="30972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/>
            <a:r>
              <a:rPr lang="fr-FR" altLang="en-US" sz="1800"/>
              <a:t>-TA </a:t>
            </a:r>
          </a:p>
        </p:txBody>
      </p:sp>
      <p:sp>
        <p:nvSpPr>
          <p:cNvPr id="526344" name="Text Box 8">
            <a:extLst>
              <a:ext uri="{FF2B5EF4-FFF2-40B4-BE49-F238E27FC236}">
                <a16:creationId xmlns:a16="http://schemas.microsoft.com/office/drawing/2014/main" id="{A3C89184-FBA1-4ED6-9FDD-EB9D9BA86B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2133600"/>
            <a:ext cx="30972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/>
            <a:r>
              <a:rPr lang="fr-FR" altLang="en-US" sz="1800"/>
              <a:t>Budget annuel</a:t>
            </a:r>
          </a:p>
        </p:txBody>
      </p:sp>
      <p:sp>
        <p:nvSpPr>
          <p:cNvPr id="526347" name="Text Box 11">
            <a:extLst>
              <a:ext uri="{FF2B5EF4-FFF2-40B4-BE49-F238E27FC236}">
                <a16:creationId xmlns:a16="http://schemas.microsoft.com/office/drawing/2014/main" id="{F5B95487-56F3-4AB5-AB8C-2666785D3C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4525" y="1766888"/>
            <a:ext cx="17287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en-US" sz="1800"/>
              <a:t>KO22</a:t>
            </a:r>
          </a:p>
        </p:txBody>
      </p:sp>
      <p:sp>
        <p:nvSpPr>
          <p:cNvPr id="526349" name="Text Box 13">
            <a:extLst>
              <a:ext uri="{FF2B5EF4-FFF2-40B4-BE49-F238E27FC236}">
                <a16:creationId xmlns:a16="http://schemas.microsoft.com/office/drawing/2014/main" id="{3FF0DFC0-555B-4475-A21E-825E7532F6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0150" y="4076700"/>
            <a:ext cx="30241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en-US" sz="1800"/>
              <a:t>KP06</a:t>
            </a:r>
          </a:p>
        </p:txBody>
      </p:sp>
      <p:sp>
        <p:nvSpPr>
          <p:cNvPr id="526350" name="Text Box 14">
            <a:extLst>
              <a:ext uri="{FF2B5EF4-FFF2-40B4-BE49-F238E27FC236}">
                <a16:creationId xmlns:a16="http://schemas.microsoft.com/office/drawing/2014/main" id="{E7930123-B124-49E9-8681-684C8CDA78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0150" y="5157788"/>
            <a:ext cx="3024188" cy="73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en-US" sz="1800"/>
              <a:t>KP26</a:t>
            </a:r>
          </a:p>
          <a:p>
            <a:pPr algn="ctr">
              <a:spcBef>
                <a:spcPct val="50000"/>
              </a:spcBef>
            </a:pPr>
            <a:r>
              <a:rPr lang="fr-FR" altLang="en-US" sz="1600"/>
              <a:t>CC ??? </a:t>
            </a:r>
          </a:p>
        </p:txBody>
      </p:sp>
      <p:sp>
        <p:nvSpPr>
          <p:cNvPr id="526351" name="AutoShape 15">
            <a:extLst>
              <a:ext uri="{FF2B5EF4-FFF2-40B4-BE49-F238E27FC236}">
                <a16:creationId xmlns:a16="http://schemas.microsoft.com/office/drawing/2014/main" id="{CF6A7D23-A003-40CD-A7F3-6E933CA384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2852738"/>
            <a:ext cx="914400" cy="609600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0" tIns="45714" rIns="91430" bIns="45714" anchor="ctr"/>
          <a:lstStyle/>
          <a:p>
            <a:pPr algn="ctr"/>
            <a:r>
              <a:rPr lang="fr-FR" altLang="en-US" sz="1800"/>
              <a:t>Budget des centres </a:t>
            </a:r>
            <a:br>
              <a:rPr lang="fr-FR" altLang="en-US" sz="1800"/>
            </a:br>
            <a:r>
              <a:rPr lang="fr-FR" altLang="en-US" sz="1800"/>
              <a:t>de coûts « Phase »</a:t>
            </a:r>
          </a:p>
        </p:txBody>
      </p:sp>
      <p:sp>
        <p:nvSpPr>
          <p:cNvPr id="526352" name="Text Box 16">
            <a:extLst>
              <a:ext uri="{FF2B5EF4-FFF2-40B4-BE49-F238E27FC236}">
                <a16:creationId xmlns:a16="http://schemas.microsoft.com/office/drawing/2014/main" id="{3A786B65-A973-4ED5-B71A-3A5515462F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0838" y="2852738"/>
            <a:ext cx="58356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0" tIns="45714" rIns="91430" bIns="45714">
            <a:spAutoFit/>
          </a:bodyPr>
          <a:lstStyle/>
          <a:p>
            <a:pPr algn="ctr"/>
            <a:r>
              <a:rPr lang="fr-FR" altLang="en-US" sz="1600"/>
              <a:t>budget sur Phase track </a:t>
            </a:r>
          </a:p>
          <a:p>
            <a:pPr algn="ctr"/>
            <a:r>
              <a:rPr lang="fr-FR" altLang="en-US" sz="1600"/>
              <a:t> avec déversement sur le CC Origine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890" name="Rectangle 2">
            <a:extLst>
              <a:ext uri="{FF2B5EF4-FFF2-40B4-BE49-F238E27FC236}">
                <a16:creationId xmlns:a16="http://schemas.microsoft.com/office/drawing/2014/main" id="{6120DCF0-893A-4E00-89CA-2BBCE035771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Budget </a:t>
            </a:r>
          </a:p>
        </p:txBody>
      </p:sp>
      <p:sp>
        <p:nvSpPr>
          <p:cNvPr id="549891" name="Rectangle 3">
            <a:extLst>
              <a:ext uri="{FF2B5EF4-FFF2-40B4-BE49-F238E27FC236}">
                <a16:creationId xmlns:a16="http://schemas.microsoft.com/office/drawing/2014/main" id="{114F107D-28E9-4B3D-86BF-BF5225FBD91B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504825" y="836613"/>
            <a:ext cx="8388350" cy="2016125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fr-FR" altLang="en-US" sz="1600"/>
              <a:t>CC structure sur RFGX                                                                           KP06     OK</a:t>
            </a:r>
          </a:p>
          <a:p>
            <a:pPr>
              <a:lnSpc>
                <a:spcPct val="80000"/>
              </a:lnSpc>
            </a:pPr>
            <a:r>
              <a:rPr lang="fr-FR" altLang="en-US" sz="1600"/>
              <a:t>TA a la journée                                                                                         </a:t>
            </a:r>
            <a:r>
              <a:rPr lang="fr-FR" altLang="en-US" sz="1600">
                <a:solidFill>
                  <a:srgbClr val="FF0000"/>
                </a:solidFill>
              </a:rPr>
              <a:t>             </a:t>
            </a:r>
            <a:r>
              <a:rPr lang="fr-FR" altLang="en-US" sz="1600"/>
              <a:t>OK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fr-FR" altLang="en-US" sz="1600"/>
              <a:t>	Tx Horaire  dans CC ‘Entité’  vs 0                                                            KP26     OK</a:t>
            </a:r>
          </a:p>
          <a:p>
            <a:pPr>
              <a:lnSpc>
                <a:spcPct val="80000"/>
              </a:lnSpc>
            </a:pPr>
            <a:r>
              <a:rPr lang="fr-FR" altLang="en-US" sz="1600"/>
              <a:t>Budget des nbres H par TA sur CC ‘P-Track’                                          KP26     OK</a:t>
            </a:r>
          </a:p>
          <a:p>
            <a:pPr>
              <a:lnSpc>
                <a:spcPct val="80000"/>
              </a:lnSpc>
            </a:pPr>
            <a:r>
              <a:rPr lang="fr-FR" altLang="en-US" sz="1600"/>
              <a:t>Budget dee activités valorisées NC secondaire sur CC ‘P-Track’           KP06      OK</a:t>
            </a:r>
          </a:p>
          <a:p>
            <a:pPr marL="808038" lvl="1">
              <a:lnSpc>
                <a:spcPct val="80000"/>
              </a:lnSpc>
            </a:pPr>
            <a:r>
              <a:rPr lang="fr-FR" altLang="en-US" sz="1400"/>
              <a:t>Shéma 1 – 201 </a:t>
            </a:r>
          </a:p>
          <a:p>
            <a:pPr marL="808038" lvl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fr-FR" altLang="en-US" sz="1400"/>
              <a:t>Attention pas de valorisation=&gt; on ne compare que des </a:t>
            </a:r>
            <a:r>
              <a:rPr lang="fr-FR" altLang="en-US" sz="1400">
                <a:solidFill>
                  <a:srgbClr val="FF0000"/>
                </a:solidFill>
              </a:rPr>
              <a:t>Hres reelles / Budget</a:t>
            </a:r>
          </a:p>
          <a:p>
            <a:pPr marL="808038" lvl="1">
              <a:lnSpc>
                <a:spcPct val="80000"/>
              </a:lnSpc>
              <a:buFont typeface="Wingdings" panose="05000000000000000000" pitchFamily="2" charset="2"/>
              <a:buNone/>
            </a:pPr>
            <a:endParaRPr lang="fr-FR" altLang="en-US" sz="1400"/>
          </a:p>
        </p:txBody>
      </p:sp>
      <p:pic>
        <p:nvPicPr>
          <p:cNvPr id="549897" name="Picture 9">
            <a:extLst>
              <a:ext uri="{FF2B5EF4-FFF2-40B4-BE49-F238E27FC236}">
                <a16:creationId xmlns:a16="http://schemas.microsoft.com/office/drawing/2014/main" id="{16C72968-C4D2-43C3-9B29-E7606D8B1796}"/>
              </a:ext>
            </a:extLst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" y="2852738"/>
            <a:ext cx="5211763" cy="3455987"/>
          </a:xfrm>
        </p:spPr>
      </p:pic>
      <p:pic>
        <p:nvPicPr>
          <p:cNvPr id="549898" name="Picture 10">
            <a:extLst>
              <a:ext uri="{FF2B5EF4-FFF2-40B4-BE49-F238E27FC236}">
                <a16:creationId xmlns:a16="http://schemas.microsoft.com/office/drawing/2014/main" id="{5876D29F-FFCB-4C8F-8698-C6CF9BA817CA}"/>
              </a:ext>
            </a:extLst>
          </p:cNvPr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3789363"/>
            <a:ext cx="4244975" cy="2663825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15289</TotalTime>
  <Words>1113</Words>
  <Application>Microsoft Office PowerPoint</Application>
  <PresentationFormat>On-screen Show (4:3)</PresentationFormat>
  <Paragraphs>197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Wingdings</vt:lpstr>
      <vt:lpstr>Modèle par défaut</vt:lpstr>
      <vt:lpstr>Droplet</vt:lpstr>
      <vt:lpstr>KPC TerraNova SAS</vt:lpstr>
      <vt:lpstr>Fonctionnalités identifiées   </vt:lpstr>
      <vt:lpstr>Structure organisationnelle</vt:lpstr>
      <vt:lpstr>Structure analytique</vt:lpstr>
      <vt:lpstr>Structure analytique : proposition</vt:lpstr>
      <vt:lpstr>Codification de la structure analytique </vt:lpstr>
      <vt:lpstr>Structure analytique des Centres de Couts </vt:lpstr>
      <vt:lpstr>Processus Budget</vt:lpstr>
      <vt:lpstr>Budget </vt:lpstr>
      <vt:lpstr>Processus Commandes</vt:lpstr>
      <vt:lpstr>Processus Saisie des heures salariés KPC</vt:lpstr>
      <vt:lpstr>Processus Factures fournisseurs &amp; règlements</vt:lpstr>
      <vt:lpstr>Réallocation des coûts cycle de repartition </vt:lpstr>
      <vt:lpstr>Work in process</vt:lpstr>
      <vt:lpstr>Processus Cash Pooling</vt:lpstr>
      <vt:lpstr>Refacturation finale</vt:lpstr>
      <vt:lpstr>RH et salaires</vt:lpstr>
      <vt:lpstr>Points Testes   </vt:lpstr>
      <vt:lpstr>Points à  acter ou à Tester   </vt:lpstr>
      <vt:lpstr>De la FS -&gt; attendu de facture </vt:lpstr>
      <vt:lpstr>Fiche de service </vt:lpstr>
      <vt:lpstr> Commande de service en type ZINV  </vt:lpstr>
      <vt:lpstr>FS</vt:lpstr>
    </vt:vector>
  </TitlesOfParts>
  <Company>VALOIS SAS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Valois SAS</dc:creator>
  <cp:lastModifiedBy>quesnot@gmail.com</cp:lastModifiedBy>
  <cp:revision>346</cp:revision>
  <cp:lastPrinted>2007-05-14T10:47:09Z</cp:lastPrinted>
  <dcterms:created xsi:type="dcterms:W3CDTF">2007-03-02T11:39:39Z</dcterms:created>
  <dcterms:modified xsi:type="dcterms:W3CDTF">2020-01-05T16:00:50Z</dcterms:modified>
</cp:coreProperties>
</file>