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90" r:id="rId2"/>
  </p:sldMasterIdLst>
  <p:notesMasterIdLst>
    <p:notesMasterId r:id="rId26"/>
  </p:notesMasterIdLst>
  <p:handoutMasterIdLst>
    <p:handoutMasterId r:id="rId27"/>
  </p:handoutMasterIdLst>
  <p:sldIdLst>
    <p:sldId id="256" r:id="rId3"/>
    <p:sldId id="272" r:id="rId4"/>
    <p:sldId id="260" r:id="rId5"/>
    <p:sldId id="262" r:id="rId6"/>
    <p:sldId id="273" r:id="rId7"/>
    <p:sldId id="277" r:id="rId8"/>
    <p:sldId id="275" r:id="rId9"/>
    <p:sldId id="261" r:id="rId10"/>
    <p:sldId id="278" r:id="rId11"/>
    <p:sldId id="263" r:id="rId12"/>
    <p:sldId id="264" r:id="rId13"/>
    <p:sldId id="266" r:id="rId14"/>
    <p:sldId id="270" r:id="rId15"/>
    <p:sldId id="271" r:id="rId16"/>
    <p:sldId id="267" r:id="rId17"/>
    <p:sldId id="268" r:id="rId18"/>
    <p:sldId id="269" r:id="rId19"/>
    <p:sldId id="276" r:id="rId20"/>
    <p:sldId id="283" r:id="rId21"/>
    <p:sldId id="281" r:id="rId22"/>
    <p:sldId id="280" r:id="rId23"/>
    <p:sldId id="279" r:id="rId24"/>
    <p:sldId id="284" r:id="rId25"/>
  </p:sldIdLst>
  <p:sldSz cx="9144000" cy="6858000" type="screen4x3"/>
  <p:notesSz cx="6813550" cy="9945688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CC0000"/>
    <a:srgbClr val="C0C0C0"/>
    <a:srgbClr val="9933FF"/>
    <a:srgbClr val="FFCC00"/>
    <a:srgbClr val="B2B2B2"/>
    <a:srgbClr val="FF00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430" autoAdjust="0"/>
    <p:restoredTop sz="92257" autoAdjust="0"/>
  </p:normalViewPr>
  <p:slideViewPr>
    <p:cSldViewPr snapToObjects="1">
      <p:cViewPr varScale="1">
        <p:scale>
          <a:sx n="66" d="100"/>
          <a:sy n="66" d="100"/>
        </p:scale>
        <p:origin x="151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4C748B5B-379A-490C-AC25-6F4738AA163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27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 altLang="en-US"/>
          </a:p>
        </p:txBody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4D099EDA-A6FC-4E28-ABB9-28B01749683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9213" y="0"/>
            <a:ext cx="29527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FR" altLang="en-US"/>
          </a:p>
        </p:txBody>
      </p:sp>
      <p:sp>
        <p:nvSpPr>
          <p:cNvPr id="41988" name="Rectangle 4">
            <a:extLst>
              <a:ext uri="{FF2B5EF4-FFF2-40B4-BE49-F238E27FC236}">
                <a16:creationId xmlns:a16="http://schemas.microsoft.com/office/drawing/2014/main" id="{F29B6035-B178-4486-84F9-D87D442AB045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7213"/>
            <a:ext cx="295275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 altLang="en-US"/>
          </a:p>
        </p:txBody>
      </p:sp>
      <p:sp>
        <p:nvSpPr>
          <p:cNvPr id="41989" name="Rectangle 5">
            <a:extLst>
              <a:ext uri="{FF2B5EF4-FFF2-40B4-BE49-F238E27FC236}">
                <a16:creationId xmlns:a16="http://schemas.microsoft.com/office/drawing/2014/main" id="{92AD30F4-39F6-4C1D-A19A-84C235BA935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9213" y="9447213"/>
            <a:ext cx="295275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771D3B4-D127-4F87-BE9B-544AF13AF2A1}" type="slidenum">
              <a:rPr lang="fr-FR" altLang="en-US"/>
              <a:pPr/>
              <a:t>‹#›</a:t>
            </a:fld>
            <a:endParaRPr lang="fr-F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49C02BDF-1D79-4577-9E90-C3D9A7464F5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27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 altLang="en-US"/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86D1FDEB-04CC-4A00-878A-6A61E237140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9213" y="0"/>
            <a:ext cx="29527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FR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1770500A-1370-42CA-9629-F954E9463B0E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72050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125" name="Rectangle 5">
            <a:extLst>
              <a:ext uri="{FF2B5EF4-FFF2-40B4-BE49-F238E27FC236}">
                <a16:creationId xmlns:a16="http://schemas.microsoft.com/office/drawing/2014/main" id="{4D6A1EAE-34DE-4C0E-A261-5E2A26AD8DA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4400"/>
            <a:ext cx="5451475" cy="447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/>
              <a:t>Cliquez pour modifier les styles du texte du masque</a:t>
            </a:r>
          </a:p>
          <a:p>
            <a:pPr lvl="1"/>
            <a:r>
              <a:rPr lang="fr-FR" altLang="en-US"/>
              <a:t>Deuxième niveau</a:t>
            </a:r>
          </a:p>
          <a:p>
            <a:pPr lvl="2"/>
            <a:r>
              <a:rPr lang="fr-FR" altLang="en-US"/>
              <a:t>Troisième niveau</a:t>
            </a:r>
          </a:p>
          <a:p>
            <a:pPr lvl="3"/>
            <a:r>
              <a:rPr lang="fr-FR" altLang="en-US"/>
              <a:t>Quatrième niveau</a:t>
            </a:r>
          </a:p>
          <a:p>
            <a:pPr lvl="4"/>
            <a:r>
              <a:rPr lang="fr-FR" altLang="en-US"/>
              <a:t>Cinquième niveau</a:t>
            </a:r>
          </a:p>
        </p:txBody>
      </p:sp>
      <p:sp>
        <p:nvSpPr>
          <p:cNvPr id="5126" name="Rectangle 6">
            <a:extLst>
              <a:ext uri="{FF2B5EF4-FFF2-40B4-BE49-F238E27FC236}">
                <a16:creationId xmlns:a16="http://schemas.microsoft.com/office/drawing/2014/main" id="{00B83A42-FD63-4313-9B77-78E06B9CAD2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7213"/>
            <a:ext cx="295275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 altLang="en-US"/>
          </a:p>
        </p:txBody>
      </p:sp>
      <p:sp>
        <p:nvSpPr>
          <p:cNvPr id="5127" name="Rectangle 7">
            <a:extLst>
              <a:ext uri="{FF2B5EF4-FFF2-40B4-BE49-F238E27FC236}">
                <a16:creationId xmlns:a16="http://schemas.microsoft.com/office/drawing/2014/main" id="{F249D613-9CE3-496A-BEC5-561D6FA126E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9213" y="9447213"/>
            <a:ext cx="295275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1B251BA-C154-4D09-9F8A-54B20ECFE878}" type="slidenum">
              <a:rPr lang="fr-FR" altLang="en-US"/>
              <a:pPr/>
              <a:t>‹#›</a:t>
            </a:fld>
            <a:endParaRPr lang="fr-F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674" name="Rectangle 2">
            <a:extLst>
              <a:ext uri="{FF2B5EF4-FFF2-40B4-BE49-F238E27FC236}">
                <a16:creationId xmlns:a16="http://schemas.microsoft.com/office/drawing/2014/main" id="{9132544C-0CFD-467D-97A1-7D81032D8786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0675" name="Rectangle 3">
            <a:extLst>
              <a:ext uri="{FF2B5EF4-FFF2-40B4-BE49-F238E27FC236}">
                <a16:creationId xmlns:a16="http://schemas.microsoft.com/office/drawing/2014/main" id="{80B9E809-74AE-4FBD-848F-EBE520F0E5C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altLang="en-US"/>
              <a:t>Saisie des heures prestataire : CATSXT_ADMIN</a:t>
            </a:r>
          </a:p>
          <a:p>
            <a:r>
              <a:rPr lang="fr-FR" altLang="en-US"/>
              <a:t>Création automatique des saisies de services : CATM</a:t>
            </a:r>
          </a:p>
          <a:p>
            <a:r>
              <a:rPr lang="fr-FR" altLang="en-US"/>
              <a:t>Validation des saisies de services : ML81N</a:t>
            </a:r>
          </a:p>
          <a:p>
            <a:r>
              <a:rPr lang="fr-FR" altLang="en-US"/>
              <a:t>Déversement compte d’immo : KO8G</a:t>
            </a:r>
          </a:p>
          <a:p>
            <a:endParaRPr lang="fr-F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2" name="Rectangle 16">
            <a:extLst>
              <a:ext uri="{FF2B5EF4-FFF2-40B4-BE49-F238E27FC236}">
                <a16:creationId xmlns:a16="http://schemas.microsoft.com/office/drawing/2014/main" id="{FAFD0CD4-0E0D-4303-91AA-7AC0C54832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642100"/>
            <a:ext cx="9144000" cy="215900"/>
          </a:xfrm>
          <a:prstGeom prst="rect">
            <a:avLst/>
          </a:prstGeom>
          <a:gradFill rotWithShape="1">
            <a:gsLst>
              <a:gs pos="0">
                <a:srgbClr val="A5A5A5"/>
              </a:gs>
              <a:gs pos="50000">
                <a:schemeClr val="bg2"/>
              </a:gs>
              <a:gs pos="100000">
                <a:srgbClr val="A5A5A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r"/>
            <a:endParaRPr lang="en-US" altLang="en-US" sz="1200">
              <a:solidFill>
                <a:schemeClr val="bg1"/>
              </a:solidFill>
            </a:endParaRPr>
          </a:p>
        </p:txBody>
      </p:sp>
      <p:sp>
        <p:nvSpPr>
          <p:cNvPr id="4098" name="Rectangle 2">
            <a:extLst>
              <a:ext uri="{FF2B5EF4-FFF2-40B4-BE49-F238E27FC236}">
                <a16:creationId xmlns:a16="http://schemas.microsoft.com/office/drawing/2014/main" id="{6540942A-2F63-44CB-AC66-13B5A920AD9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03288" y="1125538"/>
            <a:ext cx="7772400" cy="3382962"/>
          </a:xfrm>
          <a:noFill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808080"/>
                    </a:gs>
                    <a:gs pos="50000">
                      <a:srgbClr val="C0C0C0"/>
                    </a:gs>
                    <a:gs pos="100000">
                      <a:srgbClr val="808080"/>
                    </a:gs>
                  </a:gsLst>
                  <a:lin ang="5400000" scaled="1"/>
                </a:gradFill>
              </a14:hiddenFill>
            </a:ext>
          </a:extLst>
        </p:spPr>
        <p:txBody>
          <a:bodyPr/>
          <a:lstStyle>
            <a:lvl1pPr>
              <a:defRPr sz="7100">
                <a:solidFill>
                  <a:srgbClr val="CC0000"/>
                </a:solidFill>
              </a:defRPr>
            </a:lvl1pPr>
          </a:lstStyle>
          <a:p>
            <a:pPr lvl="0"/>
            <a:r>
              <a:rPr lang="fr-FR" altLang="en-US" noProof="0"/>
              <a:t>Cliquez pour modifier le style du titre</a:t>
            </a: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DFCD82D9-B429-4D01-845F-33C1A201623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339975" y="4797425"/>
            <a:ext cx="6400800" cy="1463675"/>
          </a:xfr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fr-FR" altLang="en-US" noProof="0"/>
              <a:t>Cliquez pour modifier le style des sous-titres du masque</a:t>
            </a:r>
          </a:p>
        </p:txBody>
      </p:sp>
      <p:sp>
        <p:nvSpPr>
          <p:cNvPr id="4111" name="Rectangle 15">
            <a:extLst>
              <a:ext uri="{FF2B5EF4-FFF2-40B4-BE49-F238E27FC236}">
                <a16:creationId xmlns:a16="http://schemas.microsoft.com/office/drawing/2014/main" id="{358E7662-DD5B-4DB8-82FE-2400D157B0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26988"/>
            <a:ext cx="9144000" cy="503238"/>
          </a:xfrm>
          <a:prstGeom prst="rect">
            <a:avLst/>
          </a:prstGeom>
          <a:gradFill rotWithShape="1">
            <a:gsLst>
              <a:gs pos="0">
                <a:srgbClr val="808080"/>
              </a:gs>
              <a:gs pos="50000">
                <a:srgbClr val="C0C0C0"/>
              </a:gs>
              <a:gs pos="100000">
                <a:srgbClr val="80808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 anchor="ctr"/>
          <a:lstStyle>
            <a:lvl1pPr algn="r"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1pPr>
            <a:lvl2pPr algn="r"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2pPr>
            <a:lvl3pPr algn="r"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3pPr>
            <a:lvl4pPr algn="r"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4pPr>
            <a:lvl5pPr algn="r"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5pPr>
            <a:lvl6pPr marL="457200" algn="r" fontAlgn="base">
              <a:spcBef>
                <a:spcPct val="0"/>
              </a:spcBef>
              <a:spcAft>
                <a:spcPct val="0"/>
              </a:spcAft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6pPr>
            <a:lvl7pPr marL="914400" algn="r" fontAlgn="base">
              <a:spcBef>
                <a:spcPct val="0"/>
              </a:spcBef>
              <a:spcAft>
                <a:spcPct val="0"/>
              </a:spcAft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7pPr>
            <a:lvl8pPr marL="1371600" algn="r" fontAlgn="base">
              <a:spcBef>
                <a:spcPct val="0"/>
              </a:spcBef>
              <a:spcAft>
                <a:spcPct val="0"/>
              </a:spcAft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8pPr>
            <a:lvl9pPr marL="1828800" algn="r" fontAlgn="base">
              <a:spcBef>
                <a:spcPct val="0"/>
              </a:spcBef>
              <a:spcAft>
                <a:spcPct val="0"/>
              </a:spcAft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4113" name="Line 17">
            <a:extLst>
              <a:ext uri="{FF2B5EF4-FFF2-40B4-BE49-F238E27FC236}">
                <a16:creationId xmlns:a16="http://schemas.microsoft.com/office/drawing/2014/main" id="{ECDE14EA-B74F-4862-9BC2-DD295D566285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549275"/>
            <a:ext cx="9144000" cy="0"/>
          </a:xfrm>
          <a:prstGeom prst="line">
            <a:avLst/>
          </a:prstGeom>
          <a:noFill/>
          <a:ln w="28575">
            <a:solidFill>
              <a:srgbClr val="99C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pic>
        <p:nvPicPr>
          <p:cNvPr id="4117" name="Picture 21">
            <a:extLst>
              <a:ext uri="{FF2B5EF4-FFF2-40B4-BE49-F238E27FC236}">
                <a16:creationId xmlns:a16="http://schemas.microsoft.com/office/drawing/2014/main" id="{5092A86A-0270-421C-AE51-241C04DA6E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9488" y="6092825"/>
            <a:ext cx="544512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E8EB9-30AA-409F-A7BD-ECA68D052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2A66A2-EE85-4467-BA68-C0ED982AB9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4853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EC96718-6320-4A7E-B6D3-958E439477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858000" y="-26988"/>
            <a:ext cx="2286000" cy="64801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92B10F9-11AF-4ABA-857D-ECD78F28F5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0" y="-26988"/>
            <a:ext cx="6705600" cy="64801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02960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B66B16-8D56-447A-A493-8393FF04B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26988"/>
            <a:ext cx="9144000" cy="64770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4D301C-0EA0-4502-9939-BDA9B010DEA7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0" y="836613"/>
            <a:ext cx="4495800" cy="5616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CEC05B-DADC-48E7-815E-62D60A39A48A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648200" y="836613"/>
            <a:ext cx="4495800" cy="27320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0550D3B-A955-4C83-A347-25E1C82DF121}"/>
              </a:ext>
            </a:extLst>
          </p:cNvPr>
          <p:cNvSpPr>
            <a:spLocks noGrp="1"/>
          </p:cNvSpPr>
          <p:nvPr>
            <p:ph sz="quarter" idx="3"/>
          </p:nvPr>
        </p:nvSpPr>
        <p:spPr>
          <a:xfrm>
            <a:off x="4648200" y="3721100"/>
            <a:ext cx="4495800" cy="27320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97801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A490CA-9704-4C98-8832-C7A542BD109A}"/>
              </a:ext>
            </a:extLst>
          </p:cNvPr>
          <p:cNvSpPr>
            <a:spLocks noGrp="1"/>
          </p:cNvSpPr>
          <p:nvPr>
            <p:ph type="title" sz="quarter"/>
          </p:nvPr>
        </p:nvSpPr>
        <p:spPr>
          <a:xfrm>
            <a:off x="0" y="-26988"/>
            <a:ext cx="9144000" cy="64770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BE299E-8C49-404B-8E64-1B075E08A3F2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0" y="836613"/>
            <a:ext cx="4495800" cy="27320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B0A323-6FA9-43F3-98D3-7031E5542935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648200" y="836613"/>
            <a:ext cx="4495800" cy="27320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3A53FB9-5EBE-41F7-ADA4-70BCEC36F594}"/>
              </a:ext>
            </a:extLst>
          </p:cNvPr>
          <p:cNvSpPr>
            <a:spLocks noGrp="1"/>
          </p:cNvSpPr>
          <p:nvPr>
            <p:ph sz="quarter" idx="3"/>
          </p:nvPr>
        </p:nvSpPr>
        <p:spPr>
          <a:xfrm>
            <a:off x="0" y="3721100"/>
            <a:ext cx="4495800" cy="27320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EAFF9F1-BC78-4F8B-88D6-99998C610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48200" y="3721100"/>
            <a:ext cx="4495800" cy="27320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40493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9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0" y="2226503"/>
            <a:ext cx="5917679" cy="2550877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0" y="4777380"/>
            <a:ext cx="5917679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7498080" y="1828800"/>
            <a:ext cx="990599" cy="22865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t>1/5/2020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6236208" y="3264408"/>
            <a:ext cx="3859795" cy="228660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83368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970" y="927098"/>
            <a:ext cx="6343672" cy="70986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05383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6200000">
              <a:off x="3105027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/>
            <p:nvPr/>
          </p:nvSpPr>
          <p:spPr bwMode="gray">
            <a:xfrm rot="15687606">
              <a:off x="3320102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534" y="2257588"/>
            <a:ext cx="3090672" cy="3020344"/>
          </a:xfrm>
        </p:spPr>
        <p:txBody>
          <a:bodyPr anchor="ctr"/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9261" y="2257588"/>
            <a:ext cx="3082516" cy="302034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7665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0" y="2489200"/>
            <a:ext cx="3636980" cy="353060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81" y="2489203"/>
            <a:ext cx="3636980" cy="353060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1417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9918" y="2489200"/>
            <a:ext cx="3633502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6440" y="3248490"/>
            <a:ext cx="3636980" cy="277131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81" y="2489200"/>
            <a:ext cx="3636979" cy="75663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81" y="3245835"/>
            <a:ext cx="3636980" cy="277396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1/5/2020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94757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3392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6F9812-23D7-4604-AC22-08B2405C62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A3CAB8-36A4-4E34-B446-3273F2B355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56673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1/5/2020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4192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548536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/>
            <p:nvPr/>
          </p:nvSpPr>
          <p:spPr bwMode="gray">
            <a:xfrm rot="15687606">
              <a:off x="2769747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447800"/>
            <a:ext cx="2712590" cy="14955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8927" y="1447800"/>
            <a:ext cx="3632850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1" y="3086845"/>
            <a:ext cx="2712589" cy="2933701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73044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852610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 rot="15687606">
              <a:off x="3074559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381390"/>
            <a:ext cx="2987089" cy="157480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722909" y="1320800"/>
            <a:ext cx="2791102" cy="42164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086100"/>
            <a:ext cx="2987089" cy="24511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97567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10204164">
              <a:off x="426788" y="456424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6" name="Rectangle 15"/>
            <p:cNvSpPr/>
            <p:nvPr/>
          </p:nvSpPr>
          <p:spPr>
            <a:xfrm>
              <a:off x="421503" y="402165"/>
              <a:ext cx="8327939" cy="3141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0800000">
              <a:off x="485023" y="2670079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4961454"/>
            <a:ext cx="642200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1" y="685800"/>
            <a:ext cx="6422004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0" y="5528192"/>
            <a:ext cx="6422004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13816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2780895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Rectangle 8"/>
            <p:cNvSpPr/>
            <p:nvPr/>
          </p:nvSpPr>
          <p:spPr>
            <a:xfrm>
              <a:off x="485023" y="4343399"/>
              <a:ext cx="8182128" cy="2112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>
              <a:off x="485023" y="2854646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2005" cy="169272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488023"/>
            <a:ext cx="6422005" cy="253685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58578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430920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10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3" name="TextBox 22"/>
          <p:cNvSpPr txBox="1"/>
          <p:nvPr/>
        </p:nvSpPr>
        <p:spPr bwMode="gray">
          <a:xfrm>
            <a:off x="647430" y="651690"/>
            <a:ext cx="601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 bwMode="gray">
          <a:xfrm>
            <a:off x="7069418" y="2900292"/>
            <a:ext cx="6190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8060" y="927099"/>
            <a:ext cx="6160385" cy="2882179"/>
          </a:xfrm>
        </p:spPr>
        <p:txBody>
          <a:bodyPr anchor="ctr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387278" y="3809278"/>
            <a:ext cx="5646143" cy="333113"/>
          </a:xfrm>
        </p:spPr>
        <p:txBody>
          <a:bodyPr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5000816"/>
            <a:ext cx="6343673" cy="101061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2948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/>
            <p:nvPr/>
          </p:nvSpPr>
          <p:spPr bwMode="gray">
            <a:xfrm rot="21010068">
              <a:off x="6359946" y="431124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2057400"/>
            <a:ext cx="6422005" cy="20955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5024908"/>
            <a:ext cx="6422004" cy="994891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17063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3593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5"/>
          </p:nvPr>
        </p:nvSpPr>
        <p:spPr>
          <a:xfrm>
            <a:off x="866440" y="3147164"/>
            <a:ext cx="2313432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05614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08471" y="3147164"/>
            <a:ext cx="2318918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60935" y="3147164"/>
            <a:ext cx="2316625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94530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1/5/2020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34732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345260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4179596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9055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8"/>
          </p:nvPr>
        </p:nvSpPr>
        <p:spPr>
          <a:xfrm>
            <a:off x="866439" y="4837558"/>
            <a:ext cx="2313432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11125" y="4179595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553189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11125" y="484820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4179596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108641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58642" y="483755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0" name="Straight Connector 39"/>
          <p:cNvCxnSpPr/>
          <p:nvPr/>
        </p:nvCxnSpPr>
        <p:spPr>
          <a:xfrm>
            <a:off x="3290019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1/5/2020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678256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21301" y="6387910"/>
            <a:ext cx="990599" cy="228659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1/5/2020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6133" y="6387910"/>
            <a:ext cx="3859795" cy="22866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0911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957440-B917-4671-BF3D-F61465326C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0C790D-5694-4389-B770-AC2340235B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861256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20420" cy="6860798"/>
            <a:chOff x="-1588" y="0"/>
            <a:chExt cx="9120420" cy="6860798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4966650">
              <a:off x="4673046" y="5107506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</p:grpSp>
      <p:sp>
        <p:nvSpPr>
          <p:cNvPr id="17" name="Rectangle 16"/>
          <p:cNvSpPr/>
          <p:nvPr/>
        </p:nvSpPr>
        <p:spPr>
          <a:xfrm>
            <a:off x="414867" y="402165"/>
            <a:ext cx="4610565" cy="60536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 bwMode="gray">
          <a:xfrm rot="5400000">
            <a:off x="1299309" y="1765596"/>
            <a:ext cx="5995993" cy="3326809"/>
          </a:xfrm>
          <a:custGeom>
            <a:avLst/>
            <a:gdLst/>
            <a:ahLst/>
            <a:cxnLst/>
            <a:rect l="0" t="0" r="r" b="b"/>
            <a:pathLst>
              <a:path w="4960" h="2752">
                <a:moveTo>
                  <a:pt x="0" y="0"/>
                </a:moveTo>
                <a:lnTo>
                  <a:pt x="0" y="324"/>
                </a:lnTo>
                <a:lnTo>
                  <a:pt x="0" y="1992"/>
                </a:lnTo>
                <a:lnTo>
                  <a:pt x="0" y="2752"/>
                </a:lnTo>
                <a:lnTo>
                  <a:pt x="4960" y="2752"/>
                </a:lnTo>
                <a:lnTo>
                  <a:pt x="4960" y="1992"/>
                </a:lnTo>
                <a:lnTo>
                  <a:pt x="4960" y="324"/>
                </a:lnTo>
                <a:lnTo>
                  <a:pt x="4960" y="0"/>
                </a:lnTo>
                <a:lnTo>
                  <a:pt x="4960" y="0"/>
                </a:lnTo>
                <a:lnTo>
                  <a:pt x="4734" y="34"/>
                </a:lnTo>
                <a:lnTo>
                  <a:pt x="4510" y="64"/>
                </a:lnTo>
                <a:lnTo>
                  <a:pt x="4284" y="90"/>
                </a:lnTo>
                <a:lnTo>
                  <a:pt x="4060" y="114"/>
                </a:lnTo>
                <a:lnTo>
                  <a:pt x="3836" y="132"/>
                </a:lnTo>
                <a:lnTo>
                  <a:pt x="3614" y="146"/>
                </a:lnTo>
                <a:lnTo>
                  <a:pt x="3392" y="158"/>
                </a:lnTo>
                <a:lnTo>
                  <a:pt x="3174" y="166"/>
                </a:lnTo>
                <a:lnTo>
                  <a:pt x="2960" y="172"/>
                </a:lnTo>
                <a:lnTo>
                  <a:pt x="2748" y="174"/>
                </a:lnTo>
                <a:lnTo>
                  <a:pt x="2542" y="174"/>
                </a:lnTo>
                <a:lnTo>
                  <a:pt x="2338" y="174"/>
                </a:lnTo>
                <a:lnTo>
                  <a:pt x="2140" y="170"/>
                </a:lnTo>
                <a:lnTo>
                  <a:pt x="1948" y="164"/>
                </a:lnTo>
                <a:lnTo>
                  <a:pt x="1762" y="156"/>
                </a:lnTo>
                <a:lnTo>
                  <a:pt x="1582" y="148"/>
                </a:lnTo>
                <a:lnTo>
                  <a:pt x="1410" y="138"/>
                </a:lnTo>
                <a:lnTo>
                  <a:pt x="1244" y="128"/>
                </a:lnTo>
                <a:lnTo>
                  <a:pt x="1088" y="116"/>
                </a:lnTo>
                <a:lnTo>
                  <a:pt x="938" y="104"/>
                </a:lnTo>
                <a:lnTo>
                  <a:pt x="668" y="78"/>
                </a:lnTo>
                <a:lnTo>
                  <a:pt x="438" y="54"/>
                </a:lnTo>
                <a:lnTo>
                  <a:pt x="254" y="34"/>
                </a:lnTo>
                <a:lnTo>
                  <a:pt x="116" y="1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8" name="Freeform 5"/>
          <p:cNvSpPr>
            <a:spLocks noEditPoints="1"/>
          </p:cNvSpPr>
          <p:nvPr/>
        </p:nvSpPr>
        <p:spPr bwMode="gray">
          <a:xfrm>
            <a:off x="0" y="0"/>
            <a:ext cx="9144000" cy="6858000"/>
          </a:xfrm>
          <a:custGeom>
            <a:avLst/>
            <a:gdLst/>
            <a:ahLst/>
            <a:cxnLst/>
            <a:rect l="0" t="0" r="r" b="b"/>
            <a:pathLst>
              <a:path w="5760" h="4320">
                <a:moveTo>
                  <a:pt x="0" y="0"/>
                </a:move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0" y="0"/>
                </a:lnTo>
                <a:close/>
                <a:moveTo>
                  <a:pt x="5444" y="4004"/>
                </a:moveTo>
                <a:lnTo>
                  <a:pt x="324" y="4004"/>
                </a:lnTo>
                <a:lnTo>
                  <a:pt x="324" y="324"/>
                </a:lnTo>
                <a:lnTo>
                  <a:pt x="5444" y="324"/>
                </a:lnTo>
                <a:lnTo>
                  <a:pt x="5444" y="40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74928" y="1447799"/>
            <a:ext cx="1113516" cy="4572001"/>
          </a:xfrm>
        </p:spPr>
        <p:txBody>
          <a:bodyPr vert="eaVert" anchor="ctr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738" y="1447799"/>
            <a:ext cx="4416936" cy="45720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8546" y="6365498"/>
            <a:ext cx="3859795" cy="22866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321543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B66B16-8D56-447A-A493-8393FF04B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26988"/>
            <a:ext cx="9144000" cy="64770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4D301C-0EA0-4502-9939-BDA9B010DEA7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0" y="836613"/>
            <a:ext cx="4495800" cy="5616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CEC05B-DADC-48E7-815E-62D60A39A48A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648200" y="836613"/>
            <a:ext cx="4495800" cy="27320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0550D3B-A955-4C83-A347-25E1C82DF121}"/>
              </a:ext>
            </a:extLst>
          </p:cNvPr>
          <p:cNvSpPr>
            <a:spLocks noGrp="1"/>
          </p:cNvSpPr>
          <p:nvPr>
            <p:ph sz="quarter" idx="3"/>
          </p:nvPr>
        </p:nvSpPr>
        <p:spPr>
          <a:xfrm>
            <a:off x="4648200" y="3721100"/>
            <a:ext cx="4495800" cy="27320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573926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A490CA-9704-4C98-8832-C7A542BD109A}"/>
              </a:ext>
            </a:extLst>
          </p:cNvPr>
          <p:cNvSpPr>
            <a:spLocks noGrp="1"/>
          </p:cNvSpPr>
          <p:nvPr>
            <p:ph type="title" sz="quarter"/>
          </p:nvPr>
        </p:nvSpPr>
        <p:spPr>
          <a:xfrm>
            <a:off x="0" y="-26988"/>
            <a:ext cx="9144000" cy="64770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BE299E-8C49-404B-8E64-1B075E08A3F2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0" y="836613"/>
            <a:ext cx="4495800" cy="27320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B0A323-6FA9-43F3-98D3-7031E5542935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648200" y="836613"/>
            <a:ext cx="4495800" cy="27320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3A53FB9-5EBE-41F7-ADA4-70BCEC36F594}"/>
              </a:ext>
            </a:extLst>
          </p:cNvPr>
          <p:cNvSpPr>
            <a:spLocks noGrp="1"/>
          </p:cNvSpPr>
          <p:nvPr>
            <p:ph sz="quarter" idx="3"/>
          </p:nvPr>
        </p:nvSpPr>
        <p:spPr>
          <a:xfrm>
            <a:off x="0" y="3721100"/>
            <a:ext cx="4495800" cy="27320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EAFF9F1-BC78-4F8B-88D6-99998C610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48200" y="3721100"/>
            <a:ext cx="4495800" cy="27320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5218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550276-39C6-4CA7-94C4-149A41941A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DF638B-A854-4BDB-953F-B0C86B7750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836613"/>
            <a:ext cx="4495800" cy="5616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A88545-9C77-4BD5-A61E-AFC30CA60F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836613"/>
            <a:ext cx="4495800" cy="5616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8764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A7952-0727-4E84-982E-E8D9E3CF89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7BD64D-A2C6-4A1D-8489-CE08CE2F8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712D7F-C7D9-4A52-A66A-BCE88448BE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1182C25-B9F2-4ADF-B970-FE19ABEF82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0AB5D6C-1DAC-4F4E-8716-4B41CE604F5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509897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9CDD50-7BF4-4FDF-9771-5FBA364190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06879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23468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AEE21-17D6-4147-97B5-1D4ABC94D0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39196D-DC67-468A-B082-7C44051BB8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AD01B9-7FE4-4DA6-B669-695A292E64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07034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F9889D-8BCB-42CC-B71F-7DEDDFDF2D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FDEFDC9-38D9-4F04-9A2E-6FD49440BE5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2AA9BE-4A3A-4C29-9A42-157C445143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34777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1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16.xml"/><Relationship Id="rId21" Type="http://schemas.openxmlformats.org/officeDocument/2006/relationships/image" Target="../media/image3.jpeg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29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3.xml"/><Relationship Id="rId19" Type="http://schemas.openxmlformats.org/officeDocument/2006/relationships/slideLayout" Target="../slideLayouts/slideLayout32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467447C6-7478-4519-847B-8687D115DB7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-26988"/>
            <a:ext cx="9144000" cy="647701"/>
          </a:xfrm>
          <a:prstGeom prst="rect">
            <a:avLst/>
          </a:prstGeom>
          <a:gradFill rotWithShape="1">
            <a:gsLst>
              <a:gs pos="0">
                <a:srgbClr val="808080"/>
              </a:gs>
              <a:gs pos="50000">
                <a:srgbClr val="C0C0C0"/>
              </a:gs>
              <a:gs pos="100000">
                <a:srgbClr val="80808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0" tIns="45714" rIns="91430" bIns="45714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altLang="en-US"/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54CEA012-B2D8-4F9C-919E-D5A7AC09021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836613"/>
            <a:ext cx="9144000" cy="561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0" tIns="45714" rIns="91430" bIns="457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/>
              <a:t>Cliquez pour modifier les styles du texte du masque</a:t>
            </a:r>
          </a:p>
          <a:p>
            <a:pPr lvl="1"/>
            <a:r>
              <a:rPr lang="fr-FR" altLang="en-US"/>
              <a:t>Deuxième niveau</a:t>
            </a:r>
          </a:p>
          <a:p>
            <a:pPr lvl="2"/>
            <a:r>
              <a:rPr lang="fr-FR" altLang="en-US"/>
              <a:t>Troisième niveau</a:t>
            </a:r>
          </a:p>
          <a:p>
            <a:pPr lvl="3"/>
            <a:r>
              <a:rPr lang="fr-FR" altLang="en-US"/>
              <a:t>Quatrième niveau</a:t>
            </a:r>
          </a:p>
          <a:p>
            <a:pPr lvl="4"/>
            <a:r>
              <a:rPr lang="fr-FR" altLang="en-US"/>
              <a:t>Cinquième niveau</a:t>
            </a:r>
          </a:p>
        </p:txBody>
      </p:sp>
      <p:sp>
        <p:nvSpPr>
          <p:cNvPr id="1031" name="Rectangle 7">
            <a:extLst>
              <a:ext uri="{FF2B5EF4-FFF2-40B4-BE49-F238E27FC236}">
                <a16:creationId xmlns:a16="http://schemas.microsoft.com/office/drawing/2014/main" id="{3AD23697-FCCC-49E1-B97E-52626F241B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669088"/>
            <a:ext cx="9144000" cy="215900"/>
          </a:xfrm>
          <a:prstGeom prst="rect">
            <a:avLst/>
          </a:prstGeom>
          <a:gradFill rotWithShape="1">
            <a:gsLst>
              <a:gs pos="0">
                <a:srgbClr val="A5A5A5"/>
              </a:gs>
              <a:gs pos="50000">
                <a:schemeClr val="bg2"/>
              </a:gs>
              <a:gs pos="100000">
                <a:srgbClr val="A5A5A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 anchor="ctr"/>
          <a:lstStyle/>
          <a:p>
            <a:pPr algn="r"/>
            <a:endParaRPr lang="en-US" altLang="en-US" sz="1100">
              <a:solidFill>
                <a:schemeClr val="bg1"/>
              </a:solidFill>
            </a:endParaRPr>
          </a:p>
        </p:txBody>
      </p:sp>
      <p:sp>
        <p:nvSpPr>
          <p:cNvPr id="1033" name="Rectangle 9">
            <a:extLst>
              <a:ext uri="{FF2B5EF4-FFF2-40B4-BE49-F238E27FC236}">
                <a16:creationId xmlns:a16="http://schemas.microsoft.com/office/drawing/2014/main" id="{A47B7F9B-0BA6-4EA5-8ECF-7543FB5833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913" y="6597650"/>
            <a:ext cx="477837" cy="17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/>
          <a:lstStyle/>
          <a:p>
            <a:pPr algn="r"/>
            <a:fld id="{DF05D30D-F23B-4B5B-BF46-8FA3A5CF3BE7}" type="slidenum">
              <a:rPr lang="fr-FR" altLang="en-US" sz="1400">
                <a:solidFill>
                  <a:schemeClr val="bg1"/>
                </a:solidFill>
              </a:rPr>
              <a:pPr algn="r"/>
              <a:t>‹#›</a:t>
            </a:fld>
            <a:endParaRPr lang="fr-FR" altLang="en-US" sz="1400">
              <a:solidFill>
                <a:schemeClr val="bg1"/>
              </a:solidFill>
            </a:endParaRPr>
          </a:p>
        </p:txBody>
      </p:sp>
      <p:sp>
        <p:nvSpPr>
          <p:cNvPr id="1036" name="Line 12">
            <a:extLst>
              <a:ext uri="{FF2B5EF4-FFF2-40B4-BE49-F238E27FC236}">
                <a16:creationId xmlns:a16="http://schemas.microsoft.com/office/drawing/2014/main" id="{13449C1D-017B-4C99-BB2C-5C888D7F217A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692150"/>
            <a:ext cx="9144000" cy="0"/>
          </a:xfrm>
          <a:prstGeom prst="line">
            <a:avLst/>
          </a:prstGeom>
          <a:noFill/>
          <a:ln w="28575">
            <a:solidFill>
              <a:srgbClr val="99C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037" name="Line 13">
            <a:extLst>
              <a:ext uri="{FF2B5EF4-FFF2-40B4-BE49-F238E27FC236}">
                <a16:creationId xmlns:a16="http://schemas.microsoft.com/office/drawing/2014/main" id="{75DEEBBC-8A99-487E-B922-F1A56445A7BB}"/>
              </a:ext>
            </a:extLst>
          </p:cNvPr>
          <p:cNvSpPr>
            <a:spLocks noChangeShapeType="1"/>
          </p:cNvSpPr>
          <p:nvPr/>
        </p:nvSpPr>
        <p:spPr bwMode="auto">
          <a:xfrm>
            <a:off x="1331913" y="6408738"/>
            <a:ext cx="0" cy="47625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038" name="Line 14">
            <a:extLst>
              <a:ext uri="{FF2B5EF4-FFF2-40B4-BE49-F238E27FC236}">
                <a16:creationId xmlns:a16="http://schemas.microsoft.com/office/drawing/2014/main" id="{C54B72B5-6773-456E-B4B6-978890DF9E63}"/>
              </a:ext>
            </a:extLst>
          </p:cNvPr>
          <p:cNvSpPr>
            <a:spLocks noChangeShapeType="1"/>
          </p:cNvSpPr>
          <p:nvPr/>
        </p:nvSpPr>
        <p:spPr bwMode="auto">
          <a:xfrm>
            <a:off x="1908175" y="6408738"/>
            <a:ext cx="0" cy="47625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pic>
        <p:nvPicPr>
          <p:cNvPr id="1039" name="Picture 15">
            <a:extLst>
              <a:ext uri="{FF2B5EF4-FFF2-40B4-BE49-F238E27FC236}">
                <a16:creationId xmlns:a16="http://schemas.microsoft.com/office/drawing/2014/main" id="{7FE2B386-E29D-454A-AB5D-33156C6E61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9488" y="6021388"/>
            <a:ext cx="544512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 kern="1200">
          <a:solidFill>
            <a:schemeClr val="bg1"/>
          </a:solidFill>
          <a:latin typeface="+mj-lt"/>
          <a:ea typeface="+mj-ea"/>
          <a:cs typeface="+mj-cs"/>
        </a:defRPr>
      </a:lvl1pPr>
      <a:lvl2pPr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2pPr>
      <a:lvl3pPr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3pPr>
      <a:lvl4pPr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4pPr>
      <a:lvl5pPr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rgbClr val="969696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1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21010068">
              <a:off x="6359946" y="179029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5" name="Freeform 24"/>
            <p:cNvSpPr/>
            <p:nvPr/>
          </p:nvSpPr>
          <p:spPr bwMode="gray">
            <a:xfrm>
              <a:off x="485023" y="1856450"/>
              <a:ext cx="8173954" cy="4535226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866440" y="927099"/>
            <a:ext cx="6345260" cy="7098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4382" y="2489200"/>
            <a:ext cx="6345260" cy="353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74443" y="6365498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 b="1" i="0">
                <a:solidFill>
                  <a:schemeClr val="accent1"/>
                </a:solidFill>
              </a:defRPr>
            </a:lvl1pPr>
          </a:lstStyle>
          <a:p>
            <a:fld id="{0FE61780-2E25-4081-A2D9-4C0805256F67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0843" y="6365497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 b="1" i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26" name="Rectangle 25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299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  <p:sldLayoutId id="2147483708" r:id="rId18"/>
    <p:sldLayoutId id="2147483709" r:id="rId19"/>
  </p:sldLayoutIdLst>
  <p:txStyles>
    <p:titleStyle>
      <a:lvl1pPr algn="l" defTabSz="457200" rtl="0" eaLnBrk="1" latinLnBrk="0" hangingPunct="1">
        <a:spcBef>
          <a:spcPct val="0"/>
        </a:spcBef>
        <a:buNone/>
        <a:defRPr sz="3200" b="0" i="0" kern="120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83464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3444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0876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0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5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218" name="Rectangle 2">
            <a:extLst>
              <a:ext uri="{FF2B5EF4-FFF2-40B4-BE49-F238E27FC236}">
                <a16:creationId xmlns:a16="http://schemas.microsoft.com/office/drawing/2014/main" id="{4011A167-1BA6-43D0-8ADA-1841ED405A8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FR" altLang="en-US" sz="5900" dirty="0"/>
              <a:t>KPC </a:t>
            </a:r>
            <a:r>
              <a:rPr lang="fr-FR" altLang="en-US" sz="5900" dirty="0" err="1"/>
              <a:t>TerraNova</a:t>
            </a:r>
            <a:r>
              <a:rPr lang="fr-FR" altLang="en-US" sz="5900" dirty="0"/>
              <a:t> SAS</a:t>
            </a:r>
          </a:p>
        </p:txBody>
      </p:sp>
      <p:sp>
        <p:nvSpPr>
          <p:cNvPr id="521219" name="Rectangle 3">
            <a:extLst>
              <a:ext uri="{FF2B5EF4-FFF2-40B4-BE49-F238E27FC236}">
                <a16:creationId xmlns:a16="http://schemas.microsoft.com/office/drawing/2014/main" id="{189C741D-BB17-45C0-B6A6-D31FDB36222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altLang="en-US"/>
              <a:t>Implémentation d’une nouvelle société dans SAP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386" name="Rectangle 2">
            <a:extLst>
              <a:ext uri="{FF2B5EF4-FFF2-40B4-BE49-F238E27FC236}">
                <a16:creationId xmlns:a16="http://schemas.microsoft.com/office/drawing/2014/main" id="{E178F208-C4DD-4024-8E3F-B001539BDF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Processus Commandes</a:t>
            </a:r>
          </a:p>
        </p:txBody>
      </p:sp>
      <p:sp>
        <p:nvSpPr>
          <p:cNvPr id="528388" name="AutoShape 4">
            <a:extLst>
              <a:ext uri="{FF2B5EF4-FFF2-40B4-BE49-F238E27FC236}">
                <a16:creationId xmlns:a16="http://schemas.microsoft.com/office/drawing/2014/main" id="{9B3E9E97-461B-4EC1-B3FB-527250D318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" y="2062163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/>
              <a:t>Cde de </a:t>
            </a:r>
            <a:br>
              <a:rPr lang="fr-FR" altLang="en-US"/>
            </a:br>
            <a:r>
              <a:rPr lang="fr-FR" altLang="en-US"/>
              <a:t>FG</a:t>
            </a:r>
          </a:p>
        </p:txBody>
      </p:sp>
      <p:sp>
        <p:nvSpPr>
          <p:cNvPr id="528389" name="AutoShape 5">
            <a:extLst>
              <a:ext uri="{FF2B5EF4-FFF2-40B4-BE49-F238E27FC236}">
                <a16:creationId xmlns:a16="http://schemas.microsoft.com/office/drawing/2014/main" id="{6633AEB4-2193-4291-B03A-DF52B08D2A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8488" y="2062163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/>
              <a:t>Régie sur </a:t>
            </a:r>
            <a:br>
              <a:rPr lang="fr-FR" altLang="en-US"/>
            </a:br>
            <a:r>
              <a:rPr lang="fr-FR" altLang="en-US"/>
              <a:t>phase immo</a:t>
            </a:r>
          </a:p>
        </p:txBody>
      </p:sp>
      <p:sp>
        <p:nvSpPr>
          <p:cNvPr id="528390" name="AutoShape 6">
            <a:extLst>
              <a:ext uri="{FF2B5EF4-FFF2-40B4-BE49-F238E27FC236}">
                <a16:creationId xmlns:a16="http://schemas.microsoft.com/office/drawing/2014/main" id="{4FB9EABC-6E9D-4EDD-A1A3-3E4481F38E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8750" y="20272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/>
              <a:t>Cde </a:t>
            </a:r>
            <a:br>
              <a:rPr lang="fr-FR" altLang="en-US"/>
            </a:br>
            <a:r>
              <a:rPr lang="fr-FR" altLang="en-US"/>
              <a:t>d’inv.</a:t>
            </a:r>
          </a:p>
        </p:txBody>
      </p:sp>
      <p:sp>
        <p:nvSpPr>
          <p:cNvPr id="528391" name="AutoShape 7">
            <a:extLst>
              <a:ext uri="{FF2B5EF4-FFF2-40B4-BE49-F238E27FC236}">
                <a16:creationId xmlns:a16="http://schemas.microsoft.com/office/drawing/2014/main" id="{8346F9CB-7B88-49B5-8AF1-CC7E2B47D4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7188" y="20272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/>
              <a:t>Régie sur phase </a:t>
            </a:r>
            <a:br>
              <a:rPr lang="fr-FR" altLang="en-US"/>
            </a:br>
            <a:r>
              <a:rPr lang="fr-FR" altLang="en-US"/>
              <a:t>non immo</a:t>
            </a:r>
          </a:p>
        </p:txBody>
      </p:sp>
      <p:sp>
        <p:nvSpPr>
          <p:cNvPr id="528392" name="AutoShape 8">
            <a:extLst>
              <a:ext uri="{FF2B5EF4-FFF2-40B4-BE49-F238E27FC236}">
                <a16:creationId xmlns:a16="http://schemas.microsoft.com/office/drawing/2014/main" id="{4B0DC5F4-740C-4323-8E60-85E652AAAF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238" y="2819400"/>
            <a:ext cx="503237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/>
              <a:t>CC</a:t>
            </a:r>
          </a:p>
        </p:txBody>
      </p:sp>
      <p:sp>
        <p:nvSpPr>
          <p:cNvPr id="528393" name="AutoShape 9">
            <a:extLst>
              <a:ext uri="{FF2B5EF4-FFF2-40B4-BE49-F238E27FC236}">
                <a16:creationId xmlns:a16="http://schemas.microsoft.com/office/drawing/2014/main" id="{D44A8F01-964E-49AF-A7F2-7DE659E1C3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500" y="2819400"/>
            <a:ext cx="503238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/>
              <a:t>Art</a:t>
            </a:r>
          </a:p>
        </p:txBody>
      </p:sp>
      <p:sp>
        <p:nvSpPr>
          <p:cNvPr id="528394" name="AutoShape 10">
            <a:extLst>
              <a:ext uri="{FF2B5EF4-FFF2-40B4-BE49-F238E27FC236}">
                <a16:creationId xmlns:a16="http://schemas.microsoft.com/office/drawing/2014/main" id="{119F245B-9EDF-4233-80CB-CD4489D933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4025" y="2819400"/>
            <a:ext cx="503238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/>
              <a:t>OI</a:t>
            </a:r>
          </a:p>
        </p:txBody>
      </p:sp>
      <p:sp>
        <p:nvSpPr>
          <p:cNvPr id="528395" name="AutoShape 11">
            <a:extLst>
              <a:ext uri="{FF2B5EF4-FFF2-40B4-BE49-F238E27FC236}">
                <a16:creationId xmlns:a16="http://schemas.microsoft.com/office/drawing/2014/main" id="{D05AF97A-F2B5-4F4D-9A5F-87843D425F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53313" y="2819400"/>
            <a:ext cx="503237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/>
              <a:t>FS</a:t>
            </a:r>
          </a:p>
        </p:txBody>
      </p:sp>
      <p:sp>
        <p:nvSpPr>
          <p:cNvPr id="528396" name="AutoShape 12">
            <a:extLst>
              <a:ext uri="{FF2B5EF4-FFF2-40B4-BE49-F238E27FC236}">
                <a16:creationId xmlns:a16="http://schemas.microsoft.com/office/drawing/2014/main" id="{0889C22E-D562-410E-BDAE-E432929E1B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2725" y="2784475"/>
            <a:ext cx="503238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/>
              <a:t>CC</a:t>
            </a:r>
          </a:p>
        </p:txBody>
      </p:sp>
      <p:sp>
        <p:nvSpPr>
          <p:cNvPr id="528397" name="AutoShape 13">
            <a:extLst>
              <a:ext uri="{FF2B5EF4-FFF2-40B4-BE49-F238E27FC236}">
                <a16:creationId xmlns:a16="http://schemas.microsoft.com/office/drawing/2014/main" id="{A68F6539-6A88-4578-AB5F-8137B7DF8F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8988" y="2784475"/>
            <a:ext cx="503237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/>
              <a:t>FS</a:t>
            </a:r>
          </a:p>
        </p:txBody>
      </p:sp>
      <p:sp>
        <p:nvSpPr>
          <p:cNvPr id="528398" name="AutoShape 14">
            <a:extLst>
              <a:ext uri="{FF2B5EF4-FFF2-40B4-BE49-F238E27FC236}">
                <a16:creationId xmlns:a16="http://schemas.microsoft.com/office/drawing/2014/main" id="{07CFC86D-E202-4A73-B7A9-C1413037A8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46338" y="2784475"/>
            <a:ext cx="503237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/>
              <a:t>OI</a:t>
            </a:r>
          </a:p>
        </p:txBody>
      </p:sp>
      <p:sp>
        <p:nvSpPr>
          <p:cNvPr id="528399" name="AutoShape 15">
            <a:extLst>
              <a:ext uri="{FF2B5EF4-FFF2-40B4-BE49-F238E27FC236}">
                <a16:creationId xmlns:a16="http://schemas.microsoft.com/office/drawing/2014/main" id="{33598026-6F1E-4C68-9370-968B67C15D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0550" y="2784475"/>
            <a:ext cx="503238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/>
              <a:t>Art</a:t>
            </a:r>
          </a:p>
        </p:txBody>
      </p:sp>
      <p:sp>
        <p:nvSpPr>
          <p:cNvPr id="528400" name="AutoShape 16">
            <a:extLst>
              <a:ext uri="{FF2B5EF4-FFF2-40B4-BE49-F238E27FC236}">
                <a16:creationId xmlns:a16="http://schemas.microsoft.com/office/drawing/2014/main" id="{A204621D-662C-4D87-A9D8-B1318C133F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" y="3467100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/>
              <a:t>Réception</a:t>
            </a:r>
          </a:p>
        </p:txBody>
      </p:sp>
      <p:sp>
        <p:nvSpPr>
          <p:cNvPr id="528401" name="AutoShape 17">
            <a:extLst>
              <a:ext uri="{FF2B5EF4-FFF2-40B4-BE49-F238E27FC236}">
                <a16:creationId xmlns:a16="http://schemas.microsoft.com/office/drawing/2014/main" id="{19760D77-C678-4B30-9189-F35D21F084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8750" y="3433763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/>
              <a:t>Réception</a:t>
            </a:r>
          </a:p>
        </p:txBody>
      </p:sp>
      <p:sp>
        <p:nvSpPr>
          <p:cNvPr id="528402" name="AutoShape 18">
            <a:extLst>
              <a:ext uri="{FF2B5EF4-FFF2-40B4-BE49-F238E27FC236}">
                <a16:creationId xmlns:a16="http://schemas.microsoft.com/office/drawing/2014/main" id="{24328073-0AF2-4815-9BA2-5DD3F177F0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0075" y="3540125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/>
              <a:t>Saisie des heures</a:t>
            </a:r>
            <a:br>
              <a:rPr lang="fr-FR" altLang="en-US"/>
            </a:br>
            <a:r>
              <a:rPr lang="fr-FR" altLang="en-US"/>
              <a:t>presta régie</a:t>
            </a:r>
          </a:p>
        </p:txBody>
      </p:sp>
      <p:sp>
        <p:nvSpPr>
          <p:cNvPr id="528403" name="AutoShape 19">
            <a:extLst>
              <a:ext uri="{FF2B5EF4-FFF2-40B4-BE49-F238E27FC236}">
                <a16:creationId xmlns:a16="http://schemas.microsoft.com/office/drawing/2014/main" id="{413F8CC7-94C4-41DF-ADF3-BA340E1010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7188" y="33607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/>
              <a:t>Saisie des </a:t>
            </a:r>
            <a:br>
              <a:rPr lang="fr-FR" altLang="en-US"/>
            </a:br>
            <a:r>
              <a:rPr lang="fr-FR" altLang="en-US"/>
              <a:t>heures presta</a:t>
            </a:r>
          </a:p>
        </p:txBody>
      </p:sp>
      <p:sp>
        <p:nvSpPr>
          <p:cNvPr id="528404" name="AutoShape 20">
            <a:extLst>
              <a:ext uri="{FF2B5EF4-FFF2-40B4-BE49-F238E27FC236}">
                <a16:creationId xmlns:a16="http://schemas.microsoft.com/office/drawing/2014/main" id="{D873D503-F50D-437D-93F2-A98CF1E048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0075" y="4403725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/>
              <a:t>FNP</a:t>
            </a:r>
          </a:p>
        </p:txBody>
      </p:sp>
      <p:sp>
        <p:nvSpPr>
          <p:cNvPr id="528405" name="AutoShape 21">
            <a:extLst>
              <a:ext uri="{FF2B5EF4-FFF2-40B4-BE49-F238E27FC236}">
                <a16:creationId xmlns:a16="http://schemas.microsoft.com/office/drawing/2014/main" id="{42B64A9E-8836-4481-A319-B611D3E99C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7188" y="42243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/>
              <a:t>FNP</a:t>
            </a:r>
          </a:p>
        </p:txBody>
      </p:sp>
      <p:cxnSp>
        <p:nvCxnSpPr>
          <p:cNvPr id="528408" name="AutoShape 24">
            <a:extLst>
              <a:ext uri="{FF2B5EF4-FFF2-40B4-BE49-F238E27FC236}">
                <a16:creationId xmlns:a16="http://schemas.microsoft.com/office/drawing/2014/main" id="{620C64A2-F3CF-4A0D-9DDB-3D96C588EF5B}"/>
              </a:ext>
            </a:extLst>
          </p:cNvPr>
          <p:cNvCxnSpPr>
            <a:cxnSpLocks noChangeShapeType="1"/>
            <a:stCxn id="528388" idx="2"/>
            <a:endCxn id="528400" idx="0"/>
          </p:cNvCxnSpPr>
          <p:nvPr/>
        </p:nvCxnSpPr>
        <p:spPr bwMode="auto">
          <a:xfrm>
            <a:off x="723900" y="2671763"/>
            <a:ext cx="0" cy="7953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8409" name="AutoShape 25">
            <a:extLst>
              <a:ext uri="{FF2B5EF4-FFF2-40B4-BE49-F238E27FC236}">
                <a16:creationId xmlns:a16="http://schemas.microsoft.com/office/drawing/2014/main" id="{A6CBA729-E725-49A1-99EF-CD87DC0C4724}"/>
              </a:ext>
            </a:extLst>
          </p:cNvPr>
          <p:cNvCxnSpPr>
            <a:cxnSpLocks noChangeShapeType="1"/>
            <a:stCxn id="528390" idx="2"/>
            <a:endCxn id="528401" idx="0"/>
          </p:cNvCxnSpPr>
          <p:nvPr/>
        </p:nvCxnSpPr>
        <p:spPr bwMode="auto">
          <a:xfrm>
            <a:off x="3155950" y="2636838"/>
            <a:ext cx="0" cy="7969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8410" name="AutoShape 26">
            <a:extLst>
              <a:ext uri="{FF2B5EF4-FFF2-40B4-BE49-F238E27FC236}">
                <a16:creationId xmlns:a16="http://schemas.microsoft.com/office/drawing/2014/main" id="{B7180DE2-7F0E-4395-A7BE-9AE9B0B0A728}"/>
              </a:ext>
            </a:extLst>
          </p:cNvPr>
          <p:cNvCxnSpPr>
            <a:cxnSpLocks noChangeShapeType="1"/>
            <a:stCxn id="528391" idx="2"/>
            <a:endCxn id="528403" idx="0"/>
          </p:cNvCxnSpPr>
          <p:nvPr/>
        </p:nvCxnSpPr>
        <p:spPr bwMode="auto">
          <a:xfrm>
            <a:off x="5894388" y="2636838"/>
            <a:ext cx="0" cy="7239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8411" name="AutoShape 27">
            <a:extLst>
              <a:ext uri="{FF2B5EF4-FFF2-40B4-BE49-F238E27FC236}">
                <a16:creationId xmlns:a16="http://schemas.microsoft.com/office/drawing/2014/main" id="{47529918-90CE-4C72-A1D0-58046EE86049}"/>
              </a:ext>
            </a:extLst>
          </p:cNvPr>
          <p:cNvCxnSpPr>
            <a:cxnSpLocks noChangeShapeType="1"/>
            <a:stCxn id="528403" idx="2"/>
            <a:endCxn id="528405" idx="0"/>
          </p:cNvCxnSpPr>
          <p:nvPr/>
        </p:nvCxnSpPr>
        <p:spPr bwMode="auto">
          <a:xfrm>
            <a:off x="5894388" y="3970338"/>
            <a:ext cx="0" cy="2540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8412" name="AutoShape 28">
            <a:extLst>
              <a:ext uri="{FF2B5EF4-FFF2-40B4-BE49-F238E27FC236}">
                <a16:creationId xmlns:a16="http://schemas.microsoft.com/office/drawing/2014/main" id="{9C462C51-134E-4B57-B650-8DD48093706D}"/>
              </a:ext>
            </a:extLst>
          </p:cNvPr>
          <p:cNvCxnSpPr>
            <a:cxnSpLocks noChangeShapeType="1"/>
            <a:stCxn id="528389" idx="2"/>
            <a:endCxn id="528402" idx="0"/>
          </p:cNvCxnSpPr>
          <p:nvPr/>
        </p:nvCxnSpPr>
        <p:spPr bwMode="auto">
          <a:xfrm>
            <a:off x="7405688" y="2671763"/>
            <a:ext cx="1587" cy="8683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8413" name="AutoShape 29">
            <a:extLst>
              <a:ext uri="{FF2B5EF4-FFF2-40B4-BE49-F238E27FC236}">
                <a16:creationId xmlns:a16="http://schemas.microsoft.com/office/drawing/2014/main" id="{C6ED2F50-ACA3-45E2-896F-892C1FE34143}"/>
              </a:ext>
            </a:extLst>
          </p:cNvPr>
          <p:cNvCxnSpPr>
            <a:cxnSpLocks noChangeShapeType="1"/>
            <a:stCxn id="528402" idx="2"/>
            <a:endCxn id="528404" idx="0"/>
          </p:cNvCxnSpPr>
          <p:nvPr/>
        </p:nvCxnSpPr>
        <p:spPr bwMode="auto">
          <a:xfrm>
            <a:off x="7407275" y="4149725"/>
            <a:ext cx="0" cy="2540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8428" name="AutoShape 44">
            <a:extLst>
              <a:ext uri="{FF2B5EF4-FFF2-40B4-BE49-F238E27FC236}">
                <a16:creationId xmlns:a16="http://schemas.microsoft.com/office/drawing/2014/main" id="{5EB1F98C-E3B1-401C-8F5C-03F6F68AED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15063" y="1019175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/>
              <a:t>Régie</a:t>
            </a:r>
          </a:p>
        </p:txBody>
      </p:sp>
      <p:sp>
        <p:nvSpPr>
          <p:cNvPr id="528439" name="AutoShape 55">
            <a:extLst>
              <a:ext uri="{FF2B5EF4-FFF2-40B4-BE49-F238E27FC236}">
                <a16:creationId xmlns:a16="http://schemas.microsoft.com/office/drawing/2014/main" id="{EEDA77D1-714A-47D9-89E0-E4A5921E8005}"/>
              </a:ext>
            </a:extLst>
          </p:cNvPr>
          <p:cNvSpPr>
            <a:spLocks/>
          </p:cNvSpPr>
          <p:nvPr/>
        </p:nvSpPr>
        <p:spPr bwMode="auto">
          <a:xfrm rot="5400000">
            <a:off x="6574631" y="515144"/>
            <a:ext cx="288925" cy="2592388"/>
          </a:xfrm>
          <a:prstGeom prst="leftBrace">
            <a:avLst>
              <a:gd name="adj1" fmla="val 74771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28441" name="AutoShape 57">
            <a:extLst>
              <a:ext uri="{FF2B5EF4-FFF2-40B4-BE49-F238E27FC236}">
                <a16:creationId xmlns:a16="http://schemas.microsoft.com/office/drawing/2014/main" id="{6B404CA5-30BC-45AA-B03E-3764EEE34E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8750" y="4330700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/>
              <a:t>Déversement</a:t>
            </a:r>
            <a:br>
              <a:rPr lang="fr-FR" altLang="en-US"/>
            </a:br>
            <a:r>
              <a:rPr lang="fr-FR" altLang="en-US"/>
              <a:t>compte d’immo</a:t>
            </a:r>
          </a:p>
        </p:txBody>
      </p:sp>
      <p:cxnSp>
        <p:nvCxnSpPr>
          <p:cNvPr id="528442" name="AutoShape 58">
            <a:extLst>
              <a:ext uri="{FF2B5EF4-FFF2-40B4-BE49-F238E27FC236}">
                <a16:creationId xmlns:a16="http://schemas.microsoft.com/office/drawing/2014/main" id="{656A1459-6AAA-40B0-BAE3-831B137462CA}"/>
              </a:ext>
            </a:extLst>
          </p:cNvPr>
          <p:cNvCxnSpPr>
            <a:cxnSpLocks noChangeShapeType="1"/>
            <a:stCxn id="528401" idx="2"/>
            <a:endCxn id="528441" idx="0"/>
          </p:cNvCxnSpPr>
          <p:nvPr/>
        </p:nvCxnSpPr>
        <p:spPr bwMode="auto">
          <a:xfrm>
            <a:off x="3155950" y="4043363"/>
            <a:ext cx="0" cy="2873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8445" name="Text Box 61">
            <a:extLst>
              <a:ext uri="{FF2B5EF4-FFF2-40B4-BE49-F238E27FC236}">
                <a16:creationId xmlns:a16="http://schemas.microsoft.com/office/drawing/2014/main" id="{E176D28D-012A-44E7-9BA8-96C4D206E0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1738" y="5640388"/>
            <a:ext cx="3308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/>
            <a:r>
              <a:rPr lang="fr-FR" altLang="en-US">
                <a:solidFill>
                  <a:srgbClr val="FF0000"/>
                </a:solidFill>
              </a:rPr>
              <a:t>Doit on supprimer le forfait ???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10" name="Rectangle 2">
            <a:extLst>
              <a:ext uri="{FF2B5EF4-FFF2-40B4-BE49-F238E27FC236}">
                <a16:creationId xmlns:a16="http://schemas.microsoft.com/office/drawing/2014/main" id="{76294B7F-08FC-4BC7-8116-67416505E73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dirty="0"/>
              <a:t>Processus Saisie des heures salariés KPC</a:t>
            </a:r>
          </a:p>
        </p:txBody>
      </p:sp>
      <p:sp>
        <p:nvSpPr>
          <p:cNvPr id="529415" name="AutoShape 7">
            <a:extLst>
              <a:ext uri="{FF2B5EF4-FFF2-40B4-BE49-F238E27FC236}">
                <a16:creationId xmlns:a16="http://schemas.microsoft.com/office/drawing/2014/main" id="{AE2F77BE-8EC9-4DFB-85E0-C157208B8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275" y="2601913"/>
            <a:ext cx="165735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/>
              <a:t>Saisie des </a:t>
            </a:r>
            <a:br>
              <a:rPr lang="fr-FR" altLang="en-US"/>
            </a:br>
            <a:r>
              <a:rPr lang="fr-FR" altLang="en-US"/>
              <a:t>heures salariés</a:t>
            </a:r>
          </a:p>
        </p:txBody>
      </p:sp>
      <p:sp>
        <p:nvSpPr>
          <p:cNvPr id="529425" name="Text Box 17">
            <a:extLst>
              <a:ext uri="{FF2B5EF4-FFF2-40B4-BE49-F238E27FC236}">
                <a16:creationId xmlns:a16="http://schemas.microsoft.com/office/drawing/2014/main" id="{66B2FBD3-C792-45FA-8371-1BEDC863B1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9313" y="2636838"/>
            <a:ext cx="908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>
            <a:spAutoFit/>
          </a:bodyPr>
          <a:lstStyle/>
          <a:p>
            <a:pPr algn="ctr"/>
            <a:r>
              <a:rPr lang="fr-FR" altLang="en-US"/>
              <a:t>KB21N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458" name="Rectangle 2">
            <a:extLst>
              <a:ext uri="{FF2B5EF4-FFF2-40B4-BE49-F238E27FC236}">
                <a16:creationId xmlns:a16="http://schemas.microsoft.com/office/drawing/2014/main" id="{50749413-7A67-4325-83F8-76441A728E3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sz="3100"/>
              <a:t>Processus Factures fournisseurs &amp; règlements</a:t>
            </a:r>
          </a:p>
        </p:txBody>
      </p:sp>
      <p:sp>
        <p:nvSpPr>
          <p:cNvPr id="531460" name="AutoShape 4">
            <a:extLst>
              <a:ext uri="{FF2B5EF4-FFF2-40B4-BE49-F238E27FC236}">
                <a16:creationId xmlns:a16="http://schemas.microsoft.com/office/drawing/2014/main" id="{E75037D8-7E38-45A5-84EA-D752BDA2E2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175" y="13414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/>
              <a:t>Facture sur </a:t>
            </a:r>
            <a:br>
              <a:rPr lang="fr-FR" altLang="en-US"/>
            </a:br>
            <a:r>
              <a:rPr lang="fr-FR" altLang="en-US"/>
              <a:t>commande</a:t>
            </a:r>
          </a:p>
        </p:txBody>
      </p:sp>
      <p:sp>
        <p:nvSpPr>
          <p:cNvPr id="531461" name="AutoShape 5">
            <a:extLst>
              <a:ext uri="{FF2B5EF4-FFF2-40B4-BE49-F238E27FC236}">
                <a16:creationId xmlns:a16="http://schemas.microsoft.com/office/drawing/2014/main" id="{8DF8EF6A-246D-4F05-B3AD-87EC1B79FF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275" y="13414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/>
              <a:t>Facture sans</a:t>
            </a:r>
            <a:br>
              <a:rPr lang="fr-FR" altLang="en-US"/>
            </a:br>
            <a:r>
              <a:rPr lang="fr-FR" altLang="en-US"/>
              <a:t>commande</a:t>
            </a:r>
          </a:p>
        </p:txBody>
      </p:sp>
      <p:sp>
        <p:nvSpPr>
          <p:cNvPr id="531462" name="AutoShape 6">
            <a:extLst>
              <a:ext uri="{FF2B5EF4-FFF2-40B4-BE49-F238E27FC236}">
                <a16:creationId xmlns:a16="http://schemas.microsoft.com/office/drawing/2014/main" id="{19A1E3E9-1CD1-4767-A465-62F373FA78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3213" y="30686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/>
              <a:t>Règlements automatiques </a:t>
            </a:r>
            <a:br>
              <a:rPr lang="fr-FR" altLang="en-US"/>
            </a:br>
            <a:r>
              <a:rPr lang="fr-FR" altLang="en-US"/>
              <a:t>et manuels</a:t>
            </a:r>
          </a:p>
        </p:txBody>
      </p:sp>
      <p:cxnSp>
        <p:nvCxnSpPr>
          <p:cNvPr id="531463" name="AutoShape 7">
            <a:extLst>
              <a:ext uri="{FF2B5EF4-FFF2-40B4-BE49-F238E27FC236}">
                <a16:creationId xmlns:a16="http://schemas.microsoft.com/office/drawing/2014/main" id="{C238C5BD-DDBD-42BF-87DE-CB9A627692AB}"/>
              </a:ext>
            </a:extLst>
          </p:cNvPr>
          <p:cNvCxnSpPr>
            <a:cxnSpLocks noChangeShapeType="1"/>
            <a:stCxn id="531460" idx="2"/>
            <a:endCxn id="531462" idx="0"/>
          </p:cNvCxnSpPr>
          <p:nvPr/>
        </p:nvCxnSpPr>
        <p:spPr bwMode="auto">
          <a:xfrm rot="16200000" flipH="1">
            <a:off x="2274094" y="2042319"/>
            <a:ext cx="1117600" cy="935038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31464" name="AutoShape 8">
            <a:extLst>
              <a:ext uri="{FF2B5EF4-FFF2-40B4-BE49-F238E27FC236}">
                <a16:creationId xmlns:a16="http://schemas.microsoft.com/office/drawing/2014/main" id="{3841BEDA-43B5-4D17-B2C7-6273CAF2B0B9}"/>
              </a:ext>
            </a:extLst>
          </p:cNvPr>
          <p:cNvCxnSpPr>
            <a:cxnSpLocks noChangeShapeType="1"/>
            <a:stCxn id="531461" idx="2"/>
            <a:endCxn id="531462" idx="0"/>
          </p:cNvCxnSpPr>
          <p:nvPr/>
        </p:nvCxnSpPr>
        <p:spPr bwMode="auto">
          <a:xfrm rot="5400000">
            <a:off x="3245644" y="2005807"/>
            <a:ext cx="1117600" cy="100806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31465" name="AutoShape 9">
            <a:extLst>
              <a:ext uri="{FF2B5EF4-FFF2-40B4-BE49-F238E27FC236}">
                <a16:creationId xmlns:a16="http://schemas.microsoft.com/office/drawing/2014/main" id="{21DCFD1F-CB88-462D-872D-73683F819F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1500" y="13414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/>
              <a:t>Refacturation</a:t>
            </a:r>
            <a:br>
              <a:rPr lang="fr-FR" altLang="en-US"/>
            </a:br>
            <a:r>
              <a:rPr lang="fr-FR" altLang="en-US"/>
              <a:t>des brands</a:t>
            </a:r>
            <a:br>
              <a:rPr lang="fr-FR" altLang="en-US"/>
            </a:br>
            <a:r>
              <a:rPr lang="fr-FR" altLang="en-US"/>
              <a:t>(imputée sur CC Entité)</a:t>
            </a:r>
          </a:p>
        </p:txBody>
      </p:sp>
      <p:sp>
        <p:nvSpPr>
          <p:cNvPr id="531466" name="AutoShape 10">
            <a:extLst>
              <a:ext uri="{FF2B5EF4-FFF2-40B4-BE49-F238E27FC236}">
                <a16:creationId xmlns:a16="http://schemas.microsoft.com/office/drawing/2014/main" id="{BECB62CB-0E49-4288-9922-8F543DD60C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1500" y="30686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/>
              <a:t>Netting</a:t>
            </a:r>
          </a:p>
        </p:txBody>
      </p:sp>
      <p:cxnSp>
        <p:nvCxnSpPr>
          <p:cNvPr id="531467" name="AutoShape 11">
            <a:extLst>
              <a:ext uri="{FF2B5EF4-FFF2-40B4-BE49-F238E27FC236}">
                <a16:creationId xmlns:a16="http://schemas.microsoft.com/office/drawing/2014/main" id="{D0FBE8D9-1FC2-4075-A658-90A0FCE747E7}"/>
              </a:ext>
            </a:extLst>
          </p:cNvPr>
          <p:cNvCxnSpPr>
            <a:cxnSpLocks noChangeShapeType="1"/>
            <a:stCxn id="531465" idx="2"/>
            <a:endCxn id="531466" idx="0"/>
          </p:cNvCxnSpPr>
          <p:nvPr/>
        </p:nvCxnSpPr>
        <p:spPr bwMode="auto">
          <a:xfrm>
            <a:off x="6108700" y="1951038"/>
            <a:ext cx="0" cy="1117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31468" name="Text Box 12">
            <a:extLst>
              <a:ext uri="{FF2B5EF4-FFF2-40B4-BE49-F238E27FC236}">
                <a16:creationId xmlns:a16="http://schemas.microsoft.com/office/drawing/2014/main" id="{06CC1A35-B5CF-4F82-9629-D474E465F6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9025" y="1989138"/>
            <a:ext cx="730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>
            <a:spAutoFit/>
          </a:bodyPr>
          <a:lstStyle/>
          <a:p>
            <a:pPr algn="ctr"/>
            <a:r>
              <a:rPr lang="fr-FR" altLang="en-US"/>
              <a:t>FB60</a:t>
            </a:r>
          </a:p>
        </p:txBody>
      </p:sp>
      <p:sp>
        <p:nvSpPr>
          <p:cNvPr id="531469" name="Text Box 13">
            <a:extLst>
              <a:ext uri="{FF2B5EF4-FFF2-40B4-BE49-F238E27FC236}">
                <a16:creationId xmlns:a16="http://schemas.microsoft.com/office/drawing/2014/main" id="{75146B23-FC0D-4A4B-A04A-7E0148FCD9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7100" y="1989138"/>
            <a:ext cx="781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>
            <a:spAutoFit/>
          </a:bodyPr>
          <a:lstStyle/>
          <a:p>
            <a:pPr algn="ctr"/>
            <a:r>
              <a:rPr lang="fr-FR" altLang="en-US"/>
              <a:t>MIRO</a:t>
            </a:r>
          </a:p>
        </p:txBody>
      </p:sp>
      <p:sp>
        <p:nvSpPr>
          <p:cNvPr id="531470" name="Text Box 14">
            <a:extLst>
              <a:ext uri="{FF2B5EF4-FFF2-40B4-BE49-F238E27FC236}">
                <a16:creationId xmlns:a16="http://schemas.microsoft.com/office/drawing/2014/main" id="{FC51647A-D92A-458D-B1C4-AC7D406ED0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54338" y="3789363"/>
            <a:ext cx="7048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>
            <a:spAutoFit/>
          </a:bodyPr>
          <a:lstStyle/>
          <a:p>
            <a:pPr algn="ctr"/>
            <a:r>
              <a:rPr lang="fr-FR" altLang="en-US"/>
              <a:t>F110</a:t>
            </a:r>
          </a:p>
        </p:txBody>
      </p:sp>
      <p:sp>
        <p:nvSpPr>
          <p:cNvPr id="531471" name="Text Box 15">
            <a:extLst>
              <a:ext uri="{FF2B5EF4-FFF2-40B4-BE49-F238E27FC236}">
                <a16:creationId xmlns:a16="http://schemas.microsoft.com/office/drawing/2014/main" id="{908EFB84-8194-48AA-B187-1203C3FAA6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3125" y="1412875"/>
            <a:ext cx="7302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>
            <a:spAutoFit/>
          </a:bodyPr>
          <a:lstStyle/>
          <a:p>
            <a:pPr algn="ctr"/>
            <a:r>
              <a:rPr lang="fr-FR" altLang="en-US"/>
              <a:t>FB60</a:t>
            </a:r>
          </a:p>
        </p:txBody>
      </p:sp>
      <p:sp>
        <p:nvSpPr>
          <p:cNvPr id="531472" name="Text Box 16">
            <a:extLst>
              <a:ext uri="{FF2B5EF4-FFF2-40B4-BE49-F238E27FC236}">
                <a16:creationId xmlns:a16="http://schemas.microsoft.com/office/drawing/2014/main" id="{5A10A270-D456-40BE-89A9-40738F5F85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3925" y="3213100"/>
            <a:ext cx="654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>
            <a:spAutoFit/>
          </a:bodyPr>
          <a:lstStyle/>
          <a:p>
            <a:pPr algn="ctr"/>
            <a:r>
              <a:rPr lang="fr-FR" altLang="en-US"/>
              <a:t>F-02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>
            <a:extLst>
              <a:ext uri="{FF2B5EF4-FFF2-40B4-BE49-F238E27FC236}">
                <a16:creationId xmlns:a16="http://schemas.microsoft.com/office/drawing/2014/main" id="{CDCDE050-63A1-41F3-9A4E-F60A6C87BF2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sz="3100"/>
              <a:t>Réallocation des coûts G&amp;A </a:t>
            </a:r>
            <a:r>
              <a:rPr lang="fr-FR" altLang="en-US" sz="3100">
                <a:solidFill>
                  <a:srgbClr val="FF0000"/>
                </a:solidFill>
              </a:rPr>
              <a:t>cycle de repartition</a:t>
            </a:r>
            <a:r>
              <a:rPr lang="fr-FR" altLang="en-US" sz="3100"/>
              <a:t> </a:t>
            </a:r>
          </a:p>
        </p:txBody>
      </p:sp>
      <p:sp>
        <p:nvSpPr>
          <p:cNvPr id="538628" name="AutoShape 4">
            <a:extLst>
              <a:ext uri="{FF2B5EF4-FFF2-40B4-BE49-F238E27FC236}">
                <a16:creationId xmlns:a16="http://schemas.microsoft.com/office/drawing/2014/main" id="{68AEAC0C-03B5-4A32-AF2D-2D84C56136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5375" y="1196975"/>
            <a:ext cx="1296988" cy="360363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/>
              <a:t>Frais Gx (US et Europe) </a:t>
            </a:r>
          </a:p>
        </p:txBody>
      </p:sp>
      <p:sp>
        <p:nvSpPr>
          <p:cNvPr id="538629" name="AutoShape 5">
            <a:extLst>
              <a:ext uri="{FF2B5EF4-FFF2-40B4-BE49-F238E27FC236}">
                <a16:creationId xmlns:a16="http://schemas.microsoft.com/office/drawing/2014/main" id="{40C250FF-1B08-4968-BCD9-4396145CA4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63938" y="2276475"/>
            <a:ext cx="1296987" cy="360363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/>
              <a:t>CC Track/phase</a:t>
            </a:r>
          </a:p>
        </p:txBody>
      </p:sp>
      <p:sp>
        <p:nvSpPr>
          <p:cNvPr id="538630" name="AutoShape 6">
            <a:extLst>
              <a:ext uri="{FF2B5EF4-FFF2-40B4-BE49-F238E27FC236}">
                <a16:creationId xmlns:a16="http://schemas.microsoft.com/office/drawing/2014/main" id="{AF38B3B5-E5C3-441C-8AAF-724E8EDC8B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7175" y="1628775"/>
            <a:ext cx="288925" cy="576263"/>
          </a:xfrm>
          <a:prstGeom prst="downArrow">
            <a:avLst>
              <a:gd name="adj1" fmla="val 50000"/>
              <a:gd name="adj2" fmla="val 4986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650" name="Rectangle 2">
            <a:extLst>
              <a:ext uri="{FF2B5EF4-FFF2-40B4-BE49-F238E27FC236}">
                <a16:creationId xmlns:a16="http://schemas.microsoft.com/office/drawing/2014/main" id="{EC417AAF-6E7F-4C36-B322-F4B7392EB3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Work in process</a:t>
            </a:r>
          </a:p>
        </p:txBody>
      </p:sp>
      <p:sp>
        <p:nvSpPr>
          <p:cNvPr id="539651" name="Rectangle 3">
            <a:extLst>
              <a:ext uri="{FF2B5EF4-FFF2-40B4-BE49-F238E27FC236}">
                <a16:creationId xmlns:a16="http://schemas.microsoft.com/office/drawing/2014/main" id="{99D55802-F19D-48AF-B6CD-9A7332418322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FR" altLang="en-US"/>
              <a:t>A la fin de chaque période, une écriture manuelle est passée dans la comptabilité pour solder les comptes de résultats et les passer en stock</a:t>
            </a:r>
          </a:p>
          <a:p>
            <a:r>
              <a:rPr lang="fr-FR" altLang="en-US"/>
              <a:t>2 comptes de stocks sont prévus : </a:t>
            </a:r>
          </a:p>
          <a:p>
            <a:pPr lvl="1"/>
            <a:r>
              <a:rPr lang="fr-FR" altLang="en-US"/>
              <a:t>L’un pour les dépenses immobilisables</a:t>
            </a:r>
          </a:p>
          <a:p>
            <a:pPr lvl="1"/>
            <a:r>
              <a:rPr lang="fr-FR" altLang="en-US"/>
              <a:t>L’autre pour les charges</a:t>
            </a:r>
          </a:p>
          <a:p>
            <a:endParaRPr lang="fr-FR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82" name="Rectangle 2">
            <a:extLst>
              <a:ext uri="{FF2B5EF4-FFF2-40B4-BE49-F238E27FC236}">
                <a16:creationId xmlns:a16="http://schemas.microsoft.com/office/drawing/2014/main" id="{80B0C4CF-2E0A-4535-8825-CC4D3A132BE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Processus Cash Pooling</a:t>
            </a:r>
          </a:p>
        </p:txBody>
      </p:sp>
      <p:sp>
        <p:nvSpPr>
          <p:cNvPr id="532484" name="AutoShape 4">
            <a:extLst>
              <a:ext uri="{FF2B5EF4-FFF2-40B4-BE49-F238E27FC236}">
                <a16:creationId xmlns:a16="http://schemas.microsoft.com/office/drawing/2014/main" id="{E0F7C29A-CAE8-4C6C-9308-3A6E843482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9838" y="1630363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/>
              <a:t>Alimentation compte bancaire</a:t>
            </a:r>
            <a:br>
              <a:rPr lang="fr-FR" altLang="en-US"/>
            </a:br>
            <a:r>
              <a:rPr lang="fr-FR" altLang="en-US"/>
              <a:t>(quelle banque ?)</a:t>
            </a:r>
          </a:p>
        </p:txBody>
      </p:sp>
      <p:sp>
        <p:nvSpPr>
          <p:cNvPr id="532485" name="AutoShape 5">
            <a:extLst>
              <a:ext uri="{FF2B5EF4-FFF2-40B4-BE49-F238E27FC236}">
                <a16:creationId xmlns:a16="http://schemas.microsoft.com/office/drawing/2014/main" id="{8EF013E2-A63B-45FE-88F7-3D28B7C1C0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9838" y="3357563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dirty="0"/>
              <a:t>Cash </a:t>
            </a:r>
            <a:r>
              <a:rPr lang="fr-FR" altLang="en-US" dirty="0" err="1"/>
              <a:t>Pooling</a:t>
            </a:r>
            <a:br>
              <a:rPr lang="fr-FR" altLang="en-US" dirty="0"/>
            </a:br>
            <a:r>
              <a:rPr lang="fr-FR" altLang="en-US" dirty="0"/>
              <a:t>KPC </a:t>
            </a:r>
            <a:r>
              <a:rPr lang="fr-FR" altLang="en-US" dirty="0" err="1"/>
              <a:t>Inc</a:t>
            </a:r>
            <a:endParaRPr lang="fr-FR" altLang="en-US" dirty="0"/>
          </a:p>
          <a:p>
            <a:pPr algn="ctr"/>
            <a:r>
              <a:rPr lang="fr-FR" altLang="en-US" dirty="0"/>
              <a:t>KPC SAS</a:t>
            </a:r>
          </a:p>
          <a:p>
            <a:pPr algn="ctr"/>
            <a:r>
              <a:rPr lang="fr-FR" altLang="en-US" dirty="0"/>
              <a:t>KPC </a:t>
            </a:r>
            <a:r>
              <a:rPr lang="fr-FR" altLang="en-US" dirty="0" err="1"/>
              <a:t>GmbH</a:t>
            </a:r>
            <a:endParaRPr lang="fr-FR" altLang="en-US" dirty="0"/>
          </a:p>
        </p:txBody>
      </p:sp>
      <p:cxnSp>
        <p:nvCxnSpPr>
          <p:cNvPr id="532486" name="AutoShape 6">
            <a:extLst>
              <a:ext uri="{FF2B5EF4-FFF2-40B4-BE49-F238E27FC236}">
                <a16:creationId xmlns:a16="http://schemas.microsoft.com/office/drawing/2014/main" id="{1377561E-10F8-497C-BF72-C993EC3D1BB4}"/>
              </a:ext>
            </a:extLst>
          </p:cNvPr>
          <p:cNvCxnSpPr>
            <a:cxnSpLocks noChangeShapeType="1"/>
            <a:stCxn id="532484" idx="2"/>
            <a:endCxn id="532485" idx="0"/>
          </p:cNvCxnSpPr>
          <p:nvPr/>
        </p:nvCxnSpPr>
        <p:spPr bwMode="auto">
          <a:xfrm>
            <a:off x="4237038" y="2239963"/>
            <a:ext cx="0" cy="1117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506" name="Rectangle 2">
            <a:extLst>
              <a:ext uri="{FF2B5EF4-FFF2-40B4-BE49-F238E27FC236}">
                <a16:creationId xmlns:a16="http://schemas.microsoft.com/office/drawing/2014/main" id="{DD6EF990-CAC8-4DB6-A71E-5845EEDFA73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Refacturation finale</a:t>
            </a:r>
          </a:p>
        </p:txBody>
      </p:sp>
      <p:sp>
        <p:nvSpPr>
          <p:cNvPr id="533507" name="Rectangle 3">
            <a:extLst>
              <a:ext uri="{FF2B5EF4-FFF2-40B4-BE49-F238E27FC236}">
                <a16:creationId xmlns:a16="http://schemas.microsoft.com/office/drawing/2014/main" id="{5D8E3D7E-ABF8-4A44-9419-C13F664FC7E5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FR" altLang="en-US" dirty="0"/>
              <a:t>KPC </a:t>
            </a:r>
            <a:r>
              <a:rPr lang="fr-FR" altLang="en-US" dirty="0" err="1"/>
              <a:t>Inc</a:t>
            </a:r>
            <a:r>
              <a:rPr lang="fr-FR" altLang="en-US" dirty="0"/>
              <a:t> absorbe à la fin du projet KPC </a:t>
            </a:r>
            <a:r>
              <a:rPr lang="fr-FR" altLang="en-US" dirty="0" err="1"/>
              <a:t>TerraNova</a:t>
            </a:r>
            <a:r>
              <a:rPr lang="fr-FR" altLang="en-US" dirty="0"/>
              <a:t> SAS</a:t>
            </a:r>
          </a:p>
          <a:p>
            <a:r>
              <a:rPr lang="fr-FR" altLang="en-US" dirty="0"/>
              <a:t>La fin du projet correspond au dernier </a:t>
            </a:r>
          </a:p>
          <a:p>
            <a:r>
              <a:rPr lang="fr-FR" altLang="en-US" dirty="0"/>
              <a:t>‘roll </a:t>
            </a:r>
            <a:r>
              <a:rPr lang="fr-FR" altLang="en-US" dirty="0" err="1"/>
              <a:t>out+support</a:t>
            </a:r>
            <a:r>
              <a:rPr lang="fr-FR" altLang="en-US" dirty="0"/>
              <a:t>’</a:t>
            </a:r>
          </a:p>
          <a:p>
            <a:r>
              <a:rPr lang="fr-FR" altLang="en-US" dirty="0"/>
              <a:t>Une écriture au débit du client KPC </a:t>
            </a:r>
            <a:r>
              <a:rPr lang="fr-FR" altLang="en-US" dirty="0" err="1"/>
              <a:t>Inc</a:t>
            </a:r>
            <a:r>
              <a:rPr lang="fr-FR" altLang="en-US" dirty="0"/>
              <a:t> sera passée pour solder les comptes de stock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530" name="Rectangle 2">
            <a:extLst>
              <a:ext uri="{FF2B5EF4-FFF2-40B4-BE49-F238E27FC236}">
                <a16:creationId xmlns:a16="http://schemas.microsoft.com/office/drawing/2014/main" id="{C140A019-1005-40E7-9B0C-18C391A2FE1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RH et salaires</a:t>
            </a:r>
          </a:p>
        </p:txBody>
      </p:sp>
      <p:sp>
        <p:nvSpPr>
          <p:cNvPr id="534531" name="Rectangle 3">
            <a:extLst>
              <a:ext uri="{FF2B5EF4-FFF2-40B4-BE49-F238E27FC236}">
                <a16:creationId xmlns:a16="http://schemas.microsoft.com/office/drawing/2014/main" id="{1156747D-1AB4-4C4D-9D4E-BC6C2DE43260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FR" altLang="en-US"/>
              <a:t>Pas de paie dans TerraNova</a:t>
            </a:r>
          </a:p>
          <a:p>
            <a:endParaRPr lang="fr-FR" altLang="en-US"/>
          </a:p>
          <a:p>
            <a:r>
              <a:rPr lang="fr-FR" altLang="en-US"/>
              <a:t>Key user : contrôleur de gestion TerraNova (Oscar Allieri)</a:t>
            </a:r>
          </a:p>
          <a:p>
            <a:endParaRPr lang="fr-FR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794" name="Rectangle 2">
            <a:extLst>
              <a:ext uri="{FF2B5EF4-FFF2-40B4-BE49-F238E27FC236}">
                <a16:creationId xmlns:a16="http://schemas.microsoft.com/office/drawing/2014/main" id="{36292C99-3698-40DF-BF2D-38AFCD78C8B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Points Testes   </a:t>
            </a:r>
          </a:p>
        </p:txBody>
      </p:sp>
      <p:sp>
        <p:nvSpPr>
          <p:cNvPr id="545795" name="Rectangle 3">
            <a:extLst>
              <a:ext uri="{FF2B5EF4-FFF2-40B4-BE49-F238E27FC236}">
                <a16:creationId xmlns:a16="http://schemas.microsoft.com/office/drawing/2014/main" id="{A552A595-927D-4CF4-82B0-F0A57D76E07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50825" y="836613"/>
            <a:ext cx="8424863" cy="5616575"/>
          </a:xfrm>
        </p:spPr>
        <p:txBody>
          <a:bodyPr/>
          <a:lstStyle/>
          <a:p>
            <a:pPr marL="444500" lvl="1" indent="0">
              <a:buFont typeface="Wingdings" panose="05000000000000000000" pitchFamily="2" charset="2"/>
              <a:buNone/>
              <a:tabLst>
                <a:tab pos="265113" algn="l"/>
              </a:tabLst>
            </a:pPr>
            <a:r>
              <a:rPr lang="fr-FR" altLang="en-US" sz="1800"/>
              <a:t>TA = user avec Tx horaire sur ‘CC entité’ et saisie des temps sur ‘CC Phase track’ </a:t>
            </a:r>
          </a:p>
          <a:p>
            <a:pPr marL="180975" indent="-1588">
              <a:buFont typeface="Wingdings" panose="05000000000000000000" pitchFamily="2" charset="2"/>
              <a:buNone/>
              <a:tabLst>
                <a:tab pos="265113" algn="l"/>
              </a:tabLst>
            </a:pPr>
            <a:r>
              <a:rPr lang="fr-FR" altLang="en-US" sz="2000"/>
              <a:t>	NC de budget pour les TA par track </a:t>
            </a:r>
          </a:p>
          <a:p>
            <a:pPr marL="180975" indent="-1588">
              <a:buFont typeface="Wingdings" panose="05000000000000000000" pitchFamily="2" charset="2"/>
              <a:buNone/>
              <a:tabLst>
                <a:tab pos="265113" algn="l"/>
              </a:tabLst>
            </a:pPr>
            <a:r>
              <a:rPr lang="fr-FR" altLang="en-US" sz="2000"/>
              <a:t>Grpe de TA par track et Scte </a:t>
            </a:r>
          </a:p>
          <a:p>
            <a:pPr marL="180975" indent="-1588">
              <a:buFont typeface="Wingdings" panose="05000000000000000000" pitchFamily="2" charset="2"/>
              <a:buNone/>
              <a:tabLst>
                <a:tab pos="265113" algn="l"/>
              </a:tabLst>
            </a:pPr>
            <a:r>
              <a:rPr lang="fr-FR" altLang="en-US" sz="2000"/>
              <a:t>Saisie des heures par KB21N </a:t>
            </a:r>
          </a:p>
          <a:p>
            <a:pPr marL="180975" indent="-1588">
              <a:buFont typeface="Wingdings" panose="05000000000000000000" pitchFamily="2" charset="2"/>
              <a:buNone/>
              <a:tabLst>
                <a:tab pos="265113" algn="l"/>
              </a:tabLst>
            </a:pPr>
            <a:r>
              <a:rPr lang="fr-FR" altLang="en-US" sz="2000"/>
              <a:t>Plan de compte scte + alternatif   (PVD )</a:t>
            </a:r>
          </a:p>
          <a:p>
            <a:pPr marL="180975" indent="-1588">
              <a:buFont typeface="Wingdings" panose="05000000000000000000" pitchFamily="2" charset="2"/>
              <a:buNone/>
              <a:tabLst>
                <a:tab pos="265113" algn="l"/>
              </a:tabLst>
            </a:pPr>
            <a:r>
              <a:rPr lang="fr-FR" altLang="en-US" sz="2000"/>
              <a:t>Articles generiques </a:t>
            </a:r>
          </a:p>
          <a:p>
            <a:pPr marL="180975" indent="-1588">
              <a:buFont typeface="Wingdings" panose="05000000000000000000" pitchFamily="2" charset="2"/>
              <a:buNone/>
              <a:tabLst>
                <a:tab pos="265113" algn="l"/>
              </a:tabLst>
            </a:pPr>
            <a:r>
              <a:rPr lang="fr-FR" altLang="en-US" sz="2000"/>
              <a:t>Cde FGX sur CC structure + reception </a:t>
            </a:r>
          </a:p>
          <a:p>
            <a:pPr marL="180975" indent="-1588">
              <a:buFont typeface="Wingdings" panose="05000000000000000000" pitchFamily="2" charset="2"/>
              <a:buNone/>
              <a:tabLst>
                <a:tab pos="265113" algn="l"/>
              </a:tabLst>
            </a:pPr>
            <a:r>
              <a:rPr lang="fr-FR" altLang="en-US" sz="2000"/>
              <a:t>Grpe compte TERRANOVA pour SI </a:t>
            </a:r>
          </a:p>
          <a:p>
            <a:pPr marL="180975" indent="-1588">
              <a:buFont typeface="Wingdings" panose="05000000000000000000" pitchFamily="2" charset="2"/>
              <a:buNone/>
              <a:tabLst>
                <a:tab pos="265113" algn="l"/>
              </a:tabLst>
            </a:pPr>
            <a:r>
              <a:rPr lang="fr-FR" altLang="en-US" sz="2000"/>
              <a:t>Cycle de repartition des CC generaux</a:t>
            </a:r>
            <a:r>
              <a:rPr lang="fr-FR" altLang="en-US" sz="2800"/>
              <a:t> </a:t>
            </a:r>
          </a:p>
          <a:p>
            <a:pPr marL="180975" indent="-1588">
              <a:buFont typeface="Wingdings" panose="05000000000000000000" pitchFamily="2" charset="2"/>
              <a:buNone/>
              <a:tabLst>
                <a:tab pos="265113" algn="l"/>
              </a:tabLst>
            </a:pPr>
            <a:r>
              <a:rPr lang="fr-FR" altLang="en-US" sz="2800"/>
              <a:t> </a:t>
            </a:r>
            <a:endParaRPr lang="fr-FR" altLang="en-US"/>
          </a:p>
          <a:p>
            <a:pPr marL="180975" indent="-1588">
              <a:tabLst>
                <a:tab pos="265113" algn="l"/>
              </a:tabLst>
            </a:pPr>
            <a:endParaRPr lang="fr-FR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058" name="Rectangle 2">
            <a:extLst>
              <a:ext uri="{FF2B5EF4-FFF2-40B4-BE49-F238E27FC236}">
                <a16:creationId xmlns:a16="http://schemas.microsoft.com/office/drawing/2014/main" id="{455062F5-8B1A-4114-8DB7-DCF0A88FBB7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Points à  acter ou à Tester   </a:t>
            </a:r>
          </a:p>
        </p:txBody>
      </p:sp>
      <p:sp>
        <p:nvSpPr>
          <p:cNvPr id="557059" name="Rectangle 3">
            <a:extLst>
              <a:ext uri="{FF2B5EF4-FFF2-40B4-BE49-F238E27FC236}">
                <a16:creationId xmlns:a16="http://schemas.microsoft.com/office/drawing/2014/main" id="{E0E94BE2-50D1-445D-BA6F-B39B26126C6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50825" y="836613"/>
            <a:ext cx="8424863" cy="5616575"/>
          </a:xfrm>
        </p:spPr>
        <p:txBody>
          <a:bodyPr>
            <a:normAutofit fontScale="92500" lnSpcReduction="10000"/>
          </a:bodyPr>
          <a:lstStyle/>
          <a:p>
            <a:pPr marL="1093788" indent="-381000"/>
            <a:endParaRPr lang="fr-FR" altLang="en-US" sz="2800"/>
          </a:p>
          <a:p>
            <a:pPr marL="1093788" indent="-381000">
              <a:buFont typeface="Wingdings" panose="05000000000000000000" pitchFamily="2" charset="2"/>
              <a:buNone/>
            </a:pPr>
            <a:endParaRPr lang="fr-FR" altLang="en-US" sz="2400"/>
          </a:p>
          <a:p>
            <a:pPr marL="1093788" indent="-381000">
              <a:buFont typeface="Wingdings" panose="05000000000000000000" pitchFamily="2" charset="2"/>
              <a:buNone/>
            </a:pPr>
            <a:r>
              <a:rPr lang="fr-FR" altLang="en-US" sz="2000"/>
              <a:t>NC  secondaire du  Type Activité  identique pour 1 même Track ou 1 même   Scte ? </a:t>
            </a:r>
          </a:p>
          <a:p>
            <a:pPr marL="1093788" indent="-381000">
              <a:buFont typeface="Wingdings" panose="05000000000000000000" pitchFamily="2" charset="2"/>
              <a:buNone/>
            </a:pPr>
            <a:r>
              <a:rPr lang="fr-FR" altLang="en-US" sz="2000"/>
              <a:t>NC de budget pour les TA ???par track ???</a:t>
            </a:r>
          </a:p>
          <a:p>
            <a:pPr marL="1093788" indent="-381000">
              <a:buFont typeface="Wingdings" panose="05000000000000000000" pitchFamily="2" charset="2"/>
              <a:buNone/>
            </a:pPr>
            <a:r>
              <a:rPr lang="fr-FR" altLang="en-US" sz="2000"/>
              <a:t>Grpe de TA par track et Scte ???</a:t>
            </a:r>
          </a:p>
          <a:p>
            <a:pPr marL="1093788" indent="-381000">
              <a:buFont typeface="Wingdings" panose="05000000000000000000" pitchFamily="2" charset="2"/>
              <a:buNone/>
            </a:pPr>
            <a:r>
              <a:rPr lang="fr-FR" altLang="en-US" sz="2000"/>
              <a:t>Cycle pour deverser Budget des TA par CC Phase track ?</a:t>
            </a:r>
          </a:p>
          <a:p>
            <a:pPr marL="1093788" indent="-381000">
              <a:buFont typeface="Wingdings" panose="05000000000000000000" pitchFamily="2" charset="2"/>
              <a:buNone/>
            </a:pPr>
            <a:r>
              <a:rPr lang="fr-FR" altLang="en-US" sz="2000"/>
              <a:t>Saisie des heures par KB21N ou CAT2 ? </a:t>
            </a:r>
          </a:p>
          <a:p>
            <a:pPr marL="2139950" lvl="1" indent="-342900">
              <a:buFont typeface="Wingdings" panose="05000000000000000000" pitchFamily="2" charset="2"/>
              <a:buNone/>
            </a:pPr>
            <a:r>
              <a:rPr lang="fr-FR" altLang="en-US" sz="2000"/>
              <a:t>Cat 2 oblige la gestion des matricules et TA</a:t>
            </a:r>
          </a:p>
          <a:p>
            <a:pPr marL="2139950" lvl="1" indent="-342900">
              <a:buFont typeface="Wingdings" panose="05000000000000000000" pitchFamily="2" charset="2"/>
              <a:buNone/>
            </a:pPr>
            <a:r>
              <a:rPr lang="fr-FR" altLang="en-US" sz="2000"/>
              <a:t>Si saisie groupée ==&gt;+ lourd </a:t>
            </a:r>
          </a:p>
          <a:p>
            <a:pPr marL="2139950" lvl="1" indent="-342900">
              <a:buFont typeface="Wingdings" panose="05000000000000000000" pitchFamily="2" charset="2"/>
              <a:buNone/>
            </a:pPr>
            <a:endParaRPr lang="fr-FR" altLang="en-US" sz="2000"/>
          </a:p>
          <a:p>
            <a:pPr marL="1093788" indent="-381000">
              <a:buFont typeface="Wingdings" panose="05000000000000000000" pitchFamily="2" charset="2"/>
              <a:buNone/>
            </a:pPr>
            <a:r>
              <a:rPr lang="fr-FR" altLang="en-US" sz="2000"/>
              <a:t>Cycle de repartition des CC structures au detail ou global ?</a:t>
            </a:r>
          </a:p>
          <a:p>
            <a:pPr marL="1093788" indent="-381000">
              <a:buFont typeface="Wingdings" panose="05000000000000000000" pitchFamily="2" charset="2"/>
              <a:buNone/>
            </a:pPr>
            <a:r>
              <a:rPr lang="fr-FR" altLang="en-US" sz="2000"/>
              <a:t> </a:t>
            </a:r>
          </a:p>
          <a:p>
            <a:pPr marL="1093788" indent="-381000">
              <a:buFont typeface="Wingdings" panose="05000000000000000000" pitchFamily="2" charset="2"/>
              <a:buNone/>
            </a:pPr>
            <a:r>
              <a:rPr lang="fr-FR" altLang="en-US" sz="2000">
                <a:solidFill>
                  <a:srgbClr val="FF0000"/>
                </a:solidFill>
              </a:rPr>
              <a:t>Tester Fiche service</a:t>
            </a:r>
            <a:r>
              <a:rPr lang="fr-FR" altLang="en-US" sz="2000"/>
              <a:t> </a:t>
            </a:r>
          </a:p>
          <a:p>
            <a:pPr marL="1093788" indent="-381000"/>
            <a:endParaRPr lang="fr-FR" altLang="en-US" sz="20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698" name="Rectangle 2">
            <a:extLst>
              <a:ext uri="{FF2B5EF4-FFF2-40B4-BE49-F238E27FC236}">
                <a16:creationId xmlns:a16="http://schemas.microsoft.com/office/drawing/2014/main" id="{15EB3944-2FCB-432D-9093-2C8F5EB5FB4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Fonctionnalités identifiées   </a:t>
            </a:r>
          </a:p>
        </p:txBody>
      </p:sp>
      <p:sp>
        <p:nvSpPr>
          <p:cNvPr id="541699" name="Rectangle 3">
            <a:extLst>
              <a:ext uri="{FF2B5EF4-FFF2-40B4-BE49-F238E27FC236}">
                <a16:creationId xmlns:a16="http://schemas.microsoft.com/office/drawing/2014/main" id="{A6DCE7C8-20DE-4D0B-8F2B-191F3EFAD67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ln>
            <a:solidFill>
              <a:srgbClr val="FF0000"/>
            </a:solidFill>
            <a:miter lim="800000"/>
            <a:headEnd/>
            <a:tailEnd/>
          </a:ln>
        </p:spPr>
        <p:txBody>
          <a:bodyPr>
            <a:normAutofit/>
          </a:bodyPr>
          <a:lstStyle/>
          <a:p>
            <a:r>
              <a:rPr lang="fr-FR" altLang="en-US" dirty="0"/>
              <a:t>Gestion budgétaire par centre de responsabilité</a:t>
            </a:r>
          </a:p>
          <a:p>
            <a:r>
              <a:rPr lang="fr-FR" altLang="en-US" dirty="0"/>
              <a:t>Saisies des commandes</a:t>
            </a:r>
          </a:p>
          <a:p>
            <a:r>
              <a:rPr lang="fr-FR" altLang="en-US" dirty="0"/>
              <a:t>Réceptions et factures non parvenues</a:t>
            </a:r>
          </a:p>
          <a:p>
            <a:r>
              <a:rPr lang="fr-FR" altLang="en-US" dirty="0"/>
              <a:t>Saisie de factures fournisseurs</a:t>
            </a:r>
          </a:p>
          <a:p>
            <a:r>
              <a:rPr lang="fr-FR" altLang="en-US" dirty="0"/>
              <a:t>Règlements automatiques</a:t>
            </a:r>
          </a:p>
          <a:p>
            <a:r>
              <a:rPr lang="fr-FR" altLang="en-US" dirty="0"/>
              <a:t>Mise en place des ordres internes </a:t>
            </a:r>
            <a:r>
              <a:rPr lang="fr-FR" altLang="en-US" dirty="0" err="1"/>
              <a:t>reel</a:t>
            </a:r>
            <a:r>
              <a:rPr lang="fr-FR" altLang="en-US" dirty="0"/>
              <a:t> immobilisation pour le matériel de bureau et aménagement des locaux</a:t>
            </a:r>
          </a:p>
          <a:p>
            <a:r>
              <a:rPr lang="fr-FR" altLang="en-US" dirty="0"/>
              <a:t>Saisie des heures pour les ‘KPC’</a:t>
            </a:r>
            <a:endParaRPr lang="fr-FR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010" name="Rectangle 2">
            <a:extLst>
              <a:ext uri="{FF2B5EF4-FFF2-40B4-BE49-F238E27FC236}">
                <a16:creationId xmlns:a16="http://schemas.microsoft.com/office/drawing/2014/main" id="{F74EBDF5-86E3-4C9E-A63A-1BC55B1486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De la FS -&gt; attendu de facture </a:t>
            </a:r>
          </a:p>
        </p:txBody>
      </p:sp>
      <p:sp>
        <p:nvSpPr>
          <p:cNvPr id="555011" name="Rectangle 3">
            <a:extLst>
              <a:ext uri="{FF2B5EF4-FFF2-40B4-BE49-F238E27FC236}">
                <a16:creationId xmlns:a16="http://schemas.microsoft.com/office/drawing/2014/main" id="{137A5DB1-7EF8-4219-B746-378E7E2680DD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r-FR" altLang="en-US" sz="1800"/>
              <a:t>AC03   </a:t>
            </a:r>
            <a:r>
              <a:rPr lang="fr-FR" altLang="en-US" sz="1800" i="1"/>
              <a:t>creation FS</a:t>
            </a:r>
            <a:r>
              <a:rPr lang="fr-FR" altLang="en-US" sz="1800"/>
              <a:t> </a:t>
            </a:r>
          </a:p>
          <a:p>
            <a:r>
              <a:rPr lang="fr-FR" altLang="en-US" sz="1800"/>
              <a:t>ML33   </a:t>
            </a:r>
            <a:r>
              <a:rPr lang="fr-FR" altLang="en-US" sz="1800" i="1"/>
              <a:t>Fiche prix </a:t>
            </a:r>
          </a:p>
          <a:p>
            <a:r>
              <a:rPr lang="fr-FR" altLang="en-US" sz="1800"/>
              <a:t>Gestion matricule </a:t>
            </a:r>
          </a:p>
          <a:p>
            <a:pPr lvl="1"/>
            <a:r>
              <a:rPr lang="fr-FR" altLang="en-US" sz="1800"/>
              <a:t>Structure entreprise ???</a:t>
            </a:r>
          </a:p>
          <a:p>
            <a:pPr lvl="1"/>
            <a:r>
              <a:rPr lang="fr-FR" altLang="en-US" sz="1800"/>
              <a:t>Matricule / fonction / fournisseur </a:t>
            </a:r>
          </a:p>
          <a:p>
            <a:pPr lvl="1"/>
            <a:endParaRPr lang="fr-FR" altLang="en-US" sz="1800"/>
          </a:p>
          <a:p>
            <a:r>
              <a:rPr lang="fr-FR" altLang="en-US" sz="1800"/>
              <a:t>CATSXT_ADMIN          </a:t>
            </a:r>
            <a:r>
              <a:rPr lang="fr-FR" altLang="en-US" sz="1800" i="1"/>
              <a:t>Saisie des temps </a:t>
            </a:r>
          </a:p>
          <a:p>
            <a:r>
              <a:rPr lang="fr-FR" altLang="en-US" sz="1800"/>
              <a:t>CATM   ‘ lerf ‘ dans la cde </a:t>
            </a:r>
          </a:p>
          <a:p>
            <a:r>
              <a:rPr lang="fr-FR" altLang="en-US" sz="1800"/>
              <a:t>ML81N   ‘WE’ dans la cde </a:t>
            </a:r>
          </a:p>
          <a:p>
            <a:r>
              <a:rPr lang="fr-FR" altLang="en-US" sz="1800"/>
              <a:t>Custo : CATSXC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986" name="Rectangle 2">
            <a:extLst>
              <a:ext uri="{FF2B5EF4-FFF2-40B4-BE49-F238E27FC236}">
                <a16:creationId xmlns:a16="http://schemas.microsoft.com/office/drawing/2014/main" id="{8B224082-0B7E-4816-A7D2-9750AA064B3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Fiche de service </a:t>
            </a:r>
          </a:p>
        </p:txBody>
      </p:sp>
      <p:pic>
        <p:nvPicPr>
          <p:cNvPr id="553987" name="Picture 3">
            <a:extLst>
              <a:ext uri="{FF2B5EF4-FFF2-40B4-BE49-F238E27FC236}">
                <a16:creationId xmlns:a16="http://schemas.microsoft.com/office/drawing/2014/main" id="{62A9F3B8-DAFF-421B-AD8F-46BE45A7040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1277938"/>
            <a:ext cx="8424863" cy="5175250"/>
          </a:xfrm>
        </p:spPr>
      </p:pic>
      <p:sp>
        <p:nvSpPr>
          <p:cNvPr id="553988" name="AutoShape 4">
            <a:extLst>
              <a:ext uri="{FF2B5EF4-FFF2-40B4-BE49-F238E27FC236}">
                <a16:creationId xmlns:a16="http://schemas.microsoft.com/office/drawing/2014/main" id="{523874C3-7F1F-42EA-B1DB-A8A8432328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2725" y="1412875"/>
            <a:ext cx="2016125" cy="792163"/>
          </a:xfrm>
          <a:prstGeom prst="wedgeEllipseCallout">
            <a:avLst>
              <a:gd name="adj1" fmla="val -123620"/>
              <a:gd name="adj2" fmla="val 7464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/>
          <a:lstStyle/>
          <a:p>
            <a:pPr algn="ctr"/>
            <a:r>
              <a:rPr lang="fr-FR" altLang="en-US"/>
              <a:t>Classe de valorisation</a:t>
            </a:r>
          </a:p>
          <a:p>
            <a:pPr algn="ctr"/>
            <a:endParaRPr lang="fr-FR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62" name="Rectangle 2">
            <a:extLst>
              <a:ext uri="{FF2B5EF4-FFF2-40B4-BE49-F238E27FC236}">
                <a16:creationId xmlns:a16="http://schemas.microsoft.com/office/drawing/2014/main" id="{EAE04BF7-4386-4B84-AD21-E3E2A7DEEDD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fr-FR" altLang="en-US" sz="2400"/>
            </a:br>
            <a:r>
              <a:rPr lang="fr-FR" altLang="en-US" sz="2400"/>
              <a:t>Commande de service en type ZINV</a:t>
            </a:r>
            <a:r>
              <a:rPr lang="fr-FR" altLang="en-US" sz="3100"/>
              <a:t> </a:t>
            </a:r>
            <a:br>
              <a:rPr lang="fr-FR" altLang="en-US" sz="3100"/>
            </a:br>
            <a:endParaRPr lang="fr-FR" altLang="en-US" sz="3100"/>
          </a:p>
        </p:txBody>
      </p:sp>
      <p:pic>
        <p:nvPicPr>
          <p:cNvPr id="552963" name="Picture 3">
            <a:extLst>
              <a:ext uri="{FF2B5EF4-FFF2-40B4-BE49-F238E27FC236}">
                <a16:creationId xmlns:a16="http://schemas.microsoft.com/office/drawing/2014/main" id="{401549C4-9A49-41DE-8D4F-50CFC9AD399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656" y="2489200"/>
            <a:ext cx="4708712" cy="3530600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082" name="Rectangle 2">
            <a:extLst>
              <a:ext uri="{FF2B5EF4-FFF2-40B4-BE49-F238E27FC236}">
                <a16:creationId xmlns:a16="http://schemas.microsoft.com/office/drawing/2014/main" id="{FC608EEA-56CA-4D77-871F-042C9FB78D30}"/>
              </a:ext>
            </a:extLst>
          </p:cNvPr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fr-FR" altLang="en-US"/>
              <a:t>FS</a:t>
            </a:r>
          </a:p>
        </p:txBody>
      </p:sp>
      <p:pic>
        <p:nvPicPr>
          <p:cNvPr id="558084" name="Picture 4">
            <a:extLst>
              <a:ext uri="{FF2B5EF4-FFF2-40B4-BE49-F238E27FC236}">
                <a16:creationId xmlns:a16="http://schemas.microsoft.com/office/drawing/2014/main" id="{FDD4D261-ADD1-4F75-BB70-A414311208CA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95738" y="620713"/>
            <a:ext cx="4391025" cy="1238250"/>
          </a:xfrm>
          <a:noFill/>
          <a:ln/>
        </p:spPr>
      </p:pic>
      <p:pic>
        <p:nvPicPr>
          <p:cNvPr id="558086" name="Picture 6">
            <a:extLst>
              <a:ext uri="{FF2B5EF4-FFF2-40B4-BE49-F238E27FC236}">
                <a16:creationId xmlns:a16="http://schemas.microsoft.com/office/drawing/2014/main" id="{7964E639-96CF-4F82-9E95-345EAC63C132}"/>
              </a:ext>
            </a:extLst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40200" y="2027238"/>
            <a:ext cx="3838575" cy="1257300"/>
          </a:xfrm>
          <a:noFill/>
          <a:ln/>
        </p:spPr>
      </p:pic>
      <p:pic>
        <p:nvPicPr>
          <p:cNvPr id="558088" name="Picture 8">
            <a:extLst>
              <a:ext uri="{FF2B5EF4-FFF2-40B4-BE49-F238E27FC236}">
                <a16:creationId xmlns:a16="http://schemas.microsoft.com/office/drawing/2014/main" id="{894ECACE-F65E-4470-A5B6-CFE4C0C4D6DE}"/>
              </a:ext>
            </a:extLst>
          </p:cNvPr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48188" y="3284538"/>
            <a:ext cx="4249737" cy="2732087"/>
          </a:xfrm>
          <a:noFill/>
          <a:ln/>
        </p:spPr>
      </p:pic>
      <p:pic>
        <p:nvPicPr>
          <p:cNvPr id="558090" name="Picture 10">
            <a:extLst>
              <a:ext uri="{FF2B5EF4-FFF2-40B4-BE49-F238E27FC236}">
                <a16:creationId xmlns:a16="http://schemas.microsoft.com/office/drawing/2014/main" id="{E89376FD-F7FA-40DB-83B7-DB6B114C1A39}"/>
              </a:ext>
            </a:extLst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388" y="3284538"/>
            <a:ext cx="4495800" cy="2603500"/>
          </a:xfrm>
          <a:noFill/>
          <a:ln/>
        </p:spPr>
      </p:pic>
      <p:pic>
        <p:nvPicPr>
          <p:cNvPr id="558083" name="Picture 3">
            <a:extLst>
              <a:ext uri="{FF2B5EF4-FFF2-40B4-BE49-F238E27FC236}">
                <a16:creationId xmlns:a16="http://schemas.microsoft.com/office/drawing/2014/main" id="{8060FC71-6E8A-4E15-9305-BBC3EA48421B}"/>
              </a:ext>
            </a:extLst>
          </p:cNvPr>
          <p:cNvPicPr>
            <a:picLocks noChangeAspect="1" noChangeArrowheads="1"/>
          </p:cNvPicPr>
          <p:nvPr>
            <p:ph type="body" idx="4294967295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836613"/>
            <a:ext cx="3563938" cy="2189162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4" name="Rectangle 2">
            <a:extLst>
              <a:ext uri="{FF2B5EF4-FFF2-40B4-BE49-F238E27FC236}">
                <a16:creationId xmlns:a16="http://schemas.microsoft.com/office/drawing/2014/main" id="{B576B83E-FB80-46BF-81B3-47349A441DD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Structure organisationnelle</a:t>
            </a:r>
          </a:p>
        </p:txBody>
      </p:sp>
      <p:sp>
        <p:nvSpPr>
          <p:cNvPr id="525317" name="AutoShape 5">
            <a:extLst>
              <a:ext uri="{FF2B5EF4-FFF2-40B4-BE49-F238E27FC236}">
                <a16:creationId xmlns:a16="http://schemas.microsoft.com/office/drawing/2014/main" id="{2EF4F1E7-BF79-4760-8302-806A0550AB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4300" y="17732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/>
              <a:t>Périmètre analytique</a:t>
            </a:r>
            <a:br>
              <a:rPr lang="fr-FR" altLang="en-US"/>
            </a:br>
            <a:r>
              <a:rPr lang="fr-FR" altLang="en-US"/>
              <a:t>V000</a:t>
            </a:r>
            <a:br>
              <a:rPr lang="fr-FR" altLang="en-US"/>
            </a:br>
            <a:r>
              <a:rPr lang="fr-FR" altLang="en-US"/>
              <a:t>(idem Valois)</a:t>
            </a:r>
          </a:p>
        </p:txBody>
      </p:sp>
      <p:sp>
        <p:nvSpPr>
          <p:cNvPr id="525318" name="AutoShape 6">
            <a:extLst>
              <a:ext uri="{FF2B5EF4-FFF2-40B4-BE49-F238E27FC236}">
                <a16:creationId xmlns:a16="http://schemas.microsoft.com/office/drawing/2014/main" id="{784E344C-3B74-46A9-8E3B-425CD5380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4300" y="26368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dirty="0"/>
              <a:t>Société 2000</a:t>
            </a:r>
            <a:br>
              <a:rPr lang="fr-FR" altLang="en-US" dirty="0"/>
            </a:br>
            <a:r>
              <a:rPr lang="fr-FR" altLang="en-US" dirty="0"/>
              <a:t>KPC </a:t>
            </a:r>
            <a:r>
              <a:rPr lang="fr-FR" altLang="en-US" dirty="0" err="1"/>
              <a:t>TerraNova</a:t>
            </a:r>
            <a:r>
              <a:rPr lang="fr-FR" altLang="en-US" dirty="0"/>
              <a:t> SAS</a:t>
            </a:r>
          </a:p>
        </p:txBody>
      </p:sp>
      <p:sp>
        <p:nvSpPr>
          <p:cNvPr id="525319" name="AutoShape 7">
            <a:extLst>
              <a:ext uri="{FF2B5EF4-FFF2-40B4-BE49-F238E27FC236}">
                <a16:creationId xmlns:a16="http://schemas.microsoft.com/office/drawing/2014/main" id="{12FAD2C7-EE16-42D3-8BB8-79F6253404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8125" y="17732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/>
              <a:t>Plan de comptes </a:t>
            </a:r>
            <a:br>
              <a:rPr lang="fr-FR" altLang="en-US"/>
            </a:br>
            <a:r>
              <a:rPr lang="fr-FR" altLang="en-US"/>
              <a:t>opérationnel US GAAP</a:t>
            </a:r>
            <a:br>
              <a:rPr lang="fr-FR" altLang="en-US"/>
            </a:br>
            <a:r>
              <a:rPr lang="fr-FR" altLang="en-US"/>
              <a:t>(idem Valois)</a:t>
            </a:r>
          </a:p>
        </p:txBody>
      </p:sp>
      <p:cxnSp>
        <p:nvCxnSpPr>
          <p:cNvPr id="525320" name="AutoShape 8">
            <a:extLst>
              <a:ext uri="{FF2B5EF4-FFF2-40B4-BE49-F238E27FC236}">
                <a16:creationId xmlns:a16="http://schemas.microsoft.com/office/drawing/2014/main" id="{DF9D69FE-E8BD-4245-AFA7-26AA13DC9C60}"/>
              </a:ext>
            </a:extLst>
          </p:cNvPr>
          <p:cNvCxnSpPr>
            <a:cxnSpLocks noChangeShapeType="1"/>
            <a:stCxn id="525317" idx="3"/>
            <a:endCxn id="525319" idx="1"/>
          </p:cNvCxnSpPr>
          <p:nvPr/>
        </p:nvCxnSpPr>
        <p:spPr bwMode="auto">
          <a:xfrm>
            <a:off x="4838700" y="2078038"/>
            <a:ext cx="17494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5321" name="AutoShape 9">
            <a:extLst>
              <a:ext uri="{FF2B5EF4-FFF2-40B4-BE49-F238E27FC236}">
                <a16:creationId xmlns:a16="http://schemas.microsoft.com/office/drawing/2014/main" id="{2AE61ECC-950C-401D-9C24-07A0D3B2D0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8125" y="26368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/>
              <a:t>Plan de comptes </a:t>
            </a:r>
            <a:br>
              <a:rPr lang="fr-FR" altLang="en-US"/>
            </a:br>
            <a:r>
              <a:rPr lang="fr-FR" altLang="en-US"/>
              <a:t>alternatif PCG</a:t>
            </a:r>
            <a:br>
              <a:rPr lang="fr-FR" altLang="en-US"/>
            </a:br>
            <a:r>
              <a:rPr lang="fr-FR" altLang="en-US"/>
              <a:t> (idem Valois SAS)</a:t>
            </a:r>
          </a:p>
        </p:txBody>
      </p:sp>
      <p:cxnSp>
        <p:nvCxnSpPr>
          <p:cNvPr id="525322" name="AutoShape 10">
            <a:extLst>
              <a:ext uri="{FF2B5EF4-FFF2-40B4-BE49-F238E27FC236}">
                <a16:creationId xmlns:a16="http://schemas.microsoft.com/office/drawing/2014/main" id="{0F025EDE-B7C7-4024-AD3E-A241BC34A106}"/>
              </a:ext>
            </a:extLst>
          </p:cNvPr>
          <p:cNvCxnSpPr>
            <a:cxnSpLocks noChangeShapeType="1"/>
            <a:stCxn id="525318" idx="3"/>
            <a:endCxn id="525321" idx="1"/>
          </p:cNvCxnSpPr>
          <p:nvPr/>
        </p:nvCxnSpPr>
        <p:spPr bwMode="auto">
          <a:xfrm>
            <a:off x="4838700" y="2941638"/>
            <a:ext cx="17494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5323" name="AutoShape 11">
            <a:extLst>
              <a:ext uri="{FF2B5EF4-FFF2-40B4-BE49-F238E27FC236}">
                <a16:creationId xmlns:a16="http://schemas.microsoft.com/office/drawing/2014/main" id="{18FFCB60-B2FF-4F89-A3E1-8C714873F8DC}"/>
              </a:ext>
            </a:extLst>
          </p:cNvPr>
          <p:cNvCxnSpPr>
            <a:cxnSpLocks noChangeShapeType="1"/>
            <a:stCxn id="525317" idx="2"/>
            <a:endCxn id="525318" idx="0"/>
          </p:cNvCxnSpPr>
          <p:nvPr/>
        </p:nvCxnSpPr>
        <p:spPr bwMode="auto">
          <a:xfrm>
            <a:off x="4381500" y="2382838"/>
            <a:ext cx="0" cy="2540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5324" name="AutoShape 12">
            <a:extLst>
              <a:ext uri="{FF2B5EF4-FFF2-40B4-BE49-F238E27FC236}">
                <a16:creationId xmlns:a16="http://schemas.microsoft.com/office/drawing/2014/main" id="{B42EB772-A8F2-4E01-9145-A3CE4DA11C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4300" y="3644900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/>
              <a:t>Division 2010</a:t>
            </a:r>
            <a:br>
              <a:rPr lang="fr-FR" altLang="en-US"/>
            </a:br>
            <a:r>
              <a:rPr lang="fr-FR" altLang="en-US"/>
              <a:t>TerraNova</a:t>
            </a:r>
          </a:p>
        </p:txBody>
      </p:sp>
      <p:sp>
        <p:nvSpPr>
          <p:cNvPr id="525325" name="AutoShape 13">
            <a:extLst>
              <a:ext uri="{FF2B5EF4-FFF2-40B4-BE49-F238E27FC236}">
                <a16:creationId xmlns:a16="http://schemas.microsoft.com/office/drawing/2014/main" id="{7B668665-988E-43B3-8B0A-58C84177E5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4300" y="4581525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/>
              <a:t>Organisation d’achats VA20</a:t>
            </a:r>
            <a:br>
              <a:rPr lang="fr-FR" altLang="en-US"/>
            </a:br>
            <a:r>
              <a:rPr lang="fr-FR" altLang="en-US"/>
              <a:t>TerraNova</a:t>
            </a:r>
          </a:p>
        </p:txBody>
      </p:sp>
      <p:cxnSp>
        <p:nvCxnSpPr>
          <p:cNvPr id="525326" name="AutoShape 14">
            <a:extLst>
              <a:ext uri="{FF2B5EF4-FFF2-40B4-BE49-F238E27FC236}">
                <a16:creationId xmlns:a16="http://schemas.microsoft.com/office/drawing/2014/main" id="{5A756B48-724D-4BAD-927E-A8551C46A09E}"/>
              </a:ext>
            </a:extLst>
          </p:cNvPr>
          <p:cNvCxnSpPr>
            <a:cxnSpLocks noChangeShapeType="1"/>
            <a:stCxn id="525318" idx="2"/>
            <a:endCxn id="525324" idx="0"/>
          </p:cNvCxnSpPr>
          <p:nvPr/>
        </p:nvCxnSpPr>
        <p:spPr bwMode="auto">
          <a:xfrm>
            <a:off x="4381500" y="3246438"/>
            <a:ext cx="0" cy="3984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5327" name="AutoShape 15">
            <a:extLst>
              <a:ext uri="{FF2B5EF4-FFF2-40B4-BE49-F238E27FC236}">
                <a16:creationId xmlns:a16="http://schemas.microsoft.com/office/drawing/2014/main" id="{944CE913-85D5-4A96-B6EF-A9B7B5C15B63}"/>
              </a:ext>
            </a:extLst>
          </p:cNvPr>
          <p:cNvCxnSpPr>
            <a:cxnSpLocks noChangeShapeType="1"/>
            <a:stCxn id="525324" idx="2"/>
            <a:endCxn id="525325" idx="0"/>
          </p:cNvCxnSpPr>
          <p:nvPr/>
        </p:nvCxnSpPr>
        <p:spPr bwMode="auto">
          <a:xfrm>
            <a:off x="4381500" y="4254500"/>
            <a:ext cx="0" cy="3270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5328" name="AutoShape 16">
            <a:extLst>
              <a:ext uri="{FF2B5EF4-FFF2-40B4-BE49-F238E27FC236}">
                <a16:creationId xmlns:a16="http://schemas.microsoft.com/office/drawing/2014/main" id="{647E602D-554D-48D6-8D66-3191829697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4300" y="5445125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/>
              <a:t>Groupe d’acheteurs ATN</a:t>
            </a:r>
          </a:p>
          <a:p>
            <a:pPr algn="ctr"/>
            <a:r>
              <a:rPr lang="fr-FR" altLang="en-US"/>
              <a:t>Achats TerraNova</a:t>
            </a:r>
          </a:p>
        </p:txBody>
      </p:sp>
      <p:cxnSp>
        <p:nvCxnSpPr>
          <p:cNvPr id="525329" name="AutoShape 17">
            <a:extLst>
              <a:ext uri="{FF2B5EF4-FFF2-40B4-BE49-F238E27FC236}">
                <a16:creationId xmlns:a16="http://schemas.microsoft.com/office/drawing/2014/main" id="{06FF369B-B8B0-4A04-80B5-D825E309541D}"/>
              </a:ext>
            </a:extLst>
          </p:cNvPr>
          <p:cNvCxnSpPr>
            <a:cxnSpLocks noChangeShapeType="1"/>
            <a:stCxn id="525325" idx="2"/>
            <a:endCxn id="525328" idx="0"/>
          </p:cNvCxnSpPr>
          <p:nvPr/>
        </p:nvCxnSpPr>
        <p:spPr bwMode="auto">
          <a:xfrm>
            <a:off x="4381500" y="5191125"/>
            <a:ext cx="0" cy="2540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362" name="Rectangle 2">
            <a:extLst>
              <a:ext uri="{FF2B5EF4-FFF2-40B4-BE49-F238E27FC236}">
                <a16:creationId xmlns:a16="http://schemas.microsoft.com/office/drawing/2014/main" id="{2A836408-AF1D-4DE4-86E4-4A9BCE9385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Structure analytique</a:t>
            </a:r>
          </a:p>
        </p:txBody>
      </p:sp>
      <p:sp>
        <p:nvSpPr>
          <p:cNvPr id="527363" name="Rectangle 3">
            <a:extLst>
              <a:ext uri="{FF2B5EF4-FFF2-40B4-BE49-F238E27FC236}">
                <a16:creationId xmlns:a16="http://schemas.microsoft.com/office/drawing/2014/main" id="{1AD75CE1-D6A6-4F55-9734-537BD7B6E33A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fr-FR" altLang="en-US" sz="2800"/>
              <a:t>1 seul centre de profit : TERRANOVA</a:t>
            </a:r>
          </a:p>
          <a:p>
            <a:r>
              <a:rPr lang="fr-FR" altLang="en-US" sz="2800"/>
              <a:t>Hiérarchie de centres de coûts</a:t>
            </a:r>
          </a:p>
          <a:p>
            <a:pPr lvl="1"/>
            <a:r>
              <a:rPr lang="fr-FR" altLang="en-US" sz="2400"/>
              <a:t>Centres de coûts G&amp;A Europe &amp; G&amp;A US</a:t>
            </a:r>
          </a:p>
          <a:p>
            <a:pPr lvl="1"/>
            <a:r>
              <a:rPr lang="fr-FR" altLang="en-US" sz="2400"/>
              <a:t>Un centre de coûts par phase et track</a:t>
            </a:r>
          </a:p>
          <a:p>
            <a:pPr lvl="1"/>
            <a:r>
              <a:rPr lang="fr-FR" altLang="en-US" sz="2400"/>
              <a:t>Un centre de coûts par entité juridique (pour les refacturations de salaires et la saisie des heures)</a:t>
            </a:r>
          </a:p>
          <a:p>
            <a:pPr lvl="1"/>
            <a:r>
              <a:rPr lang="fr-FR" altLang="en-US" sz="2400"/>
              <a:t>Groupes de centres de coûts par brand et phase et track</a:t>
            </a:r>
          </a:p>
          <a:p>
            <a:r>
              <a:rPr lang="fr-FR" altLang="en-US" sz="2800"/>
              <a:t>Ordre d’investissement</a:t>
            </a:r>
          </a:p>
          <a:p>
            <a:pPr lvl="1"/>
            <a:r>
              <a:rPr lang="fr-FR" altLang="en-US" sz="2400"/>
              <a:t>Pour les aménagements de locaux</a:t>
            </a:r>
          </a:p>
          <a:p>
            <a:pPr lvl="1"/>
            <a:r>
              <a:rPr lang="fr-FR" altLang="en-US" sz="2400"/>
              <a:t>Imputés sur comptes généraux (pas de fiche immo)</a:t>
            </a:r>
          </a:p>
          <a:p>
            <a:pPr lvl="1"/>
            <a:r>
              <a:rPr lang="fr-FR" altLang="en-US" sz="2400"/>
              <a:t>Calcul et comptabilisation manuelle des amortissements sur CC G&amp;A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22" name="Rectangle 2">
            <a:extLst>
              <a:ext uri="{FF2B5EF4-FFF2-40B4-BE49-F238E27FC236}">
                <a16:creationId xmlns:a16="http://schemas.microsoft.com/office/drawing/2014/main" id="{1C320628-A3B1-42EB-99B9-5FDFAD33CE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Structure analytique : proposition</a:t>
            </a:r>
          </a:p>
        </p:txBody>
      </p:sp>
      <p:sp>
        <p:nvSpPr>
          <p:cNvPr id="542723" name="AutoShape 3">
            <a:extLst>
              <a:ext uri="{FF2B5EF4-FFF2-40B4-BE49-F238E27FC236}">
                <a16:creationId xmlns:a16="http://schemas.microsoft.com/office/drawing/2014/main" id="{6BE0FC8C-E59D-4D00-9AE6-BEEBE9D20F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908050"/>
            <a:ext cx="1296987" cy="360363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/>
              <a:t>TerraNova</a:t>
            </a:r>
          </a:p>
        </p:txBody>
      </p:sp>
      <p:sp>
        <p:nvSpPr>
          <p:cNvPr id="542724" name="AutoShape 4">
            <a:extLst>
              <a:ext uri="{FF2B5EF4-FFF2-40B4-BE49-F238E27FC236}">
                <a16:creationId xmlns:a16="http://schemas.microsoft.com/office/drawing/2014/main" id="{AB6D624A-C673-4D58-8947-DFDC95C033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1484313"/>
            <a:ext cx="1296988" cy="360362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600"/>
              <a:t>G&amp;A FR  </a:t>
            </a:r>
          </a:p>
        </p:txBody>
      </p:sp>
      <p:sp>
        <p:nvSpPr>
          <p:cNvPr id="542725" name="AutoShape 5">
            <a:extLst>
              <a:ext uri="{FF2B5EF4-FFF2-40B4-BE49-F238E27FC236}">
                <a16:creationId xmlns:a16="http://schemas.microsoft.com/office/drawing/2014/main" id="{634B7462-9A1B-46EA-BD80-F406187070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1881188"/>
            <a:ext cx="1296988" cy="360362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600"/>
              <a:t>G&amp;A US</a:t>
            </a:r>
          </a:p>
        </p:txBody>
      </p:sp>
      <p:cxnSp>
        <p:nvCxnSpPr>
          <p:cNvPr id="542726" name="AutoShape 6">
            <a:extLst>
              <a:ext uri="{FF2B5EF4-FFF2-40B4-BE49-F238E27FC236}">
                <a16:creationId xmlns:a16="http://schemas.microsoft.com/office/drawing/2014/main" id="{B342E024-9992-4AB3-B9A3-C16EFD3AC8DC}"/>
              </a:ext>
            </a:extLst>
          </p:cNvPr>
          <p:cNvCxnSpPr>
            <a:cxnSpLocks noChangeShapeType="1"/>
            <a:stCxn id="542723" idx="2"/>
            <a:endCxn id="542725" idx="1"/>
          </p:cNvCxnSpPr>
          <p:nvPr/>
        </p:nvCxnSpPr>
        <p:spPr bwMode="auto">
          <a:xfrm rot="16200000" flipH="1">
            <a:off x="1042988" y="1343025"/>
            <a:ext cx="793750" cy="64452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42727" name="AutoShape 7">
            <a:extLst>
              <a:ext uri="{FF2B5EF4-FFF2-40B4-BE49-F238E27FC236}">
                <a16:creationId xmlns:a16="http://schemas.microsoft.com/office/drawing/2014/main" id="{7E419BB5-618C-4928-87CD-C5DFDF6F0BB5}"/>
              </a:ext>
            </a:extLst>
          </p:cNvPr>
          <p:cNvCxnSpPr>
            <a:cxnSpLocks noChangeShapeType="1"/>
            <a:stCxn id="542723" idx="2"/>
            <a:endCxn id="542724" idx="1"/>
          </p:cNvCxnSpPr>
          <p:nvPr/>
        </p:nvCxnSpPr>
        <p:spPr bwMode="auto">
          <a:xfrm rot="16200000" flipH="1">
            <a:off x="1241425" y="1144588"/>
            <a:ext cx="396875" cy="64452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42738" name="AutoShape 18">
            <a:extLst>
              <a:ext uri="{FF2B5EF4-FFF2-40B4-BE49-F238E27FC236}">
                <a16:creationId xmlns:a16="http://schemas.microsoft.com/office/drawing/2014/main" id="{6F9F604A-36F9-4E6B-8240-17616CF27A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6027738"/>
            <a:ext cx="1296988" cy="360362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600"/>
              <a:t>Ordres d’investissement </a:t>
            </a:r>
          </a:p>
        </p:txBody>
      </p:sp>
      <p:cxnSp>
        <p:nvCxnSpPr>
          <p:cNvPr id="542739" name="AutoShape 19">
            <a:extLst>
              <a:ext uri="{FF2B5EF4-FFF2-40B4-BE49-F238E27FC236}">
                <a16:creationId xmlns:a16="http://schemas.microsoft.com/office/drawing/2014/main" id="{A64E3242-BFC9-4164-A18A-39BEAF2603A0}"/>
              </a:ext>
            </a:extLst>
          </p:cNvPr>
          <p:cNvCxnSpPr>
            <a:cxnSpLocks noChangeShapeType="1"/>
            <a:stCxn id="542723" idx="2"/>
            <a:endCxn id="542738" idx="1"/>
          </p:cNvCxnSpPr>
          <p:nvPr/>
        </p:nvCxnSpPr>
        <p:spPr bwMode="auto">
          <a:xfrm rot="16200000" flipH="1">
            <a:off x="-1030287" y="3416300"/>
            <a:ext cx="4940300" cy="64452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42740" name="Text Box 20">
            <a:extLst>
              <a:ext uri="{FF2B5EF4-FFF2-40B4-BE49-F238E27FC236}">
                <a16:creationId xmlns:a16="http://schemas.microsoft.com/office/drawing/2014/main" id="{89729284-64DD-455B-8037-1E91B2AEA9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7763" y="1600200"/>
            <a:ext cx="2089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en-US"/>
              <a:t>Centre de coûts Centraux </a:t>
            </a:r>
          </a:p>
        </p:txBody>
      </p:sp>
      <p:sp>
        <p:nvSpPr>
          <p:cNvPr id="542741" name="Text Box 21">
            <a:extLst>
              <a:ext uri="{FF2B5EF4-FFF2-40B4-BE49-F238E27FC236}">
                <a16:creationId xmlns:a16="http://schemas.microsoft.com/office/drawing/2014/main" id="{E611AB9D-81AE-4973-9E7C-52902DC9C4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7763" y="2787650"/>
            <a:ext cx="2089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en-US">
                <a:solidFill>
                  <a:srgbClr val="FF0000"/>
                </a:solidFill>
              </a:rPr>
              <a:t>Centre de coûts Entité </a:t>
            </a:r>
          </a:p>
        </p:txBody>
      </p:sp>
      <p:sp>
        <p:nvSpPr>
          <p:cNvPr id="542746" name="Text Box 26">
            <a:extLst>
              <a:ext uri="{FF2B5EF4-FFF2-40B4-BE49-F238E27FC236}">
                <a16:creationId xmlns:a16="http://schemas.microsoft.com/office/drawing/2014/main" id="{43F8AFC7-BDA7-40D5-A665-7F1A810961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7763" y="6021388"/>
            <a:ext cx="2089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en-US"/>
              <a:t>Ordre interne reel </a:t>
            </a:r>
          </a:p>
        </p:txBody>
      </p:sp>
      <p:sp>
        <p:nvSpPr>
          <p:cNvPr id="542751" name="AutoShape 31">
            <a:extLst>
              <a:ext uri="{FF2B5EF4-FFF2-40B4-BE49-F238E27FC236}">
                <a16:creationId xmlns:a16="http://schemas.microsoft.com/office/drawing/2014/main" id="{AFB91CF7-7C52-4D35-8B08-11DBBE48EB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2565400"/>
            <a:ext cx="1296988" cy="360363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endParaRPr lang="fr-FR" altLang="en-US" sz="1600">
              <a:solidFill>
                <a:srgbClr val="FF0000"/>
              </a:solidFill>
            </a:endParaRPr>
          </a:p>
          <a:p>
            <a:pPr algn="ctr"/>
            <a:r>
              <a:rPr lang="fr-FR" altLang="en-US" sz="1600">
                <a:solidFill>
                  <a:srgbClr val="FF0000"/>
                </a:solidFill>
              </a:rPr>
              <a:t>Entité Valois</a:t>
            </a:r>
          </a:p>
          <a:p>
            <a:pPr algn="ctr"/>
            <a:r>
              <a:rPr lang="fr-FR" altLang="en-US" sz="160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542752" name="AutoShape 32">
            <a:extLst>
              <a:ext uri="{FF2B5EF4-FFF2-40B4-BE49-F238E27FC236}">
                <a16:creationId xmlns:a16="http://schemas.microsoft.com/office/drawing/2014/main" id="{FAA7758F-C691-4785-A7FB-7BF89145F3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3068638"/>
            <a:ext cx="1296988" cy="360362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 marL="8572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fr-FR" altLang="en-US" sz="1600">
              <a:solidFill>
                <a:srgbClr val="FF0000"/>
              </a:solidFill>
            </a:endParaRPr>
          </a:p>
          <a:p>
            <a:pPr algn="ctr"/>
            <a:r>
              <a:rPr lang="fr-FR" altLang="en-US" sz="1600">
                <a:solidFill>
                  <a:srgbClr val="FF0000"/>
                </a:solidFill>
              </a:rPr>
              <a:t>Entité EMSAR</a:t>
            </a:r>
          </a:p>
          <a:p>
            <a:pPr algn="ctr"/>
            <a:endParaRPr lang="fr-FR" altLang="en-US" sz="1600">
              <a:solidFill>
                <a:srgbClr val="FF0000"/>
              </a:solidFill>
            </a:endParaRPr>
          </a:p>
        </p:txBody>
      </p:sp>
      <p:sp>
        <p:nvSpPr>
          <p:cNvPr id="542754" name="AutoShape 34">
            <a:extLst>
              <a:ext uri="{FF2B5EF4-FFF2-40B4-BE49-F238E27FC236}">
                <a16:creationId xmlns:a16="http://schemas.microsoft.com/office/drawing/2014/main" id="{2FA6CBD6-B2C5-402C-97B3-9E67290937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3573463"/>
            <a:ext cx="1296988" cy="360362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600">
                <a:solidFill>
                  <a:srgbClr val="FF0000"/>
                </a:solidFill>
              </a:rPr>
              <a:t>Entite …</a:t>
            </a:r>
          </a:p>
        </p:txBody>
      </p:sp>
      <p:sp>
        <p:nvSpPr>
          <p:cNvPr id="542755" name="AutoShape 35">
            <a:extLst>
              <a:ext uri="{FF2B5EF4-FFF2-40B4-BE49-F238E27FC236}">
                <a16:creationId xmlns:a16="http://schemas.microsoft.com/office/drawing/2014/main" id="{5631556E-8F54-46FE-ADBE-CCE71448F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4076700"/>
            <a:ext cx="1296988" cy="360363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r>
              <a:rPr lang="fr-FR" altLang="en-US" sz="1600">
                <a:solidFill>
                  <a:schemeClr val="accent2"/>
                </a:solidFill>
              </a:rPr>
              <a:t>BP FI-CO</a:t>
            </a:r>
          </a:p>
        </p:txBody>
      </p:sp>
      <p:sp>
        <p:nvSpPr>
          <p:cNvPr id="542760" name="AutoShape 40">
            <a:extLst>
              <a:ext uri="{FF2B5EF4-FFF2-40B4-BE49-F238E27FC236}">
                <a16:creationId xmlns:a16="http://schemas.microsoft.com/office/drawing/2014/main" id="{FCA3B5FE-462D-4D3D-B422-469FAC91BB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4471988"/>
            <a:ext cx="1296988" cy="360362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r>
              <a:rPr lang="fr-FR" altLang="en-US" sz="1600">
                <a:solidFill>
                  <a:schemeClr val="accent2"/>
                </a:solidFill>
              </a:rPr>
              <a:t>BP S Chain</a:t>
            </a:r>
          </a:p>
        </p:txBody>
      </p:sp>
      <p:sp>
        <p:nvSpPr>
          <p:cNvPr id="542761" name="AutoShape 41">
            <a:extLst>
              <a:ext uri="{FF2B5EF4-FFF2-40B4-BE49-F238E27FC236}">
                <a16:creationId xmlns:a16="http://schemas.microsoft.com/office/drawing/2014/main" id="{50FFA419-9EBD-4266-860B-1B4789F533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5073650"/>
            <a:ext cx="1296988" cy="360363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r>
              <a:rPr lang="fr-FR" altLang="en-US" sz="1600">
                <a:solidFill>
                  <a:schemeClr val="accent2"/>
                </a:solidFill>
              </a:rPr>
              <a:t>Réal FI-CO</a:t>
            </a:r>
          </a:p>
        </p:txBody>
      </p:sp>
      <p:sp>
        <p:nvSpPr>
          <p:cNvPr id="542763" name="Line 43">
            <a:extLst>
              <a:ext uri="{FF2B5EF4-FFF2-40B4-BE49-F238E27FC236}">
                <a16:creationId xmlns:a16="http://schemas.microsoft.com/office/drawing/2014/main" id="{A3B4BCF1-E9BB-45D3-892A-0A5E9FD2961D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7600" y="3284538"/>
            <a:ext cx="644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42764" name="Line 44">
            <a:extLst>
              <a:ext uri="{FF2B5EF4-FFF2-40B4-BE49-F238E27FC236}">
                <a16:creationId xmlns:a16="http://schemas.microsoft.com/office/drawing/2014/main" id="{F61064D1-DFCC-4A4A-9D56-84CF5CFA4A3E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7600" y="3789363"/>
            <a:ext cx="644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42766" name="Line 46">
            <a:extLst>
              <a:ext uri="{FF2B5EF4-FFF2-40B4-BE49-F238E27FC236}">
                <a16:creationId xmlns:a16="http://schemas.microsoft.com/office/drawing/2014/main" id="{EC73EEA1-A1B0-41E3-82A5-8FA051A8ACBF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7600" y="4613275"/>
            <a:ext cx="644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42767" name="Line 47">
            <a:extLst>
              <a:ext uri="{FF2B5EF4-FFF2-40B4-BE49-F238E27FC236}">
                <a16:creationId xmlns:a16="http://schemas.microsoft.com/office/drawing/2014/main" id="{69813AE4-8825-4B90-A610-BC2D54DD025E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4425" y="5246688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42768" name="Line 48">
            <a:extLst>
              <a:ext uri="{FF2B5EF4-FFF2-40B4-BE49-F238E27FC236}">
                <a16:creationId xmlns:a16="http://schemas.microsoft.com/office/drawing/2014/main" id="{3367D41F-D6A3-4669-8553-70A643F51326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7600" y="2708275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42769" name="Line 49">
            <a:extLst>
              <a:ext uri="{FF2B5EF4-FFF2-40B4-BE49-F238E27FC236}">
                <a16:creationId xmlns:a16="http://schemas.microsoft.com/office/drawing/2014/main" id="{00E01F2E-E11A-44CE-927F-4D3BAD3AB2C2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7600" y="4292600"/>
            <a:ext cx="644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42770" name="Rectangle 50">
            <a:extLst>
              <a:ext uri="{FF2B5EF4-FFF2-40B4-BE49-F238E27FC236}">
                <a16:creationId xmlns:a16="http://schemas.microsoft.com/office/drawing/2014/main" id="{ADCAA2D6-BA76-4765-ABE9-32F534C798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9863" y="4613275"/>
            <a:ext cx="17970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en-US">
                <a:solidFill>
                  <a:schemeClr val="accent2"/>
                </a:solidFill>
              </a:rPr>
              <a:t>Centre de coûts  Phase &amp; track</a:t>
            </a:r>
          </a:p>
        </p:txBody>
      </p:sp>
      <p:sp>
        <p:nvSpPr>
          <p:cNvPr id="542771" name="AutoShape 51">
            <a:extLst>
              <a:ext uri="{FF2B5EF4-FFF2-40B4-BE49-F238E27FC236}">
                <a16:creationId xmlns:a16="http://schemas.microsoft.com/office/drawing/2014/main" id="{FD9FBE6D-A263-4A60-A9ED-02DBE85054FE}"/>
              </a:ext>
            </a:extLst>
          </p:cNvPr>
          <p:cNvSpPr>
            <a:spLocks/>
          </p:cNvSpPr>
          <p:nvPr/>
        </p:nvSpPr>
        <p:spPr bwMode="auto">
          <a:xfrm>
            <a:off x="5508625" y="1484313"/>
            <a:ext cx="142875" cy="936625"/>
          </a:xfrm>
          <a:prstGeom prst="rightBrace">
            <a:avLst>
              <a:gd name="adj1" fmla="val 5463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42773" name="AutoShape 53">
            <a:extLst>
              <a:ext uri="{FF2B5EF4-FFF2-40B4-BE49-F238E27FC236}">
                <a16:creationId xmlns:a16="http://schemas.microsoft.com/office/drawing/2014/main" id="{59334323-EBAC-4282-AE87-5B393B5E4576}"/>
              </a:ext>
            </a:extLst>
          </p:cNvPr>
          <p:cNvSpPr>
            <a:spLocks/>
          </p:cNvSpPr>
          <p:nvPr/>
        </p:nvSpPr>
        <p:spPr bwMode="auto">
          <a:xfrm>
            <a:off x="5508625" y="2636838"/>
            <a:ext cx="142875" cy="1152525"/>
          </a:xfrm>
          <a:prstGeom prst="rightBrace">
            <a:avLst>
              <a:gd name="adj1" fmla="val 6722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42774" name="AutoShape 54">
            <a:extLst>
              <a:ext uri="{FF2B5EF4-FFF2-40B4-BE49-F238E27FC236}">
                <a16:creationId xmlns:a16="http://schemas.microsoft.com/office/drawing/2014/main" id="{1EFAF9C6-5591-4C9B-BD49-33E2FA7BADA1}"/>
              </a:ext>
            </a:extLst>
          </p:cNvPr>
          <p:cNvSpPr>
            <a:spLocks/>
          </p:cNvSpPr>
          <p:nvPr/>
        </p:nvSpPr>
        <p:spPr bwMode="auto">
          <a:xfrm>
            <a:off x="5508625" y="4076700"/>
            <a:ext cx="142875" cy="720725"/>
          </a:xfrm>
          <a:prstGeom prst="rightBrace">
            <a:avLst>
              <a:gd name="adj1" fmla="val 4203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42775" name="AutoShape 55">
            <a:extLst>
              <a:ext uri="{FF2B5EF4-FFF2-40B4-BE49-F238E27FC236}">
                <a16:creationId xmlns:a16="http://schemas.microsoft.com/office/drawing/2014/main" id="{B46310CA-59E1-433B-A7EF-65B564136078}"/>
              </a:ext>
            </a:extLst>
          </p:cNvPr>
          <p:cNvSpPr>
            <a:spLocks/>
          </p:cNvSpPr>
          <p:nvPr/>
        </p:nvSpPr>
        <p:spPr bwMode="auto">
          <a:xfrm>
            <a:off x="5508625" y="5084763"/>
            <a:ext cx="142875" cy="720725"/>
          </a:xfrm>
          <a:prstGeom prst="rightBrace">
            <a:avLst>
              <a:gd name="adj1" fmla="val 4203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42776" name="AutoShape 56">
            <a:extLst>
              <a:ext uri="{FF2B5EF4-FFF2-40B4-BE49-F238E27FC236}">
                <a16:creationId xmlns:a16="http://schemas.microsoft.com/office/drawing/2014/main" id="{72B818A5-AA80-4CBE-8870-10E8827B7C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5445125"/>
            <a:ext cx="1296988" cy="360363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r>
              <a:rPr lang="fr-FR" altLang="en-US" sz="1600">
                <a:solidFill>
                  <a:schemeClr val="accent2"/>
                </a:solidFill>
              </a:rPr>
              <a:t>Réal ……</a:t>
            </a:r>
          </a:p>
        </p:txBody>
      </p:sp>
      <p:sp>
        <p:nvSpPr>
          <p:cNvPr id="542777" name="Line 57">
            <a:extLst>
              <a:ext uri="{FF2B5EF4-FFF2-40B4-BE49-F238E27FC236}">
                <a16:creationId xmlns:a16="http://schemas.microsoft.com/office/drawing/2014/main" id="{765C3EA2-24CB-4C18-BF05-92B37EB75994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4425" y="5589588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866" name="Rectangle 2">
            <a:extLst>
              <a:ext uri="{FF2B5EF4-FFF2-40B4-BE49-F238E27FC236}">
                <a16:creationId xmlns:a16="http://schemas.microsoft.com/office/drawing/2014/main" id="{605B3253-707B-4B5D-A31D-2263DFBC42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Structure analytique des Centres de Couts </a:t>
            </a:r>
          </a:p>
        </p:txBody>
      </p:sp>
      <p:pic>
        <p:nvPicPr>
          <p:cNvPr id="548867" name="Picture 3">
            <a:extLst>
              <a:ext uri="{FF2B5EF4-FFF2-40B4-BE49-F238E27FC236}">
                <a16:creationId xmlns:a16="http://schemas.microsoft.com/office/drawing/2014/main" id="{9E83FFD9-5932-4050-AA1B-CA24DD8A220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917" y="2525928"/>
            <a:ext cx="6276190" cy="3457143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770" name="Rectangle 2">
            <a:extLst>
              <a:ext uri="{FF2B5EF4-FFF2-40B4-BE49-F238E27FC236}">
                <a16:creationId xmlns:a16="http://schemas.microsoft.com/office/drawing/2014/main" id="{43F32810-A37A-4E8D-AD70-BCAD646F40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Codification de la structure analytique </a:t>
            </a:r>
          </a:p>
        </p:txBody>
      </p:sp>
      <p:sp>
        <p:nvSpPr>
          <p:cNvPr id="544771" name="Rectangle 3">
            <a:extLst>
              <a:ext uri="{FF2B5EF4-FFF2-40B4-BE49-F238E27FC236}">
                <a16:creationId xmlns:a16="http://schemas.microsoft.com/office/drawing/2014/main" id="{23A54DD3-E1D6-4B46-8EDF-E5C22E854E4B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fr-FR" altLang="en-US" sz="1600"/>
              <a:t>Pour gerer au mieux les groupes de centres ,nous preconisons une codification sur 8 digits </a:t>
            </a:r>
          </a:p>
          <a:p>
            <a:r>
              <a:rPr lang="fr-FR" altLang="en-US" sz="1600"/>
              <a:t>2000    </a:t>
            </a:r>
            <a:r>
              <a:rPr lang="fr-FR" altLang="en-US" sz="1600">
                <a:solidFill>
                  <a:srgbClr val="FF0000"/>
                </a:solidFill>
              </a:rPr>
              <a:t>( scte</a:t>
            </a:r>
            <a:r>
              <a:rPr lang="fr-FR" altLang="en-US" sz="1600"/>
              <a:t> )            4 premiers digits</a:t>
            </a:r>
          </a:p>
          <a:p>
            <a:r>
              <a:rPr lang="fr-FR" altLang="en-US" sz="1600"/>
              <a:t>2000</a:t>
            </a:r>
            <a:r>
              <a:rPr lang="fr-FR" altLang="en-US" sz="1600">
                <a:solidFill>
                  <a:srgbClr val="FF0000"/>
                </a:solidFill>
              </a:rPr>
              <a:t>x</a:t>
            </a:r>
            <a:r>
              <a:rPr lang="fr-FR" altLang="en-US" sz="1600"/>
              <a:t>                         1 digit en 5eme position      </a:t>
            </a:r>
          </a:p>
          <a:p>
            <a:r>
              <a:rPr lang="fr-FR" altLang="en-US" sz="1600"/>
              <a:t>        0                         reservé pour les phases </a:t>
            </a:r>
          </a:p>
          <a:p>
            <a:r>
              <a:rPr lang="fr-FR" altLang="en-US" sz="1600"/>
              <a:t>        9                        CC generaux Terranova</a:t>
            </a:r>
          </a:p>
          <a:p>
            <a:r>
              <a:rPr lang="fr-FR" altLang="en-US" sz="1600"/>
              <a:t>        1                        CC entité Valois SAS</a:t>
            </a:r>
          </a:p>
          <a:p>
            <a:r>
              <a:rPr lang="fr-FR" altLang="en-US" sz="1600"/>
              <a:t>        2                        CC entité EMSAR               …….</a:t>
            </a:r>
          </a:p>
          <a:p>
            <a:endParaRPr lang="fr-FR" altLang="en-US" sz="1600"/>
          </a:p>
          <a:p>
            <a:r>
              <a:rPr lang="fr-FR" altLang="en-US" sz="1600"/>
              <a:t>2000</a:t>
            </a:r>
            <a:r>
              <a:rPr lang="fr-FR" altLang="en-US" sz="1600">
                <a:solidFill>
                  <a:srgbClr val="FF0000"/>
                </a:solidFill>
              </a:rPr>
              <a:t>01  ( phase )       </a:t>
            </a:r>
            <a:r>
              <a:rPr lang="fr-FR" altLang="en-US" sz="1600"/>
              <a:t>CC  Phase Blue Print </a:t>
            </a:r>
          </a:p>
          <a:p>
            <a:r>
              <a:rPr lang="fr-FR" altLang="en-US" sz="1600"/>
              <a:t>        02                       CC  Phase Réalization</a:t>
            </a:r>
          </a:p>
          <a:p>
            <a:r>
              <a:rPr lang="fr-FR" altLang="en-US" sz="1600"/>
              <a:t>        03                       CC  Phase Test</a:t>
            </a:r>
          </a:p>
          <a:p>
            <a:r>
              <a:rPr lang="fr-FR" altLang="en-US" sz="1600"/>
              <a:t>        04                       CC  Phase Formation</a:t>
            </a:r>
          </a:p>
          <a:p>
            <a:r>
              <a:rPr lang="fr-FR" altLang="en-US" sz="1600"/>
              <a:t>        06                       CC  Phase Roll In                         …….</a:t>
            </a:r>
          </a:p>
          <a:p>
            <a:endParaRPr lang="fr-FR" altLang="en-US" sz="1600"/>
          </a:p>
          <a:p>
            <a:r>
              <a:rPr lang="fr-FR" altLang="en-US" sz="1600"/>
              <a:t>200001</a:t>
            </a:r>
            <a:r>
              <a:rPr lang="fr-FR" altLang="en-US" sz="1600">
                <a:solidFill>
                  <a:srgbClr val="FF0000"/>
                </a:solidFill>
              </a:rPr>
              <a:t>10  (track)        </a:t>
            </a:r>
            <a:r>
              <a:rPr lang="fr-FR" altLang="en-US" sz="1600"/>
              <a:t>CC BP FICO         </a:t>
            </a:r>
          </a:p>
          <a:p>
            <a:r>
              <a:rPr lang="fr-FR" altLang="en-US" sz="1600"/>
              <a:t>             20                   CC BP Supply chain                      ……</a:t>
            </a:r>
          </a:p>
          <a:p>
            <a:r>
              <a:rPr lang="fr-FR" altLang="en-US" sz="1600"/>
              <a:t>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338" name="Rectangle 2">
            <a:extLst>
              <a:ext uri="{FF2B5EF4-FFF2-40B4-BE49-F238E27FC236}">
                <a16:creationId xmlns:a16="http://schemas.microsoft.com/office/drawing/2014/main" id="{AABC0A69-DEE2-4CF2-BF6D-0F615E5D3C3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Processus Budget</a:t>
            </a:r>
          </a:p>
        </p:txBody>
      </p:sp>
      <p:sp>
        <p:nvSpPr>
          <p:cNvPr id="526340" name="AutoShape 4">
            <a:extLst>
              <a:ext uri="{FF2B5EF4-FFF2-40B4-BE49-F238E27FC236}">
                <a16:creationId xmlns:a16="http://schemas.microsoft.com/office/drawing/2014/main" id="{BE69E5E3-1ED7-48B2-B828-CBEF694B0F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913" y="15573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/>
              <a:t>Budget des ordres </a:t>
            </a:r>
            <a:br>
              <a:rPr lang="fr-FR" altLang="en-US"/>
            </a:br>
            <a:r>
              <a:rPr lang="fr-FR" altLang="en-US"/>
              <a:t>d’investissement</a:t>
            </a:r>
          </a:p>
        </p:txBody>
      </p:sp>
      <p:sp>
        <p:nvSpPr>
          <p:cNvPr id="526341" name="AutoShape 5">
            <a:extLst>
              <a:ext uri="{FF2B5EF4-FFF2-40B4-BE49-F238E27FC236}">
                <a16:creationId xmlns:a16="http://schemas.microsoft.com/office/drawing/2014/main" id="{B9296164-7E91-4EAF-A935-8E8150CE85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913" y="4005263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/>
              <a:t>Budget des centres </a:t>
            </a:r>
            <a:br>
              <a:rPr lang="fr-FR" altLang="en-US"/>
            </a:br>
            <a:r>
              <a:rPr lang="fr-FR" altLang="en-US"/>
              <a:t>de coûts «  structure  »</a:t>
            </a:r>
          </a:p>
        </p:txBody>
      </p:sp>
      <p:sp>
        <p:nvSpPr>
          <p:cNvPr id="526342" name="AutoShape 6">
            <a:extLst>
              <a:ext uri="{FF2B5EF4-FFF2-40B4-BE49-F238E27FC236}">
                <a16:creationId xmlns:a16="http://schemas.microsoft.com/office/drawing/2014/main" id="{58362CE3-80AD-46B2-865D-890671D4DB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913" y="5013325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/>
              <a:t>Budget des taux</a:t>
            </a:r>
            <a:br>
              <a:rPr lang="fr-FR" altLang="en-US"/>
            </a:br>
            <a:r>
              <a:rPr lang="fr-FR" altLang="en-US"/>
              <a:t>horaires (saisie des heures)</a:t>
            </a:r>
          </a:p>
        </p:txBody>
      </p:sp>
      <p:sp>
        <p:nvSpPr>
          <p:cNvPr id="526343" name="Text Box 7">
            <a:extLst>
              <a:ext uri="{FF2B5EF4-FFF2-40B4-BE49-F238E27FC236}">
                <a16:creationId xmlns:a16="http://schemas.microsoft.com/office/drawing/2014/main" id="{11B76BC9-21AC-4F41-B47F-8435F824B1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5667375"/>
            <a:ext cx="30972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/>
            <a:r>
              <a:rPr lang="fr-FR" altLang="en-US"/>
              <a:t>-TA </a:t>
            </a:r>
          </a:p>
        </p:txBody>
      </p:sp>
      <p:sp>
        <p:nvSpPr>
          <p:cNvPr id="526344" name="Text Box 8">
            <a:extLst>
              <a:ext uri="{FF2B5EF4-FFF2-40B4-BE49-F238E27FC236}">
                <a16:creationId xmlns:a16="http://schemas.microsoft.com/office/drawing/2014/main" id="{0D2241DE-1E00-4806-9CCC-5324154955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2133600"/>
            <a:ext cx="30972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/>
            <a:r>
              <a:rPr lang="fr-FR" altLang="en-US"/>
              <a:t>Budget annuel</a:t>
            </a:r>
          </a:p>
        </p:txBody>
      </p:sp>
      <p:sp>
        <p:nvSpPr>
          <p:cNvPr id="526347" name="Text Box 11">
            <a:extLst>
              <a:ext uri="{FF2B5EF4-FFF2-40B4-BE49-F238E27FC236}">
                <a16:creationId xmlns:a16="http://schemas.microsoft.com/office/drawing/2014/main" id="{20DA0F43-5F14-4F79-8C2C-21F660340C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4525" y="1766888"/>
            <a:ext cx="17287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en-US"/>
              <a:t>KO22</a:t>
            </a:r>
          </a:p>
        </p:txBody>
      </p:sp>
      <p:sp>
        <p:nvSpPr>
          <p:cNvPr id="526349" name="Text Box 13">
            <a:extLst>
              <a:ext uri="{FF2B5EF4-FFF2-40B4-BE49-F238E27FC236}">
                <a16:creationId xmlns:a16="http://schemas.microsoft.com/office/drawing/2014/main" id="{42C7B5B0-A7F9-42BE-ADC5-A0BAB5C952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0150" y="4076700"/>
            <a:ext cx="30241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en-US"/>
              <a:t>KP06</a:t>
            </a:r>
          </a:p>
        </p:txBody>
      </p:sp>
      <p:sp>
        <p:nvSpPr>
          <p:cNvPr id="526350" name="Text Box 14">
            <a:extLst>
              <a:ext uri="{FF2B5EF4-FFF2-40B4-BE49-F238E27FC236}">
                <a16:creationId xmlns:a16="http://schemas.microsoft.com/office/drawing/2014/main" id="{EBAF474F-998A-433C-A9C0-A97322276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0150" y="5157788"/>
            <a:ext cx="3024188" cy="73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en-US"/>
              <a:t>KP26</a:t>
            </a:r>
          </a:p>
          <a:p>
            <a:pPr algn="ctr">
              <a:spcBef>
                <a:spcPct val="50000"/>
              </a:spcBef>
            </a:pPr>
            <a:r>
              <a:rPr lang="fr-FR" altLang="en-US" sz="1600">
                <a:solidFill>
                  <a:srgbClr val="FF0000"/>
                </a:solidFill>
              </a:rPr>
              <a:t>??? CC Entité</a:t>
            </a:r>
          </a:p>
        </p:txBody>
      </p:sp>
      <p:sp>
        <p:nvSpPr>
          <p:cNvPr id="526351" name="AutoShape 15">
            <a:extLst>
              <a:ext uri="{FF2B5EF4-FFF2-40B4-BE49-F238E27FC236}">
                <a16:creationId xmlns:a16="http://schemas.microsoft.com/office/drawing/2014/main" id="{81927358-DD8D-4F38-919D-7C4EE10816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913" y="28527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/>
              <a:t>Budget des centres </a:t>
            </a:r>
            <a:br>
              <a:rPr lang="fr-FR" altLang="en-US"/>
            </a:br>
            <a:r>
              <a:rPr lang="fr-FR" altLang="en-US"/>
              <a:t>de coûts « Phase »</a:t>
            </a:r>
          </a:p>
        </p:txBody>
      </p:sp>
      <p:sp>
        <p:nvSpPr>
          <p:cNvPr id="526352" name="Text Box 16">
            <a:extLst>
              <a:ext uri="{FF2B5EF4-FFF2-40B4-BE49-F238E27FC236}">
                <a16:creationId xmlns:a16="http://schemas.microsoft.com/office/drawing/2014/main" id="{B72BE981-B39B-4902-AD72-757231508B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0838" y="2636838"/>
            <a:ext cx="583565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/>
            <a:r>
              <a:rPr lang="fr-FR" altLang="en-US" sz="1600">
                <a:solidFill>
                  <a:srgbClr val="FF0000"/>
                </a:solidFill>
              </a:rPr>
              <a:t>????   budget sur l’Entité</a:t>
            </a:r>
          </a:p>
          <a:p>
            <a:pPr algn="ctr"/>
            <a:r>
              <a:rPr lang="fr-FR" altLang="en-US" sz="1600">
                <a:solidFill>
                  <a:srgbClr val="FF0000"/>
                </a:solidFill>
              </a:rPr>
              <a:t> avec déversement sur le CC phase-track </a:t>
            </a:r>
          </a:p>
          <a:p>
            <a:pPr algn="ctr"/>
            <a:r>
              <a:rPr lang="fr-FR" altLang="en-US" sz="1600">
                <a:solidFill>
                  <a:srgbClr val="FF0000"/>
                </a:solidFill>
              </a:rPr>
              <a:t>ou directement sur le CC ‘Phase’  NC secondaire 921…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890" name="Rectangle 2">
            <a:extLst>
              <a:ext uri="{FF2B5EF4-FFF2-40B4-BE49-F238E27FC236}">
                <a16:creationId xmlns:a16="http://schemas.microsoft.com/office/drawing/2014/main" id="{AF9A43C7-BB51-457D-8DB9-2393AE1C87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Budget </a:t>
            </a:r>
          </a:p>
        </p:txBody>
      </p:sp>
      <p:sp>
        <p:nvSpPr>
          <p:cNvPr id="549891" name="Rectangle 3">
            <a:extLst>
              <a:ext uri="{FF2B5EF4-FFF2-40B4-BE49-F238E27FC236}">
                <a16:creationId xmlns:a16="http://schemas.microsoft.com/office/drawing/2014/main" id="{EDB2F60C-BCD6-4BAA-A696-8FD21B636806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504825" y="836613"/>
            <a:ext cx="8388350" cy="2016125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</a:pPr>
            <a:r>
              <a:rPr lang="fr-FR" altLang="en-US" sz="1600"/>
              <a:t>CC structure sur RFGX                                                                           KP06     OK</a:t>
            </a:r>
          </a:p>
          <a:p>
            <a:pPr>
              <a:lnSpc>
                <a:spcPct val="80000"/>
              </a:lnSpc>
            </a:pPr>
            <a:r>
              <a:rPr lang="fr-FR" altLang="en-US" sz="1600"/>
              <a:t>TA a l’heure ou a la journée                                                                                   </a:t>
            </a:r>
            <a:r>
              <a:rPr lang="fr-FR" altLang="en-US" sz="1600">
                <a:solidFill>
                  <a:srgbClr val="FF0000"/>
                </a:solidFill>
              </a:rPr>
              <a:t>? </a:t>
            </a:r>
          </a:p>
          <a:p>
            <a:pPr>
              <a:lnSpc>
                <a:spcPct val="80000"/>
              </a:lnSpc>
            </a:pPr>
            <a:r>
              <a:rPr lang="fr-FR" altLang="en-US" sz="1600"/>
              <a:t>Tx Horaire  dans CC ‘Entité’  vs 0                                                            KP26     OK</a:t>
            </a:r>
          </a:p>
          <a:p>
            <a:pPr>
              <a:lnSpc>
                <a:spcPct val="80000"/>
              </a:lnSpc>
            </a:pPr>
            <a:r>
              <a:rPr lang="fr-FR" altLang="en-US" sz="1600"/>
              <a:t>Budget des nbres H par TA sur CC ‘P-Track’                                          KP26     OK</a:t>
            </a:r>
          </a:p>
          <a:p>
            <a:pPr>
              <a:lnSpc>
                <a:spcPct val="80000"/>
              </a:lnSpc>
            </a:pPr>
            <a:r>
              <a:rPr lang="fr-FR" altLang="en-US" sz="1600"/>
              <a:t>Budget dee activités valorisées NC secondaire sur CC ‘P-Track’           KP06      OK</a:t>
            </a:r>
          </a:p>
          <a:p>
            <a:pPr marL="808038" lvl="1">
              <a:lnSpc>
                <a:spcPct val="80000"/>
              </a:lnSpc>
            </a:pPr>
            <a:r>
              <a:rPr lang="fr-FR" altLang="en-US" sz="1400"/>
              <a:t>Shéma 1 – 201 </a:t>
            </a:r>
          </a:p>
          <a:p>
            <a:pPr marL="808038" lvl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fr-FR" altLang="en-US" sz="1400"/>
              <a:t>Attention pas de valorisation=&gt; on ne compare que des </a:t>
            </a:r>
            <a:r>
              <a:rPr lang="fr-FR" altLang="en-US" sz="1400">
                <a:solidFill>
                  <a:srgbClr val="FF0000"/>
                </a:solidFill>
              </a:rPr>
              <a:t>Hres reelles / Budget</a:t>
            </a:r>
          </a:p>
          <a:p>
            <a:pPr marL="808038" lvl="1">
              <a:lnSpc>
                <a:spcPct val="80000"/>
              </a:lnSpc>
              <a:buFont typeface="Wingdings" panose="05000000000000000000" pitchFamily="2" charset="2"/>
              <a:buNone/>
            </a:pPr>
            <a:endParaRPr lang="fr-FR" altLang="en-US" sz="1400"/>
          </a:p>
        </p:txBody>
      </p:sp>
      <p:pic>
        <p:nvPicPr>
          <p:cNvPr id="549897" name="Picture 9">
            <a:extLst>
              <a:ext uri="{FF2B5EF4-FFF2-40B4-BE49-F238E27FC236}">
                <a16:creationId xmlns:a16="http://schemas.microsoft.com/office/drawing/2014/main" id="{1218403A-686B-4CB2-AF3D-A57DE54CB305}"/>
              </a:ext>
            </a:extLst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" y="2852738"/>
            <a:ext cx="5211763" cy="3455987"/>
          </a:xfrm>
        </p:spPr>
      </p:pic>
      <p:pic>
        <p:nvPicPr>
          <p:cNvPr id="549898" name="Picture 10">
            <a:extLst>
              <a:ext uri="{FF2B5EF4-FFF2-40B4-BE49-F238E27FC236}">
                <a16:creationId xmlns:a16="http://schemas.microsoft.com/office/drawing/2014/main" id="{C4A3C27A-3E63-4252-8A1B-FEF7DCEB31B9}"/>
              </a:ext>
            </a:extLst>
          </p:cNvPr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8200" y="3789363"/>
            <a:ext cx="4244975" cy="2663825"/>
          </a:xfrm>
        </p:spPr>
      </p:pic>
    </p:spTree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15016</TotalTime>
  <Words>996</Words>
  <Application>Microsoft Office PowerPoint</Application>
  <PresentationFormat>On-screen Show (4:3)</PresentationFormat>
  <Paragraphs>192</Paragraphs>
  <Slides>23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Wingdings</vt:lpstr>
      <vt:lpstr>Modèle par défaut</vt:lpstr>
      <vt:lpstr>Ion Boardroom</vt:lpstr>
      <vt:lpstr>KPC TerraNova SAS</vt:lpstr>
      <vt:lpstr>Fonctionnalités identifiées   </vt:lpstr>
      <vt:lpstr>Structure organisationnelle</vt:lpstr>
      <vt:lpstr>Structure analytique</vt:lpstr>
      <vt:lpstr>Structure analytique : proposition</vt:lpstr>
      <vt:lpstr>Structure analytique des Centres de Couts </vt:lpstr>
      <vt:lpstr>Codification de la structure analytique </vt:lpstr>
      <vt:lpstr>Processus Budget</vt:lpstr>
      <vt:lpstr>Budget </vt:lpstr>
      <vt:lpstr>Processus Commandes</vt:lpstr>
      <vt:lpstr>Processus Saisie des heures salariés KPC</vt:lpstr>
      <vt:lpstr>Processus Factures fournisseurs &amp; règlements</vt:lpstr>
      <vt:lpstr>Réallocation des coûts G&amp;A cycle de repartition </vt:lpstr>
      <vt:lpstr>Work in process</vt:lpstr>
      <vt:lpstr>Processus Cash Pooling</vt:lpstr>
      <vt:lpstr>Refacturation finale</vt:lpstr>
      <vt:lpstr>RH et salaires</vt:lpstr>
      <vt:lpstr>Points Testes   </vt:lpstr>
      <vt:lpstr>Points à  acter ou à Tester   </vt:lpstr>
      <vt:lpstr>De la FS -&gt; attendu de facture </vt:lpstr>
      <vt:lpstr>Fiche de service </vt:lpstr>
      <vt:lpstr> Commande de service en type ZINV  </vt:lpstr>
      <vt:lpstr>FS</vt:lpstr>
    </vt:vector>
  </TitlesOfParts>
  <Company>VALOIS SAS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Valois SAS</dc:creator>
  <cp:lastModifiedBy>quesnot@gmail.com</cp:lastModifiedBy>
  <cp:revision>342</cp:revision>
  <cp:lastPrinted>2007-05-14T10:47:09Z</cp:lastPrinted>
  <dcterms:created xsi:type="dcterms:W3CDTF">2007-03-02T11:39:39Z</dcterms:created>
  <dcterms:modified xsi:type="dcterms:W3CDTF">2020-01-05T16:00:08Z</dcterms:modified>
</cp:coreProperties>
</file>