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84" r:id="rId2"/>
  </p:sldMasterIdLst>
  <p:notesMasterIdLst>
    <p:notesMasterId r:id="rId22"/>
  </p:notesMasterIdLst>
  <p:handoutMasterIdLst>
    <p:handoutMasterId r:id="rId23"/>
  </p:handoutMasterIdLst>
  <p:sldIdLst>
    <p:sldId id="256" r:id="rId3"/>
    <p:sldId id="272" r:id="rId4"/>
    <p:sldId id="260" r:id="rId5"/>
    <p:sldId id="262" r:id="rId6"/>
    <p:sldId id="265" r:id="rId7"/>
    <p:sldId id="273" r:id="rId8"/>
    <p:sldId id="277" r:id="rId9"/>
    <p:sldId id="275" r:id="rId10"/>
    <p:sldId id="261" r:id="rId11"/>
    <p:sldId id="274" r:id="rId12"/>
    <p:sldId id="263" r:id="rId13"/>
    <p:sldId id="264" r:id="rId14"/>
    <p:sldId id="266" r:id="rId15"/>
    <p:sldId id="271" r:id="rId16"/>
    <p:sldId id="270" r:id="rId17"/>
    <p:sldId id="267" r:id="rId18"/>
    <p:sldId id="269" r:id="rId19"/>
    <p:sldId id="268" r:id="rId20"/>
    <p:sldId id="276" r:id="rId21"/>
  </p:sldIdLst>
  <p:sldSz cx="9144000" cy="6858000" type="screen4x3"/>
  <p:notesSz cx="6813550" cy="9945688"/>
  <p:defaultTextStyle>
    <a:defPPr>
      <a:defRPr lang="fr-FR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0000"/>
    <a:srgbClr val="C0C0C0"/>
    <a:srgbClr val="9933FF"/>
    <a:srgbClr val="FFCC00"/>
    <a:srgbClr val="B2B2B2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30" autoAdjust="0"/>
    <p:restoredTop sz="92257" autoAdjust="0"/>
  </p:normalViewPr>
  <p:slideViewPr>
    <p:cSldViewPr snapToObjects="1">
      <p:cViewPr varScale="1">
        <p:scale>
          <a:sx n="66" d="100"/>
          <a:sy n="66" d="100"/>
        </p:scale>
        <p:origin x="1516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B5D16AAE-CA51-45C2-9012-50EC36726C5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fr-FR" altLang="en-US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4518D8DC-633C-4BBF-9916-90BA11C5BA4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en-US"/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5F181F0E-ECD4-49AC-A09E-956C83566EC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fr-FR" altLang="en-US"/>
          </a:p>
        </p:txBody>
      </p:sp>
      <p:sp>
        <p:nvSpPr>
          <p:cNvPr id="41989" name="Rectangle 5">
            <a:extLst>
              <a:ext uri="{FF2B5EF4-FFF2-40B4-BE49-F238E27FC236}">
                <a16:creationId xmlns:a16="http://schemas.microsoft.com/office/drawing/2014/main" id="{39EC7C07-015B-46B3-A32B-1F14FF6B8DFD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9115FE0-6877-4475-855C-DF852E982027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FEAB28B-1933-4ED1-99CA-2DCAB22AB5A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fr-FR" alt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A9FFEFDF-9142-44C6-B607-1BCD961B370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D1C1B402-F590-4040-BA12-CBA512BF4F71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4CB24E2E-B19D-4E06-9B2D-8E23A1CBFBA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4400"/>
            <a:ext cx="5451475" cy="447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BFEF5F4C-457D-4317-BFE0-DC8FC0AB810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fr-FR" altLang="en-US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8B6EC94E-2BB7-4A85-8825-5A2B2E33DFC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B2F53EF-2BF3-465B-AFE6-A1A990E6A9FE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>
            <a:extLst>
              <a:ext uri="{FF2B5EF4-FFF2-40B4-BE49-F238E27FC236}">
                <a16:creationId xmlns:a16="http://schemas.microsoft.com/office/drawing/2014/main" id="{976E10BB-264B-4BC9-84C9-7E69973287A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0675" name="Rectangle 3">
            <a:extLst>
              <a:ext uri="{FF2B5EF4-FFF2-40B4-BE49-F238E27FC236}">
                <a16:creationId xmlns:a16="http://schemas.microsoft.com/office/drawing/2014/main" id="{648F9914-C8AD-48D8-878B-A375972CA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altLang="en-US"/>
              <a:t>Saisie des heures prestataire : CATSXT_ADMIN</a:t>
            </a:r>
          </a:p>
          <a:p>
            <a:r>
              <a:rPr lang="fr-FR" altLang="en-US"/>
              <a:t>Création automatique des saisies de services : CATM</a:t>
            </a:r>
          </a:p>
          <a:p>
            <a:r>
              <a:rPr lang="fr-FR" altLang="en-US"/>
              <a:t>Validation des saisies de services : ML81N</a:t>
            </a:r>
          </a:p>
          <a:p>
            <a:r>
              <a:rPr lang="fr-FR" altLang="en-US"/>
              <a:t>Déversement compte d’immo : KO8G</a:t>
            </a:r>
          </a:p>
          <a:p>
            <a:endParaRPr lang="fr-F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2" name="Rectangle 16">
            <a:extLst>
              <a:ext uri="{FF2B5EF4-FFF2-40B4-BE49-F238E27FC236}">
                <a16:creationId xmlns:a16="http://schemas.microsoft.com/office/drawing/2014/main" id="{1C1F732C-0773-433E-8E1D-E6A1BD0F47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42100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A0E93C46-FA94-4EA4-A14E-56BFE51A51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03288" y="1125538"/>
            <a:ext cx="7772400" cy="3382962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808080"/>
                    </a:gs>
                    <a:gs pos="50000">
                      <a:srgbClr val="C0C0C0"/>
                    </a:gs>
                    <a:gs pos="100000">
                      <a:srgbClr val="808080"/>
                    </a:gs>
                  </a:gsLst>
                  <a:lin ang="5400000" scaled="1"/>
                </a:gradFill>
              </a14:hiddenFill>
            </a:ext>
          </a:extLst>
        </p:spPr>
        <p:txBody>
          <a:bodyPr/>
          <a:lstStyle>
            <a:lvl1pPr>
              <a:defRPr sz="7100">
                <a:solidFill>
                  <a:srgbClr val="CC0000"/>
                </a:solidFill>
              </a:defRPr>
            </a:lvl1pPr>
          </a:lstStyle>
          <a:p>
            <a:pPr lvl="0"/>
            <a:r>
              <a:rPr lang="fr-FR" altLang="en-US" noProof="0"/>
              <a:t>Cliquez pour modifier le style du titre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D11D9D8-96C2-4C17-A013-141F1422AF0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339975" y="4797425"/>
            <a:ext cx="6400800" cy="1463675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fr-FR" altLang="en-US" noProof="0"/>
              <a:t>Cliquez pour modifier le style des sous-titres du masque</a:t>
            </a:r>
          </a:p>
        </p:txBody>
      </p:sp>
      <p:sp>
        <p:nvSpPr>
          <p:cNvPr id="4111" name="Rectangle 15">
            <a:extLst>
              <a:ext uri="{FF2B5EF4-FFF2-40B4-BE49-F238E27FC236}">
                <a16:creationId xmlns:a16="http://schemas.microsoft.com/office/drawing/2014/main" id="{09C07B41-813E-4CD2-B1BB-9161BD7C8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6988"/>
            <a:ext cx="9144000" cy="503238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1pPr>
            <a:lvl2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2pPr>
            <a:lvl3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3pPr>
            <a:lvl4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4pPr>
            <a:lvl5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5pPr>
            <a:lvl6pPr marL="4572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6pPr>
            <a:lvl7pPr marL="9144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7pPr>
            <a:lvl8pPr marL="13716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8pPr>
            <a:lvl9pPr marL="18288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113" name="Line 17">
            <a:extLst>
              <a:ext uri="{FF2B5EF4-FFF2-40B4-BE49-F238E27FC236}">
                <a16:creationId xmlns:a16="http://schemas.microsoft.com/office/drawing/2014/main" id="{9A5B0BC0-7BDB-42CB-89CB-6BF4064364A9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549275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4117" name="Picture 21">
            <a:extLst>
              <a:ext uri="{FF2B5EF4-FFF2-40B4-BE49-F238E27FC236}">
                <a16:creationId xmlns:a16="http://schemas.microsoft.com/office/drawing/2014/main" id="{8BC233F0-9A31-4C27-834E-6D93CAF31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92825"/>
            <a:ext cx="54451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431B8-6442-4849-84A6-93594B89F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98AFB5-DF1D-46D5-B711-308D2D26D3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7709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FE9356-1DA8-49E0-AFE8-17C054918B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858000" y="-26988"/>
            <a:ext cx="2286000" cy="64801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17BEB3-B5DE-47F7-9933-9B2C4F5E9E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0" y="-26988"/>
            <a:ext cx="6705600" cy="64801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4396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5D09-344B-4040-B133-40BD6910BB13}" type="datetimeFigureOut">
              <a:rPr lang="fr-FR" smtClean="0"/>
              <a:t>05/01/2020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4062-4BEE-4347-8049-EC59445AB7D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8718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5D09-344B-4040-B133-40BD6910BB13}" type="datetimeFigureOut">
              <a:rPr lang="fr-FR" smtClean="0"/>
              <a:t>05/01/2020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4062-4BEE-4347-8049-EC59445AB7D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94960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5D09-344B-4040-B133-40BD6910BB13}" type="datetimeFigureOut">
              <a:rPr lang="fr-FR" smtClean="0"/>
              <a:t>05/01/2020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4062-4BEE-4347-8049-EC59445AB7D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10736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5D09-344B-4040-B133-40BD6910BB13}" type="datetimeFigureOut">
              <a:rPr lang="fr-FR" smtClean="0"/>
              <a:t>05/01/2020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4062-4BEE-4347-8049-EC59445AB7D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81914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5D09-344B-4040-B133-40BD6910BB13}" type="datetimeFigureOut">
              <a:rPr lang="fr-FR" smtClean="0"/>
              <a:t>05/01/2020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4062-4BEE-4347-8049-EC59445AB7D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7800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5D09-344B-4040-B133-40BD6910BB13}" type="datetimeFigureOut">
              <a:rPr lang="fr-FR" smtClean="0"/>
              <a:t>05/01/2020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4062-4BEE-4347-8049-EC59445AB7D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97584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5D09-344B-4040-B133-40BD6910BB13}" type="datetimeFigureOut">
              <a:rPr lang="fr-FR" smtClean="0"/>
              <a:t>05/01/2020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4062-4BEE-4347-8049-EC59445AB7D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5322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5D09-344B-4040-B133-40BD6910BB13}" type="datetimeFigureOut">
              <a:rPr lang="fr-FR" smtClean="0"/>
              <a:t>05/01/2020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4062-4BEE-4347-8049-EC59445AB7D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5523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84A43-B2D9-4ECD-81C4-6450D6365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8DA21C-FFD0-46E6-AB0A-2D26C8110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77007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5D09-344B-4040-B133-40BD6910BB13}" type="datetimeFigureOut">
              <a:rPr lang="fr-FR" smtClean="0"/>
              <a:t>05/01/2020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4062-4BEE-4347-8049-EC59445AB7D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34145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5D09-344B-4040-B133-40BD6910BB13}" type="datetimeFigureOut">
              <a:rPr lang="fr-FR" smtClean="0"/>
              <a:t>05/01/2020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4062-4BEE-4347-8049-EC59445AB7D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436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5D09-344B-4040-B133-40BD6910BB13}" type="datetimeFigureOut">
              <a:rPr lang="fr-FR" smtClean="0"/>
              <a:t>05/01/2020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4062-4BEE-4347-8049-EC59445AB7DF}" type="slidenum">
              <a:rPr lang="fr-FR" smtClean="0"/>
              <a:t>‹#›</a:t>
            </a:fld>
            <a:endParaRPr lang="fr-FR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51207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5D09-344B-4040-B133-40BD6910BB13}" type="datetimeFigureOut">
              <a:rPr lang="fr-FR" smtClean="0"/>
              <a:t>05/01/2020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4062-4BEE-4347-8049-EC59445AB7D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56419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5D09-344B-4040-B133-40BD6910BB13}" type="datetimeFigureOut">
              <a:rPr lang="fr-FR" smtClean="0"/>
              <a:t>05/01/2020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4062-4BEE-4347-8049-EC59445AB7DF}" type="slidenum">
              <a:rPr lang="fr-FR" smtClean="0"/>
              <a:t>‹#›</a:t>
            </a:fld>
            <a:endParaRPr lang="fr-FR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18060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5D09-344B-4040-B133-40BD6910BB13}" type="datetimeFigureOut">
              <a:rPr lang="fr-FR" smtClean="0"/>
              <a:t>05/01/2020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4062-4BEE-4347-8049-EC59445AB7D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36930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5D09-344B-4040-B133-40BD6910BB13}" type="datetimeFigureOut">
              <a:rPr lang="fr-FR" smtClean="0"/>
              <a:t>05/01/2020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4062-4BEE-4347-8049-EC59445AB7D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85362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B5D09-344B-4040-B133-40BD6910BB13}" type="datetimeFigureOut">
              <a:rPr lang="fr-FR" smtClean="0"/>
              <a:t>05/01/2020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E4062-4BEE-4347-8049-EC59445AB7D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8172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42825-0025-4C76-81C0-2F3B8D39A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FFF845-29BB-4AC0-A347-60B2BB592B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8911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71D84-0F1E-481C-84C1-8097A076C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B6FD53-EF2A-4B4D-9C6B-F825D8F240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B852F5-054A-4CCB-B9ED-7975D3D4EC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5690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0C478-CDFC-48A9-AAA9-0367EDD51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8E9D6B-E635-4A03-8FF3-9D734F3DF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910FF1-FD53-4EA4-BEC9-7F38B07B98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3A968C-A1D4-4125-9029-CD24D6CC7D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CF725C-F2FC-4D58-8A5B-A519275B75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3502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DC6F5-FDA2-423D-9439-779DC0F8A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3193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4992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03ACB-242C-40FB-83A6-AEF9A2C47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51CE93-8E04-4B45-9E21-2F5CD11768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21B08A-2996-4A2A-9135-6DCDC82F1A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6625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204C6-14EF-49AC-A54D-6FA61D687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D0A2D6-2AE8-4868-84F1-CA7DBCA9E1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C6B52E-15BD-48ED-A0D7-2472303379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3429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8C5EC81-F3FE-4E30-8195-3A7DA6C95D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-26988"/>
            <a:ext cx="9144000" cy="647701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B89CA5C-1CD0-48C7-81AE-F0C9EBB725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836613"/>
            <a:ext cx="9144000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3B5E77BC-6B37-40D6-93FE-11AF5C58C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69088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/>
            <a:endParaRPr lang="en-US" altLang="en-US" sz="1100">
              <a:solidFill>
                <a:schemeClr val="bg1"/>
              </a:solidFill>
            </a:endParaRPr>
          </a:p>
        </p:txBody>
      </p:sp>
      <p:sp>
        <p:nvSpPr>
          <p:cNvPr id="1033" name="Rectangle 9">
            <a:extLst>
              <a:ext uri="{FF2B5EF4-FFF2-40B4-BE49-F238E27FC236}">
                <a16:creationId xmlns:a16="http://schemas.microsoft.com/office/drawing/2014/main" id="{375A5CC5-EDEA-4755-A9B0-F034F84FB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6597650"/>
            <a:ext cx="477837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fld id="{F57CF61B-4DA4-4B71-BFCF-5BFE23C60A81}" type="slidenum">
              <a:rPr lang="fr-FR" altLang="en-US" sz="1400">
                <a:solidFill>
                  <a:schemeClr val="bg1"/>
                </a:solidFill>
              </a:rPr>
              <a:pPr algn="r"/>
              <a:t>‹#›</a:t>
            </a:fld>
            <a:endParaRPr lang="fr-FR" altLang="en-US" sz="1400">
              <a:solidFill>
                <a:schemeClr val="bg1"/>
              </a:solidFill>
            </a:endParaRPr>
          </a:p>
        </p:txBody>
      </p:sp>
      <p:sp>
        <p:nvSpPr>
          <p:cNvPr id="1036" name="Line 12">
            <a:extLst>
              <a:ext uri="{FF2B5EF4-FFF2-40B4-BE49-F238E27FC236}">
                <a16:creationId xmlns:a16="http://schemas.microsoft.com/office/drawing/2014/main" id="{EAED93C9-753C-4174-875C-6D82E22A422F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7" name="Line 13">
            <a:extLst>
              <a:ext uri="{FF2B5EF4-FFF2-40B4-BE49-F238E27FC236}">
                <a16:creationId xmlns:a16="http://schemas.microsoft.com/office/drawing/2014/main" id="{4A7CB415-274B-43BE-B03B-E3EF0A986260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8" name="Line 14">
            <a:extLst>
              <a:ext uri="{FF2B5EF4-FFF2-40B4-BE49-F238E27FC236}">
                <a16:creationId xmlns:a16="http://schemas.microsoft.com/office/drawing/2014/main" id="{11EA9391-72B8-4640-9463-B0C8D306DF5A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1039" name="Picture 15">
            <a:extLst>
              <a:ext uri="{FF2B5EF4-FFF2-40B4-BE49-F238E27FC236}">
                <a16:creationId xmlns:a16="http://schemas.microsoft.com/office/drawing/2014/main" id="{3E68E46D-7DC3-4E3D-9AA1-3FC0544EB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21388"/>
            <a:ext cx="544512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2pPr>
      <a:lvl3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3pPr>
      <a:lvl4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4pPr>
      <a:lvl5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969696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669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AA782958-B67A-4D4F-9B4C-7F271C24453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en-US" sz="5900" dirty="0"/>
              <a:t>KPC </a:t>
            </a:r>
            <a:r>
              <a:rPr lang="fr-FR" altLang="en-US" sz="5900" dirty="0" err="1"/>
              <a:t>TerraNova</a:t>
            </a:r>
            <a:r>
              <a:rPr lang="fr-FR" altLang="en-US" sz="5900" dirty="0"/>
              <a:t> SAS</a:t>
            </a:r>
          </a:p>
        </p:txBody>
      </p:sp>
      <p:sp>
        <p:nvSpPr>
          <p:cNvPr id="521219" name="Rectangle 3">
            <a:extLst>
              <a:ext uri="{FF2B5EF4-FFF2-40B4-BE49-F238E27FC236}">
                <a16:creationId xmlns:a16="http://schemas.microsoft.com/office/drawing/2014/main" id="{0E0BFF16-1802-4C1F-A639-B38F4D49B4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altLang="en-US"/>
              <a:t>Implémentation d’une nouvelle société dans SAP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746" name="Rectangle 2">
            <a:extLst>
              <a:ext uri="{FF2B5EF4-FFF2-40B4-BE49-F238E27FC236}">
                <a16:creationId xmlns:a16="http://schemas.microsoft.com/office/drawing/2014/main" id="{D86C75C8-093F-47B7-9151-4D5D8C965F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Budget</a:t>
            </a:r>
          </a:p>
        </p:txBody>
      </p:sp>
      <p:sp>
        <p:nvSpPr>
          <p:cNvPr id="543747" name="AutoShape 3">
            <a:extLst>
              <a:ext uri="{FF2B5EF4-FFF2-40B4-BE49-F238E27FC236}">
                <a16:creationId xmlns:a16="http://schemas.microsoft.com/office/drawing/2014/main" id="{2173F10C-18C5-42C1-B11C-BE89DDBF7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1438" y="15573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Budget des ordres </a:t>
            </a:r>
            <a:br>
              <a:rPr lang="fr-FR" altLang="en-US"/>
            </a:br>
            <a:r>
              <a:rPr lang="fr-FR" altLang="en-US"/>
              <a:t>d’investissement</a:t>
            </a:r>
          </a:p>
        </p:txBody>
      </p:sp>
      <p:sp>
        <p:nvSpPr>
          <p:cNvPr id="543749" name="AutoShape 5">
            <a:extLst>
              <a:ext uri="{FF2B5EF4-FFF2-40B4-BE49-F238E27FC236}">
                <a16:creationId xmlns:a16="http://schemas.microsoft.com/office/drawing/2014/main" id="{2D36E77A-DDDA-43C2-9148-8E00360D4B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1438" y="50133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Pré-Budget des taux</a:t>
            </a:r>
            <a:br>
              <a:rPr lang="fr-FR" altLang="en-US"/>
            </a:br>
            <a:r>
              <a:rPr lang="fr-FR" altLang="en-US"/>
              <a:t>horaires (saisie des heures)</a:t>
            </a:r>
          </a:p>
        </p:txBody>
      </p:sp>
      <p:sp>
        <p:nvSpPr>
          <p:cNvPr id="543750" name="Text Box 6">
            <a:extLst>
              <a:ext uri="{FF2B5EF4-FFF2-40B4-BE49-F238E27FC236}">
                <a16:creationId xmlns:a16="http://schemas.microsoft.com/office/drawing/2014/main" id="{096E6029-8BD3-4855-A3F1-51EBA292BF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667375"/>
            <a:ext cx="30972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en-US"/>
              <a:t>- Type activité </a:t>
            </a:r>
          </a:p>
        </p:txBody>
      </p:sp>
      <p:sp>
        <p:nvSpPr>
          <p:cNvPr id="543751" name="Text Box 7">
            <a:extLst>
              <a:ext uri="{FF2B5EF4-FFF2-40B4-BE49-F238E27FC236}">
                <a16:creationId xmlns:a16="http://schemas.microsoft.com/office/drawing/2014/main" id="{BE077C9D-A840-42AA-BFE2-BC096CC333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2133600"/>
            <a:ext cx="30972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en-US"/>
              <a:t>Budget annuel</a:t>
            </a:r>
          </a:p>
        </p:txBody>
      </p:sp>
      <p:sp>
        <p:nvSpPr>
          <p:cNvPr id="543752" name="AutoShape 8">
            <a:extLst>
              <a:ext uri="{FF2B5EF4-FFF2-40B4-BE49-F238E27FC236}">
                <a16:creationId xmlns:a16="http://schemas.microsoft.com/office/drawing/2014/main" id="{D82754CD-5786-47E6-B5FA-613E29BC8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1438" y="28527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Pré-budget mensuel par </a:t>
            </a:r>
            <a:br>
              <a:rPr lang="fr-FR" altLang="en-US"/>
            </a:br>
            <a:r>
              <a:rPr lang="fr-FR" altLang="en-US"/>
              <a:t>CC « Track/phase »</a:t>
            </a:r>
          </a:p>
        </p:txBody>
      </p:sp>
      <p:sp>
        <p:nvSpPr>
          <p:cNvPr id="543753" name="Text Box 9">
            <a:extLst>
              <a:ext uri="{FF2B5EF4-FFF2-40B4-BE49-F238E27FC236}">
                <a16:creationId xmlns:a16="http://schemas.microsoft.com/office/drawing/2014/main" id="{90CAED5F-F12E-4A4B-BE08-EA45B05251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7238" y="1557338"/>
            <a:ext cx="9636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/>
              <a:t>KO22</a:t>
            </a:r>
          </a:p>
        </p:txBody>
      </p:sp>
      <p:sp>
        <p:nvSpPr>
          <p:cNvPr id="543754" name="Text Box 10">
            <a:extLst>
              <a:ext uri="{FF2B5EF4-FFF2-40B4-BE49-F238E27FC236}">
                <a16:creationId xmlns:a16="http://schemas.microsoft.com/office/drawing/2014/main" id="{896AE2E5-E687-46FD-9314-A2547E0B38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6738" y="2924175"/>
            <a:ext cx="15636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/>
              <a:t>KP06 </a:t>
            </a:r>
          </a:p>
        </p:txBody>
      </p:sp>
      <p:sp>
        <p:nvSpPr>
          <p:cNvPr id="543756" name="Text Box 12">
            <a:extLst>
              <a:ext uri="{FF2B5EF4-FFF2-40B4-BE49-F238E27FC236}">
                <a16:creationId xmlns:a16="http://schemas.microsoft.com/office/drawing/2014/main" id="{278F2D13-211F-421C-9424-61C2B7AB34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6738" y="5157788"/>
            <a:ext cx="15636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/>
              <a:t>KP26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94037203-EDB1-42A1-A068-163C2E2481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Commandes</a:t>
            </a:r>
          </a:p>
        </p:txBody>
      </p:sp>
      <p:sp>
        <p:nvSpPr>
          <p:cNvPr id="528388" name="AutoShape 4">
            <a:extLst>
              <a:ext uri="{FF2B5EF4-FFF2-40B4-BE49-F238E27FC236}">
                <a16:creationId xmlns:a16="http://schemas.microsoft.com/office/drawing/2014/main" id="{9F11DD16-8445-4415-BC9A-C48A01DEFB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20621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Cde de </a:t>
            </a:r>
            <a:br>
              <a:rPr lang="fr-FR" altLang="en-US"/>
            </a:br>
            <a:r>
              <a:rPr lang="fr-FR" altLang="en-US"/>
              <a:t>FG</a:t>
            </a:r>
          </a:p>
        </p:txBody>
      </p:sp>
      <p:sp>
        <p:nvSpPr>
          <p:cNvPr id="528389" name="AutoShape 5">
            <a:extLst>
              <a:ext uri="{FF2B5EF4-FFF2-40B4-BE49-F238E27FC236}">
                <a16:creationId xmlns:a16="http://schemas.microsoft.com/office/drawing/2014/main" id="{109E0C2E-AD8B-48FC-9A27-7E2251C76F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900" y="20240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Régie sur </a:t>
            </a:r>
            <a:br>
              <a:rPr lang="fr-FR" altLang="en-US"/>
            </a:br>
            <a:r>
              <a:rPr lang="fr-FR" altLang="en-US"/>
              <a:t>phase immo</a:t>
            </a:r>
          </a:p>
        </p:txBody>
      </p:sp>
      <p:sp>
        <p:nvSpPr>
          <p:cNvPr id="528390" name="AutoShape 6">
            <a:extLst>
              <a:ext uri="{FF2B5EF4-FFF2-40B4-BE49-F238E27FC236}">
                <a16:creationId xmlns:a16="http://schemas.microsoft.com/office/drawing/2014/main" id="{24EA0112-DB01-4436-B5D8-1EF6A87C2A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20621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Cde </a:t>
            </a:r>
            <a:br>
              <a:rPr lang="fr-FR" altLang="en-US"/>
            </a:br>
            <a:r>
              <a:rPr lang="fr-FR" altLang="en-US"/>
              <a:t>d’inv.</a:t>
            </a:r>
          </a:p>
        </p:txBody>
      </p:sp>
      <p:sp>
        <p:nvSpPr>
          <p:cNvPr id="528391" name="AutoShape 7">
            <a:extLst>
              <a:ext uri="{FF2B5EF4-FFF2-40B4-BE49-F238E27FC236}">
                <a16:creationId xmlns:a16="http://schemas.microsoft.com/office/drawing/2014/main" id="{151ACCEF-FB7A-4C41-9403-128D617172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19891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Régie sur phase </a:t>
            </a:r>
            <a:br>
              <a:rPr lang="fr-FR" altLang="en-US"/>
            </a:br>
            <a:r>
              <a:rPr lang="fr-FR" altLang="en-US"/>
              <a:t>non immo</a:t>
            </a:r>
          </a:p>
        </p:txBody>
      </p:sp>
      <p:sp>
        <p:nvSpPr>
          <p:cNvPr id="528392" name="AutoShape 8">
            <a:extLst>
              <a:ext uri="{FF2B5EF4-FFF2-40B4-BE49-F238E27FC236}">
                <a16:creationId xmlns:a16="http://schemas.microsoft.com/office/drawing/2014/main" id="{A366299D-0EBC-494B-A2EE-AFB0F5F79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38" y="2819400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OI</a:t>
            </a:r>
          </a:p>
        </p:txBody>
      </p:sp>
      <p:sp>
        <p:nvSpPr>
          <p:cNvPr id="528393" name="AutoShape 9">
            <a:extLst>
              <a:ext uri="{FF2B5EF4-FFF2-40B4-BE49-F238E27FC236}">
                <a16:creationId xmlns:a16="http://schemas.microsoft.com/office/drawing/2014/main" id="{3F0F3BBF-7451-4175-BCAB-12124FA9F5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0" y="2819400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Art</a:t>
            </a:r>
          </a:p>
        </p:txBody>
      </p:sp>
      <p:sp>
        <p:nvSpPr>
          <p:cNvPr id="528394" name="AutoShape 10">
            <a:extLst>
              <a:ext uri="{FF2B5EF4-FFF2-40B4-BE49-F238E27FC236}">
                <a16:creationId xmlns:a16="http://schemas.microsoft.com/office/drawing/2014/main" id="{A646EED7-0BF1-4993-ADF5-63E8DA4B5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3438" y="2781300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OI</a:t>
            </a:r>
          </a:p>
        </p:txBody>
      </p:sp>
      <p:sp>
        <p:nvSpPr>
          <p:cNvPr id="528395" name="AutoShape 11">
            <a:extLst>
              <a:ext uri="{FF2B5EF4-FFF2-40B4-BE49-F238E27FC236}">
                <a16:creationId xmlns:a16="http://schemas.microsoft.com/office/drawing/2014/main" id="{EB6123E7-E808-4AC0-8E33-5ACD7BB3EC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2781300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FS</a:t>
            </a:r>
          </a:p>
        </p:txBody>
      </p:sp>
      <p:sp>
        <p:nvSpPr>
          <p:cNvPr id="528396" name="AutoShape 12">
            <a:extLst>
              <a:ext uri="{FF2B5EF4-FFF2-40B4-BE49-F238E27FC236}">
                <a16:creationId xmlns:a16="http://schemas.microsoft.com/office/drawing/2014/main" id="{520A4437-AF5D-4D4D-85B6-D7310F8595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2138" y="2746375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OI</a:t>
            </a:r>
          </a:p>
        </p:txBody>
      </p:sp>
      <p:sp>
        <p:nvSpPr>
          <p:cNvPr id="528397" name="AutoShape 13">
            <a:extLst>
              <a:ext uri="{FF2B5EF4-FFF2-40B4-BE49-F238E27FC236}">
                <a16:creationId xmlns:a16="http://schemas.microsoft.com/office/drawing/2014/main" id="{8D35A07F-D0E6-4B02-A4DD-3D055D996B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8400" y="2746375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FS</a:t>
            </a:r>
          </a:p>
        </p:txBody>
      </p:sp>
      <p:sp>
        <p:nvSpPr>
          <p:cNvPr id="528398" name="AutoShape 14">
            <a:extLst>
              <a:ext uri="{FF2B5EF4-FFF2-40B4-BE49-F238E27FC236}">
                <a16:creationId xmlns:a16="http://schemas.microsoft.com/office/drawing/2014/main" id="{D5D30AC3-642F-4617-BCF2-F7556D161A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250" y="2819400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OI</a:t>
            </a:r>
          </a:p>
        </p:txBody>
      </p:sp>
      <p:sp>
        <p:nvSpPr>
          <p:cNvPr id="528399" name="AutoShape 15">
            <a:extLst>
              <a:ext uri="{FF2B5EF4-FFF2-40B4-BE49-F238E27FC236}">
                <a16:creationId xmlns:a16="http://schemas.microsoft.com/office/drawing/2014/main" id="{45031D3D-6069-4B14-8DB4-CCFEB63C54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5513" y="2819400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Art</a:t>
            </a:r>
          </a:p>
        </p:txBody>
      </p:sp>
      <p:sp>
        <p:nvSpPr>
          <p:cNvPr id="528400" name="AutoShape 16">
            <a:extLst>
              <a:ext uri="{FF2B5EF4-FFF2-40B4-BE49-F238E27FC236}">
                <a16:creationId xmlns:a16="http://schemas.microsoft.com/office/drawing/2014/main" id="{77CA648A-7B27-4374-B044-E762D17115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34671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Réception</a:t>
            </a:r>
          </a:p>
        </p:txBody>
      </p:sp>
      <p:sp>
        <p:nvSpPr>
          <p:cNvPr id="528401" name="AutoShape 17">
            <a:extLst>
              <a:ext uri="{FF2B5EF4-FFF2-40B4-BE49-F238E27FC236}">
                <a16:creationId xmlns:a16="http://schemas.microsoft.com/office/drawing/2014/main" id="{22A9CB84-2B0F-4DB0-B12F-7255C6A09F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346868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Réception</a:t>
            </a:r>
          </a:p>
        </p:txBody>
      </p:sp>
      <p:sp>
        <p:nvSpPr>
          <p:cNvPr id="528402" name="AutoShape 18">
            <a:extLst>
              <a:ext uri="{FF2B5EF4-FFF2-40B4-BE49-F238E27FC236}">
                <a16:creationId xmlns:a16="http://schemas.microsoft.com/office/drawing/2014/main" id="{54FDC189-0594-4BDB-8D82-F40DCE6865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9488" y="35020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Saisie des heures</a:t>
            </a:r>
            <a:br>
              <a:rPr lang="fr-FR" altLang="en-US"/>
            </a:br>
            <a:r>
              <a:rPr lang="fr-FR" altLang="en-US"/>
              <a:t>presta régie</a:t>
            </a:r>
          </a:p>
        </p:txBody>
      </p:sp>
      <p:sp>
        <p:nvSpPr>
          <p:cNvPr id="528403" name="AutoShape 19">
            <a:extLst>
              <a:ext uri="{FF2B5EF4-FFF2-40B4-BE49-F238E27FC236}">
                <a16:creationId xmlns:a16="http://schemas.microsoft.com/office/drawing/2014/main" id="{C83EAE41-A512-4D3B-8579-298375D81F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33226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Saisie des </a:t>
            </a:r>
            <a:br>
              <a:rPr lang="fr-FR" altLang="en-US"/>
            </a:br>
            <a:r>
              <a:rPr lang="fr-FR" altLang="en-US"/>
              <a:t>heures presta</a:t>
            </a:r>
          </a:p>
        </p:txBody>
      </p:sp>
      <p:sp>
        <p:nvSpPr>
          <p:cNvPr id="528404" name="AutoShape 20">
            <a:extLst>
              <a:ext uri="{FF2B5EF4-FFF2-40B4-BE49-F238E27FC236}">
                <a16:creationId xmlns:a16="http://schemas.microsoft.com/office/drawing/2014/main" id="{C170324B-1C15-4A65-9A65-E24C2D5BE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9488" y="43656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FNP</a:t>
            </a:r>
          </a:p>
        </p:txBody>
      </p:sp>
      <p:sp>
        <p:nvSpPr>
          <p:cNvPr id="528405" name="AutoShape 21">
            <a:extLst>
              <a:ext uri="{FF2B5EF4-FFF2-40B4-BE49-F238E27FC236}">
                <a16:creationId xmlns:a16="http://schemas.microsoft.com/office/drawing/2014/main" id="{42E594EF-6554-4F18-90A4-B0414E595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4186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FNP</a:t>
            </a:r>
          </a:p>
        </p:txBody>
      </p:sp>
      <p:cxnSp>
        <p:nvCxnSpPr>
          <p:cNvPr id="528408" name="AutoShape 24">
            <a:extLst>
              <a:ext uri="{FF2B5EF4-FFF2-40B4-BE49-F238E27FC236}">
                <a16:creationId xmlns:a16="http://schemas.microsoft.com/office/drawing/2014/main" id="{8A3D20DC-6E12-4FC7-B708-576839CD1E5E}"/>
              </a:ext>
            </a:extLst>
          </p:cNvPr>
          <p:cNvCxnSpPr>
            <a:cxnSpLocks noChangeShapeType="1"/>
            <a:stCxn id="528388" idx="2"/>
            <a:endCxn id="528400" idx="0"/>
          </p:cNvCxnSpPr>
          <p:nvPr/>
        </p:nvCxnSpPr>
        <p:spPr bwMode="auto">
          <a:xfrm>
            <a:off x="723900" y="2671763"/>
            <a:ext cx="0" cy="795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09" name="AutoShape 25">
            <a:extLst>
              <a:ext uri="{FF2B5EF4-FFF2-40B4-BE49-F238E27FC236}">
                <a16:creationId xmlns:a16="http://schemas.microsoft.com/office/drawing/2014/main" id="{F3FA3B8A-D046-4A2E-B2AF-56A190AAEDF1}"/>
              </a:ext>
            </a:extLst>
          </p:cNvPr>
          <p:cNvCxnSpPr>
            <a:cxnSpLocks noChangeShapeType="1"/>
            <a:stCxn id="528390" idx="2"/>
            <a:endCxn id="528401" idx="0"/>
          </p:cNvCxnSpPr>
          <p:nvPr/>
        </p:nvCxnSpPr>
        <p:spPr bwMode="auto">
          <a:xfrm>
            <a:off x="2220913" y="2671763"/>
            <a:ext cx="0" cy="796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10" name="AutoShape 26">
            <a:extLst>
              <a:ext uri="{FF2B5EF4-FFF2-40B4-BE49-F238E27FC236}">
                <a16:creationId xmlns:a16="http://schemas.microsoft.com/office/drawing/2014/main" id="{2E6FBCC2-2A0B-4621-B600-465FB5BC4369}"/>
              </a:ext>
            </a:extLst>
          </p:cNvPr>
          <p:cNvCxnSpPr>
            <a:cxnSpLocks noChangeShapeType="1"/>
            <a:stCxn id="528391" idx="2"/>
            <a:endCxn id="528403" idx="0"/>
          </p:cNvCxnSpPr>
          <p:nvPr/>
        </p:nvCxnSpPr>
        <p:spPr bwMode="auto">
          <a:xfrm>
            <a:off x="3733800" y="2598738"/>
            <a:ext cx="0" cy="723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11" name="AutoShape 27">
            <a:extLst>
              <a:ext uri="{FF2B5EF4-FFF2-40B4-BE49-F238E27FC236}">
                <a16:creationId xmlns:a16="http://schemas.microsoft.com/office/drawing/2014/main" id="{B589B269-4016-410F-9B41-1833017EA6E0}"/>
              </a:ext>
            </a:extLst>
          </p:cNvPr>
          <p:cNvCxnSpPr>
            <a:cxnSpLocks noChangeShapeType="1"/>
            <a:stCxn id="528403" idx="2"/>
            <a:endCxn id="528405" idx="0"/>
          </p:cNvCxnSpPr>
          <p:nvPr/>
        </p:nvCxnSpPr>
        <p:spPr bwMode="auto">
          <a:xfrm>
            <a:off x="3733800" y="3932238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12" name="AutoShape 28">
            <a:extLst>
              <a:ext uri="{FF2B5EF4-FFF2-40B4-BE49-F238E27FC236}">
                <a16:creationId xmlns:a16="http://schemas.microsoft.com/office/drawing/2014/main" id="{671AF84E-9524-4CA7-94EF-DD5FB0DC350F}"/>
              </a:ext>
            </a:extLst>
          </p:cNvPr>
          <p:cNvCxnSpPr>
            <a:cxnSpLocks noChangeShapeType="1"/>
            <a:stCxn id="528389" idx="2"/>
            <a:endCxn id="528402" idx="0"/>
          </p:cNvCxnSpPr>
          <p:nvPr/>
        </p:nvCxnSpPr>
        <p:spPr bwMode="auto">
          <a:xfrm>
            <a:off x="5245100" y="2633663"/>
            <a:ext cx="1588" cy="8683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13" name="AutoShape 29">
            <a:extLst>
              <a:ext uri="{FF2B5EF4-FFF2-40B4-BE49-F238E27FC236}">
                <a16:creationId xmlns:a16="http://schemas.microsoft.com/office/drawing/2014/main" id="{A3E012A0-586C-4619-BCB7-8A6109097871}"/>
              </a:ext>
            </a:extLst>
          </p:cNvPr>
          <p:cNvCxnSpPr>
            <a:cxnSpLocks noChangeShapeType="1"/>
            <a:stCxn id="528402" idx="2"/>
            <a:endCxn id="528404" idx="0"/>
          </p:cNvCxnSpPr>
          <p:nvPr/>
        </p:nvCxnSpPr>
        <p:spPr bwMode="auto">
          <a:xfrm>
            <a:off x="5246688" y="4111625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8419" name="AutoShape 35">
            <a:extLst>
              <a:ext uri="{FF2B5EF4-FFF2-40B4-BE49-F238E27FC236}">
                <a16:creationId xmlns:a16="http://schemas.microsoft.com/office/drawing/2014/main" id="{BB99F677-1F10-4477-B430-E239C2ABF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788" y="19891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Fft sur phase </a:t>
            </a:r>
            <a:br>
              <a:rPr lang="fr-FR" altLang="en-US"/>
            </a:br>
            <a:r>
              <a:rPr lang="fr-FR" altLang="en-US"/>
              <a:t>non immo</a:t>
            </a:r>
          </a:p>
        </p:txBody>
      </p:sp>
      <p:sp>
        <p:nvSpPr>
          <p:cNvPr id="528420" name="AutoShape 36">
            <a:extLst>
              <a:ext uri="{FF2B5EF4-FFF2-40B4-BE49-F238E27FC236}">
                <a16:creationId xmlns:a16="http://schemas.microsoft.com/office/drawing/2014/main" id="{6C5F7341-B850-4759-965B-F90B57F89F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6325" y="2746375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OI</a:t>
            </a:r>
          </a:p>
        </p:txBody>
      </p:sp>
      <p:sp>
        <p:nvSpPr>
          <p:cNvPr id="528421" name="AutoShape 37">
            <a:extLst>
              <a:ext uri="{FF2B5EF4-FFF2-40B4-BE49-F238E27FC236}">
                <a16:creationId xmlns:a16="http://schemas.microsoft.com/office/drawing/2014/main" id="{348774D0-07E8-46AB-AB7D-63480C163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613" y="2746375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Art</a:t>
            </a:r>
          </a:p>
        </p:txBody>
      </p:sp>
      <p:sp>
        <p:nvSpPr>
          <p:cNvPr id="528422" name="AutoShape 38">
            <a:extLst>
              <a:ext uri="{FF2B5EF4-FFF2-40B4-BE49-F238E27FC236}">
                <a16:creationId xmlns:a16="http://schemas.microsoft.com/office/drawing/2014/main" id="{3D680C56-E341-4631-ABC1-35954DF019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75" y="34671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Réception </a:t>
            </a:r>
            <a:br>
              <a:rPr lang="fr-FR" altLang="en-US"/>
            </a:br>
            <a:r>
              <a:rPr lang="fr-FR" altLang="en-US"/>
              <a:t>sur % d’avct</a:t>
            </a:r>
          </a:p>
        </p:txBody>
      </p:sp>
      <p:sp>
        <p:nvSpPr>
          <p:cNvPr id="528423" name="AutoShape 39">
            <a:extLst>
              <a:ext uri="{FF2B5EF4-FFF2-40B4-BE49-F238E27FC236}">
                <a16:creationId xmlns:a16="http://schemas.microsoft.com/office/drawing/2014/main" id="{BF43B085-6C86-4DE2-A0DD-B0ED66D77D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75" y="43307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FNP</a:t>
            </a:r>
          </a:p>
        </p:txBody>
      </p:sp>
      <p:cxnSp>
        <p:nvCxnSpPr>
          <p:cNvPr id="528425" name="AutoShape 41">
            <a:extLst>
              <a:ext uri="{FF2B5EF4-FFF2-40B4-BE49-F238E27FC236}">
                <a16:creationId xmlns:a16="http://schemas.microsoft.com/office/drawing/2014/main" id="{08E874AB-9C54-412D-9E57-DB5BE89ACE01}"/>
              </a:ext>
            </a:extLst>
          </p:cNvPr>
          <p:cNvCxnSpPr>
            <a:cxnSpLocks noChangeShapeType="1"/>
            <a:stCxn id="528419" idx="2"/>
            <a:endCxn id="528422" idx="0"/>
          </p:cNvCxnSpPr>
          <p:nvPr/>
        </p:nvCxnSpPr>
        <p:spPr bwMode="auto">
          <a:xfrm>
            <a:off x="6757988" y="2598738"/>
            <a:ext cx="1587" cy="8683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26" name="AutoShape 42">
            <a:extLst>
              <a:ext uri="{FF2B5EF4-FFF2-40B4-BE49-F238E27FC236}">
                <a16:creationId xmlns:a16="http://schemas.microsoft.com/office/drawing/2014/main" id="{CAD1065B-9467-4555-9FA4-9972E0CA3C70}"/>
              </a:ext>
            </a:extLst>
          </p:cNvPr>
          <p:cNvCxnSpPr>
            <a:cxnSpLocks noChangeShapeType="1"/>
            <a:stCxn id="528422" idx="2"/>
            <a:endCxn id="528423" idx="0"/>
          </p:cNvCxnSpPr>
          <p:nvPr/>
        </p:nvCxnSpPr>
        <p:spPr bwMode="auto">
          <a:xfrm>
            <a:off x="6759575" y="4076700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8428" name="AutoShape 44">
            <a:extLst>
              <a:ext uri="{FF2B5EF4-FFF2-40B4-BE49-F238E27FC236}">
                <a16:creationId xmlns:a16="http://schemas.microsoft.com/office/drawing/2014/main" id="{8E4075DA-675B-4E1F-9112-101D32EFE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4475" y="98107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Régie</a:t>
            </a:r>
          </a:p>
        </p:txBody>
      </p:sp>
      <p:sp>
        <p:nvSpPr>
          <p:cNvPr id="528429" name="AutoShape 45">
            <a:extLst>
              <a:ext uri="{FF2B5EF4-FFF2-40B4-BE49-F238E27FC236}">
                <a16:creationId xmlns:a16="http://schemas.microsoft.com/office/drawing/2014/main" id="{B0877D16-2318-44FE-A6BE-7DD8FC414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6363" y="19891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Fft sur phase </a:t>
            </a:r>
            <a:br>
              <a:rPr lang="fr-FR" altLang="en-US"/>
            </a:br>
            <a:r>
              <a:rPr lang="fr-FR" altLang="en-US"/>
              <a:t>immo</a:t>
            </a:r>
          </a:p>
        </p:txBody>
      </p:sp>
      <p:sp>
        <p:nvSpPr>
          <p:cNvPr id="528430" name="AutoShape 46">
            <a:extLst>
              <a:ext uri="{FF2B5EF4-FFF2-40B4-BE49-F238E27FC236}">
                <a16:creationId xmlns:a16="http://schemas.microsoft.com/office/drawing/2014/main" id="{0A01EA35-5112-4F35-8119-8E92C1C62C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1900" y="2746375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OI</a:t>
            </a:r>
          </a:p>
        </p:txBody>
      </p:sp>
      <p:sp>
        <p:nvSpPr>
          <p:cNvPr id="528431" name="AutoShape 47">
            <a:extLst>
              <a:ext uri="{FF2B5EF4-FFF2-40B4-BE49-F238E27FC236}">
                <a16:creationId xmlns:a16="http://schemas.microsoft.com/office/drawing/2014/main" id="{BB39EBA1-2ACB-443E-801D-A6A7907A99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2746375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Art</a:t>
            </a:r>
          </a:p>
        </p:txBody>
      </p:sp>
      <p:sp>
        <p:nvSpPr>
          <p:cNvPr id="528432" name="AutoShape 48">
            <a:extLst>
              <a:ext uri="{FF2B5EF4-FFF2-40B4-BE49-F238E27FC236}">
                <a16:creationId xmlns:a16="http://schemas.microsoft.com/office/drawing/2014/main" id="{F4210FF5-D9BD-47E4-93BF-17D52FF6E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7950" y="34671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Réception </a:t>
            </a:r>
            <a:br>
              <a:rPr lang="fr-FR" altLang="en-US"/>
            </a:br>
            <a:r>
              <a:rPr lang="fr-FR" altLang="en-US"/>
              <a:t>sur % d’avct</a:t>
            </a:r>
          </a:p>
        </p:txBody>
      </p:sp>
      <p:sp>
        <p:nvSpPr>
          <p:cNvPr id="528433" name="AutoShape 49">
            <a:extLst>
              <a:ext uri="{FF2B5EF4-FFF2-40B4-BE49-F238E27FC236}">
                <a16:creationId xmlns:a16="http://schemas.microsoft.com/office/drawing/2014/main" id="{51F91BC2-1E1F-4CBA-A8FE-FE2A54C430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7950" y="43307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FNP</a:t>
            </a:r>
          </a:p>
        </p:txBody>
      </p:sp>
      <p:cxnSp>
        <p:nvCxnSpPr>
          <p:cNvPr id="528435" name="AutoShape 51">
            <a:extLst>
              <a:ext uri="{FF2B5EF4-FFF2-40B4-BE49-F238E27FC236}">
                <a16:creationId xmlns:a16="http://schemas.microsoft.com/office/drawing/2014/main" id="{EE3F700B-8810-4F6F-AE01-8BC5D1F26983}"/>
              </a:ext>
            </a:extLst>
          </p:cNvPr>
          <p:cNvCxnSpPr>
            <a:cxnSpLocks noChangeShapeType="1"/>
            <a:stCxn id="528429" idx="2"/>
            <a:endCxn id="528432" idx="0"/>
          </p:cNvCxnSpPr>
          <p:nvPr/>
        </p:nvCxnSpPr>
        <p:spPr bwMode="auto">
          <a:xfrm>
            <a:off x="8183563" y="2598738"/>
            <a:ext cx="1587" cy="8683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36" name="AutoShape 52">
            <a:extLst>
              <a:ext uri="{FF2B5EF4-FFF2-40B4-BE49-F238E27FC236}">
                <a16:creationId xmlns:a16="http://schemas.microsoft.com/office/drawing/2014/main" id="{01CC6FF9-E7C3-4DF2-BE4F-3AEBDCDDC70C}"/>
              </a:ext>
            </a:extLst>
          </p:cNvPr>
          <p:cNvCxnSpPr>
            <a:cxnSpLocks noChangeShapeType="1"/>
            <a:stCxn id="528432" idx="2"/>
            <a:endCxn id="528433" idx="0"/>
          </p:cNvCxnSpPr>
          <p:nvPr/>
        </p:nvCxnSpPr>
        <p:spPr bwMode="auto">
          <a:xfrm>
            <a:off x="8185150" y="4076700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8438" name="AutoShape 54">
            <a:extLst>
              <a:ext uri="{FF2B5EF4-FFF2-40B4-BE49-F238E27FC236}">
                <a16:creationId xmlns:a16="http://schemas.microsoft.com/office/drawing/2014/main" id="{004ED096-6B79-45F6-B981-758DED1BE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8488" y="9477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Forfait</a:t>
            </a:r>
          </a:p>
        </p:txBody>
      </p:sp>
      <p:sp>
        <p:nvSpPr>
          <p:cNvPr id="528439" name="AutoShape 55">
            <a:extLst>
              <a:ext uri="{FF2B5EF4-FFF2-40B4-BE49-F238E27FC236}">
                <a16:creationId xmlns:a16="http://schemas.microsoft.com/office/drawing/2014/main" id="{B8DCF3FC-1A7B-4371-BFB2-4328B38565C3}"/>
              </a:ext>
            </a:extLst>
          </p:cNvPr>
          <p:cNvSpPr>
            <a:spLocks/>
          </p:cNvSpPr>
          <p:nvPr/>
        </p:nvSpPr>
        <p:spPr bwMode="auto">
          <a:xfrm rot="5400000">
            <a:off x="4414044" y="477044"/>
            <a:ext cx="288925" cy="2592387"/>
          </a:xfrm>
          <a:prstGeom prst="leftBrace">
            <a:avLst>
              <a:gd name="adj1" fmla="val 7477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28440" name="AutoShape 56">
            <a:extLst>
              <a:ext uri="{FF2B5EF4-FFF2-40B4-BE49-F238E27FC236}">
                <a16:creationId xmlns:a16="http://schemas.microsoft.com/office/drawing/2014/main" id="{9ACB2F1F-2047-4396-8E1B-A27E9843E5A7}"/>
              </a:ext>
            </a:extLst>
          </p:cNvPr>
          <p:cNvSpPr>
            <a:spLocks/>
          </p:cNvSpPr>
          <p:nvPr/>
        </p:nvSpPr>
        <p:spPr bwMode="auto">
          <a:xfrm rot="5400000">
            <a:off x="7308057" y="548481"/>
            <a:ext cx="287338" cy="2447925"/>
          </a:xfrm>
          <a:prstGeom prst="leftBrace">
            <a:avLst>
              <a:gd name="adj1" fmla="val 7099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28441" name="AutoShape 57">
            <a:extLst>
              <a:ext uri="{FF2B5EF4-FFF2-40B4-BE49-F238E27FC236}">
                <a16:creationId xmlns:a16="http://schemas.microsoft.com/office/drawing/2014/main" id="{F487D462-45FF-43C8-991B-0FE1880E1A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43656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Déversement</a:t>
            </a:r>
            <a:br>
              <a:rPr lang="fr-FR" altLang="en-US"/>
            </a:br>
            <a:r>
              <a:rPr lang="fr-FR" altLang="en-US"/>
              <a:t>compte d’immo</a:t>
            </a:r>
          </a:p>
        </p:txBody>
      </p:sp>
      <p:cxnSp>
        <p:nvCxnSpPr>
          <p:cNvPr id="528442" name="AutoShape 58">
            <a:extLst>
              <a:ext uri="{FF2B5EF4-FFF2-40B4-BE49-F238E27FC236}">
                <a16:creationId xmlns:a16="http://schemas.microsoft.com/office/drawing/2014/main" id="{92412A6E-BC58-4B0C-9509-19531C8B112C}"/>
              </a:ext>
            </a:extLst>
          </p:cNvPr>
          <p:cNvCxnSpPr>
            <a:cxnSpLocks noChangeShapeType="1"/>
            <a:stCxn id="528401" idx="2"/>
            <a:endCxn id="528441" idx="0"/>
          </p:cNvCxnSpPr>
          <p:nvPr/>
        </p:nvCxnSpPr>
        <p:spPr bwMode="auto">
          <a:xfrm>
            <a:off x="2220913" y="4078288"/>
            <a:ext cx="0" cy="287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54693B6F-8F8F-4AA0-8638-7A2F1C213C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dirty="0"/>
              <a:t>Processus Saisie des heures salariés KPC</a:t>
            </a:r>
          </a:p>
        </p:txBody>
      </p:sp>
      <p:sp>
        <p:nvSpPr>
          <p:cNvPr id="529415" name="AutoShape 7">
            <a:extLst>
              <a:ext uri="{FF2B5EF4-FFF2-40B4-BE49-F238E27FC236}">
                <a16:creationId xmlns:a16="http://schemas.microsoft.com/office/drawing/2014/main" id="{1A2E8CAC-3B5F-4C63-B51D-A4503E35C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2601913"/>
            <a:ext cx="165735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Saisie des </a:t>
            </a:r>
            <a:br>
              <a:rPr lang="fr-FR" altLang="en-US"/>
            </a:br>
            <a:r>
              <a:rPr lang="fr-FR" altLang="en-US"/>
              <a:t>heures salariés</a:t>
            </a:r>
          </a:p>
        </p:txBody>
      </p:sp>
      <p:sp>
        <p:nvSpPr>
          <p:cNvPr id="529425" name="Text Box 17">
            <a:extLst>
              <a:ext uri="{FF2B5EF4-FFF2-40B4-BE49-F238E27FC236}">
                <a16:creationId xmlns:a16="http://schemas.microsoft.com/office/drawing/2014/main" id="{6BA422FE-4A76-4FA5-B1BA-C3C4160C00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9313" y="2636838"/>
            <a:ext cx="908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en-US"/>
              <a:t>KB21N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0CEB4C80-3882-46AF-AF61-5C7F78C2A6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3100"/>
              <a:t>Processus Factures fournisseurs &amp; règlements</a:t>
            </a:r>
          </a:p>
        </p:txBody>
      </p:sp>
      <p:sp>
        <p:nvSpPr>
          <p:cNvPr id="531460" name="AutoShape 4">
            <a:extLst>
              <a:ext uri="{FF2B5EF4-FFF2-40B4-BE49-F238E27FC236}">
                <a16:creationId xmlns:a16="http://schemas.microsoft.com/office/drawing/2014/main" id="{F0F699FF-0CB6-4D57-9687-D77CD13685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Facture sur </a:t>
            </a:r>
            <a:br>
              <a:rPr lang="fr-FR" altLang="en-US"/>
            </a:br>
            <a:r>
              <a:rPr lang="fr-FR" altLang="en-US"/>
              <a:t>commande</a:t>
            </a:r>
          </a:p>
        </p:txBody>
      </p:sp>
      <p:sp>
        <p:nvSpPr>
          <p:cNvPr id="531461" name="AutoShape 5">
            <a:extLst>
              <a:ext uri="{FF2B5EF4-FFF2-40B4-BE49-F238E27FC236}">
                <a16:creationId xmlns:a16="http://schemas.microsoft.com/office/drawing/2014/main" id="{FFA516F7-F2D9-446C-BA81-F94857D30C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Facture sans</a:t>
            </a:r>
            <a:br>
              <a:rPr lang="fr-FR" altLang="en-US"/>
            </a:br>
            <a:r>
              <a:rPr lang="fr-FR" altLang="en-US"/>
              <a:t>commande</a:t>
            </a:r>
          </a:p>
        </p:txBody>
      </p:sp>
      <p:sp>
        <p:nvSpPr>
          <p:cNvPr id="531462" name="AutoShape 6">
            <a:extLst>
              <a:ext uri="{FF2B5EF4-FFF2-40B4-BE49-F238E27FC236}">
                <a16:creationId xmlns:a16="http://schemas.microsoft.com/office/drawing/2014/main" id="{AE15BCF7-14A6-4F3D-A192-D0028E1F23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0686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Règlements automatiques </a:t>
            </a:r>
            <a:br>
              <a:rPr lang="fr-FR" altLang="en-US"/>
            </a:br>
            <a:r>
              <a:rPr lang="fr-FR" altLang="en-US"/>
              <a:t>et manuels</a:t>
            </a:r>
          </a:p>
        </p:txBody>
      </p:sp>
      <p:cxnSp>
        <p:nvCxnSpPr>
          <p:cNvPr id="531463" name="AutoShape 7">
            <a:extLst>
              <a:ext uri="{FF2B5EF4-FFF2-40B4-BE49-F238E27FC236}">
                <a16:creationId xmlns:a16="http://schemas.microsoft.com/office/drawing/2014/main" id="{129DEF9E-1EA9-457A-97E0-B0A70D86A6DF}"/>
              </a:ext>
            </a:extLst>
          </p:cNvPr>
          <p:cNvCxnSpPr>
            <a:cxnSpLocks noChangeShapeType="1"/>
            <a:stCxn id="531460" idx="2"/>
            <a:endCxn id="531462" idx="0"/>
          </p:cNvCxnSpPr>
          <p:nvPr/>
        </p:nvCxnSpPr>
        <p:spPr bwMode="auto">
          <a:xfrm rot="16200000" flipH="1">
            <a:off x="2274094" y="2042319"/>
            <a:ext cx="1117600" cy="93503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1464" name="AutoShape 8">
            <a:extLst>
              <a:ext uri="{FF2B5EF4-FFF2-40B4-BE49-F238E27FC236}">
                <a16:creationId xmlns:a16="http://schemas.microsoft.com/office/drawing/2014/main" id="{9867C314-FB0C-4D10-A34A-BC42BA3C1173}"/>
              </a:ext>
            </a:extLst>
          </p:cNvPr>
          <p:cNvCxnSpPr>
            <a:cxnSpLocks noChangeShapeType="1"/>
            <a:stCxn id="531461" idx="2"/>
            <a:endCxn id="531462" idx="0"/>
          </p:cNvCxnSpPr>
          <p:nvPr/>
        </p:nvCxnSpPr>
        <p:spPr bwMode="auto">
          <a:xfrm rot="5400000">
            <a:off x="3245644" y="2005807"/>
            <a:ext cx="1117600" cy="10080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1465" name="AutoShape 9">
            <a:extLst>
              <a:ext uri="{FF2B5EF4-FFF2-40B4-BE49-F238E27FC236}">
                <a16:creationId xmlns:a16="http://schemas.microsoft.com/office/drawing/2014/main" id="{470C3D61-123B-4876-967D-A91C26A2B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Refacturation</a:t>
            </a:r>
            <a:br>
              <a:rPr lang="fr-FR" altLang="en-US"/>
            </a:br>
            <a:r>
              <a:rPr lang="fr-FR" altLang="en-US"/>
              <a:t>des brands</a:t>
            </a:r>
            <a:br>
              <a:rPr lang="fr-FR" altLang="en-US"/>
            </a:br>
            <a:r>
              <a:rPr lang="fr-FR" altLang="en-US"/>
              <a:t>(imputée sur CC Entité)</a:t>
            </a:r>
          </a:p>
        </p:txBody>
      </p:sp>
      <p:sp>
        <p:nvSpPr>
          <p:cNvPr id="531466" name="AutoShape 10">
            <a:extLst>
              <a:ext uri="{FF2B5EF4-FFF2-40B4-BE49-F238E27FC236}">
                <a16:creationId xmlns:a16="http://schemas.microsoft.com/office/drawing/2014/main" id="{165A11B9-DAD1-4C4D-8624-095400BA7D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30686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Netting</a:t>
            </a:r>
          </a:p>
        </p:txBody>
      </p:sp>
      <p:cxnSp>
        <p:nvCxnSpPr>
          <p:cNvPr id="531467" name="AutoShape 11">
            <a:extLst>
              <a:ext uri="{FF2B5EF4-FFF2-40B4-BE49-F238E27FC236}">
                <a16:creationId xmlns:a16="http://schemas.microsoft.com/office/drawing/2014/main" id="{CC3C6C2F-05AA-4A19-ABA6-7AEE998CFC76}"/>
              </a:ext>
            </a:extLst>
          </p:cNvPr>
          <p:cNvCxnSpPr>
            <a:cxnSpLocks noChangeShapeType="1"/>
            <a:stCxn id="531465" idx="2"/>
            <a:endCxn id="531466" idx="0"/>
          </p:cNvCxnSpPr>
          <p:nvPr/>
        </p:nvCxnSpPr>
        <p:spPr bwMode="auto">
          <a:xfrm>
            <a:off x="6108700" y="1951038"/>
            <a:ext cx="0" cy="1117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1468" name="Text Box 12">
            <a:extLst>
              <a:ext uri="{FF2B5EF4-FFF2-40B4-BE49-F238E27FC236}">
                <a16:creationId xmlns:a16="http://schemas.microsoft.com/office/drawing/2014/main" id="{A1FCE500-F85E-4C36-BC42-F37666A1DC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9025" y="1989138"/>
            <a:ext cx="730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en-US"/>
              <a:t>FB60</a:t>
            </a:r>
          </a:p>
        </p:txBody>
      </p:sp>
      <p:sp>
        <p:nvSpPr>
          <p:cNvPr id="531469" name="Text Box 13">
            <a:extLst>
              <a:ext uri="{FF2B5EF4-FFF2-40B4-BE49-F238E27FC236}">
                <a16:creationId xmlns:a16="http://schemas.microsoft.com/office/drawing/2014/main" id="{01211088-C939-4885-8116-681A8605AF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7100" y="1989138"/>
            <a:ext cx="781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en-US"/>
              <a:t>MIRO</a:t>
            </a:r>
          </a:p>
        </p:txBody>
      </p:sp>
      <p:sp>
        <p:nvSpPr>
          <p:cNvPr id="531470" name="Text Box 14">
            <a:extLst>
              <a:ext uri="{FF2B5EF4-FFF2-40B4-BE49-F238E27FC236}">
                <a16:creationId xmlns:a16="http://schemas.microsoft.com/office/drawing/2014/main" id="{FD4412F7-385B-40F5-946A-AFDA8C424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4338" y="3789363"/>
            <a:ext cx="704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en-US"/>
              <a:t>F110</a:t>
            </a:r>
          </a:p>
        </p:txBody>
      </p:sp>
      <p:sp>
        <p:nvSpPr>
          <p:cNvPr id="531471" name="Text Box 15">
            <a:extLst>
              <a:ext uri="{FF2B5EF4-FFF2-40B4-BE49-F238E27FC236}">
                <a16:creationId xmlns:a16="http://schemas.microsoft.com/office/drawing/2014/main" id="{31830ABA-B566-49B0-8395-9EDB5C987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25" y="1412875"/>
            <a:ext cx="730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en-US"/>
              <a:t>FB60</a:t>
            </a:r>
          </a:p>
        </p:txBody>
      </p:sp>
      <p:sp>
        <p:nvSpPr>
          <p:cNvPr id="531472" name="Text Box 16">
            <a:extLst>
              <a:ext uri="{FF2B5EF4-FFF2-40B4-BE49-F238E27FC236}">
                <a16:creationId xmlns:a16="http://schemas.microsoft.com/office/drawing/2014/main" id="{0929FA37-5BEB-4CF8-9E32-489D2FFC7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3925" y="321310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altLang="en-US"/>
              <a:t>F-02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0" name="Rectangle 2">
            <a:extLst>
              <a:ext uri="{FF2B5EF4-FFF2-40B4-BE49-F238E27FC236}">
                <a16:creationId xmlns:a16="http://schemas.microsoft.com/office/drawing/2014/main" id="{BC8C4BF0-DED1-4C57-A671-9D2B2CC15D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Work in process</a:t>
            </a:r>
          </a:p>
        </p:txBody>
      </p:sp>
      <p:sp>
        <p:nvSpPr>
          <p:cNvPr id="539651" name="Rectangle 3">
            <a:extLst>
              <a:ext uri="{FF2B5EF4-FFF2-40B4-BE49-F238E27FC236}">
                <a16:creationId xmlns:a16="http://schemas.microsoft.com/office/drawing/2014/main" id="{1DDF1624-0781-4BA2-9856-443F0E46AC0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/>
              <a:t>A la fin de chaque période, une écriture manuelle est passée dans la comptabilité pour solder les comptes de résultats et les passer en stock</a:t>
            </a:r>
          </a:p>
          <a:p>
            <a:r>
              <a:rPr lang="fr-FR" altLang="en-US"/>
              <a:t>2 comptes de stocks sont prévus : </a:t>
            </a:r>
          </a:p>
          <a:p>
            <a:pPr lvl="1"/>
            <a:r>
              <a:rPr lang="fr-FR" altLang="en-US"/>
              <a:t>L’un pour les dépenses immobilisables</a:t>
            </a:r>
          </a:p>
          <a:p>
            <a:pPr lvl="1"/>
            <a:r>
              <a:rPr lang="fr-FR" altLang="en-US"/>
              <a:t>L’autre pour les charges</a:t>
            </a:r>
          </a:p>
          <a:p>
            <a:endParaRPr lang="fr-FR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>
            <a:extLst>
              <a:ext uri="{FF2B5EF4-FFF2-40B4-BE49-F238E27FC236}">
                <a16:creationId xmlns:a16="http://schemas.microsoft.com/office/drawing/2014/main" id="{AED4666E-B2B3-48EF-8C5E-296D9D48C4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3100"/>
              <a:t>Réallocation des coûts G&amp;A </a:t>
            </a:r>
            <a:r>
              <a:rPr lang="fr-FR" altLang="en-US" sz="3100">
                <a:solidFill>
                  <a:srgbClr val="FF0000"/>
                </a:solidFill>
              </a:rPr>
              <a:t>cycle de repartition</a:t>
            </a:r>
            <a:r>
              <a:rPr lang="fr-FR" altLang="en-US" sz="3100"/>
              <a:t> </a:t>
            </a:r>
          </a:p>
        </p:txBody>
      </p:sp>
      <p:sp>
        <p:nvSpPr>
          <p:cNvPr id="538628" name="AutoShape 4">
            <a:extLst>
              <a:ext uri="{FF2B5EF4-FFF2-40B4-BE49-F238E27FC236}">
                <a16:creationId xmlns:a16="http://schemas.microsoft.com/office/drawing/2014/main" id="{0E3F7659-DF13-4A73-BF77-3467ED9079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375" y="119697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Frais Gx (US et Europe) </a:t>
            </a:r>
          </a:p>
        </p:txBody>
      </p:sp>
      <p:sp>
        <p:nvSpPr>
          <p:cNvPr id="538629" name="AutoShape 5">
            <a:extLst>
              <a:ext uri="{FF2B5EF4-FFF2-40B4-BE49-F238E27FC236}">
                <a16:creationId xmlns:a16="http://schemas.microsoft.com/office/drawing/2014/main" id="{7702923E-7CD1-4FA4-B68A-91D495E9E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2276475"/>
            <a:ext cx="1296987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CC Track/phase</a:t>
            </a:r>
          </a:p>
        </p:txBody>
      </p:sp>
      <p:sp>
        <p:nvSpPr>
          <p:cNvPr id="538630" name="AutoShape 6">
            <a:extLst>
              <a:ext uri="{FF2B5EF4-FFF2-40B4-BE49-F238E27FC236}">
                <a16:creationId xmlns:a16="http://schemas.microsoft.com/office/drawing/2014/main" id="{9B0D338A-BC2E-4C9D-92E4-E1CBA688E0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1628775"/>
            <a:ext cx="288925" cy="576263"/>
          </a:xfrm>
          <a:prstGeom prst="down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EFC3AF69-C9B4-474F-96BA-25C0FD4054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Cash Pooling</a:t>
            </a:r>
          </a:p>
        </p:txBody>
      </p:sp>
      <p:sp>
        <p:nvSpPr>
          <p:cNvPr id="532484" name="AutoShape 4">
            <a:extLst>
              <a:ext uri="{FF2B5EF4-FFF2-40B4-BE49-F238E27FC236}">
                <a16:creationId xmlns:a16="http://schemas.microsoft.com/office/drawing/2014/main" id="{7D5558FA-8C64-4F04-AD1C-9E04375381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16303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Alimentation compte bancaire</a:t>
            </a:r>
            <a:br>
              <a:rPr lang="fr-FR" altLang="en-US"/>
            </a:br>
            <a:r>
              <a:rPr lang="fr-FR" altLang="en-US"/>
              <a:t>(quelle banque ?)</a:t>
            </a:r>
          </a:p>
        </p:txBody>
      </p:sp>
      <p:sp>
        <p:nvSpPr>
          <p:cNvPr id="532485" name="AutoShape 5">
            <a:extLst>
              <a:ext uri="{FF2B5EF4-FFF2-40B4-BE49-F238E27FC236}">
                <a16:creationId xmlns:a16="http://schemas.microsoft.com/office/drawing/2014/main" id="{1ACA2EFE-9AFB-4C7A-B064-94E7A6C6FA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33575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 dirty="0"/>
              <a:t>Cash </a:t>
            </a:r>
            <a:r>
              <a:rPr lang="fr-FR" altLang="en-US" dirty="0" err="1"/>
              <a:t>Pooling</a:t>
            </a:r>
            <a:br>
              <a:rPr lang="fr-FR" altLang="en-US" dirty="0"/>
            </a:br>
            <a:r>
              <a:rPr lang="fr-FR" altLang="en-US" dirty="0"/>
              <a:t>KPC </a:t>
            </a:r>
            <a:r>
              <a:rPr lang="fr-FR" altLang="en-US" dirty="0" err="1"/>
              <a:t>Inc</a:t>
            </a:r>
            <a:endParaRPr lang="fr-FR" altLang="en-US" dirty="0"/>
          </a:p>
          <a:p>
            <a:r>
              <a:rPr lang="fr-FR" altLang="en-US" dirty="0"/>
              <a:t>KPC SAS</a:t>
            </a:r>
          </a:p>
          <a:p>
            <a:r>
              <a:rPr lang="fr-FR" altLang="en-US" dirty="0"/>
              <a:t>KPC </a:t>
            </a:r>
            <a:r>
              <a:rPr lang="fr-FR" altLang="en-US" dirty="0" err="1"/>
              <a:t>GmbH</a:t>
            </a:r>
            <a:endParaRPr lang="fr-FR" altLang="en-US" dirty="0"/>
          </a:p>
        </p:txBody>
      </p:sp>
      <p:cxnSp>
        <p:nvCxnSpPr>
          <p:cNvPr id="532486" name="AutoShape 6">
            <a:extLst>
              <a:ext uri="{FF2B5EF4-FFF2-40B4-BE49-F238E27FC236}">
                <a16:creationId xmlns:a16="http://schemas.microsoft.com/office/drawing/2014/main" id="{FB1BE0BF-2804-4803-86D3-03D8445A2BB8}"/>
              </a:ext>
            </a:extLst>
          </p:cNvPr>
          <p:cNvCxnSpPr>
            <a:cxnSpLocks noChangeShapeType="1"/>
            <a:stCxn id="532484" idx="2"/>
            <a:endCxn id="532485" idx="0"/>
          </p:cNvCxnSpPr>
          <p:nvPr/>
        </p:nvCxnSpPr>
        <p:spPr bwMode="auto">
          <a:xfrm>
            <a:off x="4237038" y="2239963"/>
            <a:ext cx="0" cy="1117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90458DAF-B675-4B7F-AFF8-98C874600A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RH et salaires</a:t>
            </a:r>
          </a:p>
        </p:txBody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41D877D9-D42D-4285-8D3D-2F672179AEA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/>
              <a:t>Pas de paie dans TerraNova</a:t>
            </a:r>
          </a:p>
          <a:p>
            <a:endParaRPr lang="fr-FR" altLang="en-US"/>
          </a:p>
          <a:p>
            <a:r>
              <a:rPr lang="fr-FR" altLang="en-US"/>
              <a:t>Key user : contrôleur de gestion TerraNova (Oscar Allieri)</a:t>
            </a:r>
          </a:p>
          <a:p>
            <a:endParaRPr lang="fr-FR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BF901E5B-AC30-4A9F-B37F-E3A2A93E7B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Refacturation finale</a:t>
            </a:r>
          </a:p>
        </p:txBody>
      </p:sp>
      <p:sp>
        <p:nvSpPr>
          <p:cNvPr id="533507" name="Rectangle 3">
            <a:extLst>
              <a:ext uri="{FF2B5EF4-FFF2-40B4-BE49-F238E27FC236}">
                <a16:creationId xmlns:a16="http://schemas.microsoft.com/office/drawing/2014/main" id="{F081E405-FA25-4B89-A331-FC8BA8F960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dirty="0"/>
              <a:t>KPC </a:t>
            </a:r>
            <a:r>
              <a:rPr lang="fr-FR" altLang="en-US" dirty="0" err="1"/>
              <a:t>Inc</a:t>
            </a:r>
            <a:r>
              <a:rPr lang="fr-FR" altLang="en-US" dirty="0"/>
              <a:t> absorbe à la fin du projet KPC </a:t>
            </a:r>
            <a:r>
              <a:rPr lang="fr-FR" altLang="en-US" dirty="0" err="1"/>
              <a:t>TerraNova</a:t>
            </a:r>
            <a:r>
              <a:rPr lang="fr-FR" altLang="en-US" dirty="0"/>
              <a:t> SAS</a:t>
            </a:r>
          </a:p>
          <a:p>
            <a:r>
              <a:rPr lang="fr-FR" altLang="en-US" dirty="0"/>
              <a:t>La fin du projet correspond au dernier </a:t>
            </a:r>
          </a:p>
          <a:p>
            <a:r>
              <a:rPr lang="fr-FR" altLang="en-US" dirty="0"/>
              <a:t>roll </a:t>
            </a:r>
            <a:r>
              <a:rPr lang="fr-FR" altLang="en-US" dirty="0" err="1"/>
              <a:t>out+support</a:t>
            </a:r>
            <a:endParaRPr lang="fr-FR" altLang="en-US" dirty="0"/>
          </a:p>
          <a:p>
            <a:r>
              <a:rPr lang="fr-FR" altLang="en-US" dirty="0"/>
              <a:t>Une écriture au débit du client KPC </a:t>
            </a:r>
            <a:r>
              <a:rPr lang="fr-FR" altLang="en-US" dirty="0" err="1"/>
              <a:t>Inc</a:t>
            </a:r>
            <a:r>
              <a:rPr lang="fr-FR" altLang="en-US" dirty="0"/>
              <a:t> sera passée pour solder les comptes de stock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794" name="Rectangle 2">
            <a:extLst>
              <a:ext uri="{FF2B5EF4-FFF2-40B4-BE49-F238E27FC236}">
                <a16:creationId xmlns:a16="http://schemas.microsoft.com/office/drawing/2014/main" id="{99097CE0-F0D9-4A22-9888-ECB52C2462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OI</a:t>
            </a:r>
          </a:p>
        </p:txBody>
      </p:sp>
      <p:sp>
        <p:nvSpPr>
          <p:cNvPr id="545795" name="Rectangle 3">
            <a:extLst>
              <a:ext uri="{FF2B5EF4-FFF2-40B4-BE49-F238E27FC236}">
                <a16:creationId xmlns:a16="http://schemas.microsoft.com/office/drawing/2014/main" id="{B3798380-AFA7-4279-83FC-D2AB60AC389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r-FR" altLang="en-US" sz="1800"/>
              <a:t>Prevoir un type ordre statistique </a:t>
            </a:r>
          </a:p>
          <a:p>
            <a:endParaRPr lang="fr-FR" altLang="en-US" sz="1800"/>
          </a:p>
          <a:p>
            <a:r>
              <a:rPr lang="fr-FR" altLang="en-US" sz="1800"/>
              <a:t>Tester Fiche service </a:t>
            </a:r>
          </a:p>
          <a:p>
            <a:endParaRPr lang="fr-FR" altLang="en-US" sz="1800"/>
          </a:p>
          <a:p>
            <a:r>
              <a:rPr lang="fr-FR" altLang="en-US" sz="1800"/>
              <a:t>Tester TA = user avec Tx horaire sur ‘CC entité’ et saisie des temps sur ‘CC Phase track’ </a:t>
            </a:r>
          </a:p>
          <a:p>
            <a:r>
              <a:rPr lang="fr-FR" altLang="en-US" sz="1800"/>
              <a:t>NC  secondaire du  Type Activité  identique pour 1 même Track ? </a:t>
            </a:r>
          </a:p>
          <a:p>
            <a:r>
              <a:rPr lang="fr-FR" altLang="en-US" sz="1800"/>
              <a:t>Saisie des heures par KB21N ou CAT2 ?</a:t>
            </a:r>
          </a:p>
          <a:p>
            <a:endParaRPr lang="fr-FR" altLang="en-US" sz="1800"/>
          </a:p>
          <a:p>
            <a:r>
              <a:rPr lang="fr-FR" altLang="en-US" sz="1800"/>
              <a:t>Cycle de repartition des CC generaux au detail ou global ?</a:t>
            </a:r>
          </a:p>
          <a:p>
            <a:endParaRPr lang="fr-FR" altLang="en-US" sz="1800"/>
          </a:p>
          <a:p>
            <a:r>
              <a:rPr lang="fr-FR" altLang="en-US" sz="1800"/>
              <a:t>Plan de compte scte + alternatif   (PVD 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2">
            <a:extLst>
              <a:ext uri="{FF2B5EF4-FFF2-40B4-BE49-F238E27FC236}">
                <a16:creationId xmlns:a16="http://schemas.microsoft.com/office/drawing/2014/main" id="{F1F0B453-EB4F-4B77-8FC4-456596DA87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Fonctionnalités identifiées   </a:t>
            </a:r>
          </a:p>
        </p:txBody>
      </p:sp>
      <p:sp>
        <p:nvSpPr>
          <p:cNvPr id="541699" name="Rectangle 3">
            <a:extLst>
              <a:ext uri="{FF2B5EF4-FFF2-40B4-BE49-F238E27FC236}">
                <a16:creationId xmlns:a16="http://schemas.microsoft.com/office/drawing/2014/main" id="{A1CA2076-CDD0-4D3D-B851-CED1028F284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ln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fr-FR" altLang="en-US"/>
              <a:t>Gestion budgétaire par centre de responsabilité</a:t>
            </a:r>
          </a:p>
          <a:p>
            <a:r>
              <a:rPr lang="fr-FR" altLang="en-US"/>
              <a:t>Saisies des commandes</a:t>
            </a:r>
          </a:p>
          <a:p>
            <a:r>
              <a:rPr lang="fr-FR" altLang="en-US"/>
              <a:t>Réceptions et factures non parvenues</a:t>
            </a:r>
          </a:p>
          <a:p>
            <a:r>
              <a:rPr lang="fr-FR" altLang="en-US"/>
              <a:t>Saisie de factures fournisseurs</a:t>
            </a:r>
          </a:p>
          <a:p>
            <a:r>
              <a:rPr lang="fr-FR" altLang="en-US"/>
              <a:t>Règlements automatiques</a:t>
            </a:r>
          </a:p>
          <a:p>
            <a:r>
              <a:rPr lang="fr-FR" altLang="en-US"/>
              <a:t>Mise en immobilisation de certaines </a:t>
            </a:r>
            <a:r>
              <a:rPr lang="fr-FR" altLang="en-US">
                <a:solidFill>
                  <a:srgbClr val="FF0000"/>
                </a:solidFill>
              </a:rPr>
              <a:t>phases </a:t>
            </a:r>
            <a:r>
              <a:rPr lang="fr-FR" altLang="en-US"/>
              <a:t>du projet</a:t>
            </a:r>
          </a:p>
          <a:p>
            <a:r>
              <a:rPr lang="fr-FR" altLang="en-US"/>
              <a:t>Mise en place des ordres internes ( PS trop lourd)</a:t>
            </a:r>
            <a:r>
              <a:rPr lang="fr-FR" altLang="en-US">
                <a:solidFill>
                  <a:srgbClr val="FF0000"/>
                </a:solidFill>
              </a:rPr>
              <a:t>non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4DEC79F7-FFFA-465D-A773-9D7BF8D49D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organisationnelle</a:t>
            </a:r>
          </a:p>
        </p:txBody>
      </p:sp>
      <p:sp>
        <p:nvSpPr>
          <p:cNvPr id="525317" name="AutoShape 5">
            <a:extLst>
              <a:ext uri="{FF2B5EF4-FFF2-40B4-BE49-F238E27FC236}">
                <a16:creationId xmlns:a16="http://schemas.microsoft.com/office/drawing/2014/main" id="{EF6657C1-C816-49E6-ACE7-E901E5F08D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1773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 dirty="0"/>
              <a:t>Périmètre analytique</a:t>
            </a:r>
            <a:br>
              <a:rPr lang="fr-FR" altLang="en-US" dirty="0"/>
            </a:br>
            <a:r>
              <a:rPr lang="fr-FR" altLang="en-US" dirty="0"/>
              <a:t>V000</a:t>
            </a:r>
            <a:br>
              <a:rPr lang="fr-FR" altLang="en-US" dirty="0"/>
            </a:br>
            <a:r>
              <a:rPr lang="fr-FR" altLang="en-US" dirty="0"/>
              <a:t>(idem RUBIX)</a:t>
            </a:r>
          </a:p>
        </p:txBody>
      </p:sp>
      <p:sp>
        <p:nvSpPr>
          <p:cNvPr id="525318" name="AutoShape 6">
            <a:extLst>
              <a:ext uri="{FF2B5EF4-FFF2-40B4-BE49-F238E27FC236}">
                <a16:creationId xmlns:a16="http://schemas.microsoft.com/office/drawing/2014/main" id="{58D64B3C-2EC8-4C08-9657-E92B67559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26368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 dirty="0"/>
              <a:t>Société 2000</a:t>
            </a:r>
            <a:br>
              <a:rPr lang="fr-FR" altLang="en-US" dirty="0"/>
            </a:br>
            <a:r>
              <a:rPr lang="fr-FR" altLang="en-US" dirty="0"/>
              <a:t>KPC </a:t>
            </a:r>
            <a:r>
              <a:rPr lang="fr-FR" altLang="en-US" dirty="0" err="1"/>
              <a:t>TerraNova</a:t>
            </a:r>
            <a:r>
              <a:rPr lang="fr-FR" altLang="en-US" dirty="0"/>
              <a:t> SAS</a:t>
            </a:r>
          </a:p>
        </p:txBody>
      </p:sp>
      <p:sp>
        <p:nvSpPr>
          <p:cNvPr id="525319" name="AutoShape 7">
            <a:extLst>
              <a:ext uri="{FF2B5EF4-FFF2-40B4-BE49-F238E27FC236}">
                <a16:creationId xmlns:a16="http://schemas.microsoft.com/office/drawing/2014/main" id="{2A08BE3A-E101-4B77-9F0E-BD00F349CE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1773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 dirty="0"/>
              <a:t>Plan de comptes </a:t>
            </a:r>
            <a:br>
              <a:rPr lang="fr-FR" altLang="en-US" dirty="0"/>
            </a:br>
            <a:r>
              <a:rPr lang="fr-FR" altLang="en-US" dirty="0"/>
              <a:t>opérationnel US GAAP</a:t>
            </a:r>
            <a:br>
              <a:rPr lang="fr-FR" altLang="en-US" dirty="0"/>
            </a:br>
            <a:r>
              <a:rPr lang="fr-FR" altLang="en-US" dirty="0"/>
              <a:t>(idem RUBIX)</a:t>
            </a:r>
          </a:p>
        </p:txBody>
      </p:sp>
      <p:cxnSp>
        <p:nvCxnSpPr>
          <p:cNvPr id="525320" name="AutoShape 8">
            <a:extLst>
              <a:ext uri="{FF2B5EF4-FFF2-40B4-BE49-F238E27FC236}">
                <a16:creationId xmlns:a16="http://schemas.microsoft.com/office/drawing/2014/main" id="{A61E55F3-E534-4A3E-A33E-57495DE6ACFB}"/>
              </a:ext>
            </a:extLst>
          </p:cNvPr>
          <p:cNvCxnSpPr>
            <a:cxnSpLocks noChangeShapeType="1"/>
            <a:stCxn id="525317" idx="3"/>
            <a:endCxn id="525319" idx="1"/>
          </p:cNvCxnSpPr>
          <p:nvPr/>
        </p:nvCxnSpPr>
        <p:spPr bwMode="auto">
          <a:xfrm>
            <a:off x="4838700" y="2078038"/>
            <a:ext cx="17494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1" name="AutoShape 9">
            <a:extLst>
              <a:ext uri="{FF2B5EF4-FFF2-40B4-BE49-F238E27FC236}">
                <a16:creationId xmlns:a16="http://schemas.microsoft.com/office/drawing/2014/main" id="{9AC9BE21-D059-4A89-9807-BB23120426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26368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 dirty="0"/>
              <a:t>Plan de comptes </a:t>
            </a:r>
            <a:br>
              <a:rPr lang="fr-FR" altLang="en-US" dirty="0"/>
            </a:br>
            <a:r>
              <a:rPr lang="fr-FR" altLang="en-US" dirty="0"/>
              <a:t>alternatif PCG</a:t>
            </a:r>
            <a:br>
              <a:rPr lang="fr-FR" altLang="en-US" dirty="0"/>
            </a:br>
            <a:r>
              <a:rPr lang="fr-FR" altLang="en-US" dirty="0"/>
              <a:t> (idem RUBIX SAS)</a:t>
            </a:r>
          </a:p>
        </p:txBody>
      </p:sp>
      <p:cxnSp>
        <p:nvCxnSpPr>
          <p:cNvPr id="525322" name="AutoShape 10">
            <a:extLst>
              <a:ext uri="{FF2B5EF4-FFF2-40B4-BE49-F238E27FC236}">
                <a16:creationId xmlns:a16="http://schemas.microsoft.com/office/drawing/2014/main" id="{7678C7AB-19CD-4F0D-A8DE-B7FE1FAEEF0A}"/>
              </a:ext>
            </a:extLst>
          </p:cNvPr>
          <p:cNvCxnSpPr>
            <a:cxnSpLocks noChangeShapeType="1"/>
            <a:stCxn id="525318" idx="3"/>
            <a:endCxn id="525321" idx="1"/>
          </p:cNvCxnSpPr>
          <p:nvPr/>
        </p:nvCxnSpPr>
        <p:spPr bwMode="auto">
          <a:xfrm>
            <a:off x="4838700" y="2941638"/>
            <a:ext cx="17494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5323" name="AutoShape 11">
            <a:extLst>
              <a:ext uri="{FF2B5EF4-FFF2-40B4-BE49-F238E27FC236}">
                <a16:creationId xmlns:a16="http://schemas.microsoft.com/office/drawing/2014/main" id="{E6636399-669E-4F1A-8A98-7DA98E43E5BB}"/>
              </a:ext>
            </a:extLst>
          </p:cNvPr>
          <p:cNvCxnSpPr>
            <a:cxnSpLocks noChangeShapeType="1"/>
            <a:stCxn id="525317" idx="2"/>
            <a:endCxn id="525318" idx="0"/>
          </p:cNvCxnSpPr>
          <p:nvPr/>
        </p:nvCxnSpPr>
        <p:spPr bwMode="auto">
          <a:xfrm>
            <a:off x="4381500" y="2382838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4" name="AutoShape 12">
            <a:extLst>
              <a:ext uri="{FF2B5EF4-FFF2-40B4-BE49-F238E27FC236}">
                <a16:creationId xmlns:a16="http://schemas.microsoft.com/office/drawing/2014/main" id="{EC0E421C-7FAA-40A2-8431-9554EFA13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36449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Division 2010</a:t>
            </a:r>
            <a:br>
              <a:rPr lang="fr-FR" altLang="en-US"/>
            </a:br>
            <a:r>
              <a:rPr lang="fr-FR" altLang="en-US"/>
              <a:t>TerraNova</a:t>
            </a:r>
          </a:p>
        </p:txBody>
      </p:sp>
      <p:sp>
        <p:nvSpPr>
          <p:cNvPr id="525325" name="AutoShape 13">
            <a:extLst>
              <a:ext uri="{FF2B5EF4-FFF2-40B4-BE49-F238E27FC236}">
                <a16:creationId xmlns:a16="http://schemas.microsoft.com/office/drawing/2014/main" id="{6C56D589-7A19-45A4-A401-7B6E416FB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45815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Organisation d’achats VA20</a:t>
            </a:r>
            <a:br>
              <a:rPr lang="fr-FR" altLang="en-US"/>
            </a:br>
            <a:r>
              <a:rPr lang="fr-FR" altLang="en-US"/>
              <a:t>TerraNova</a:t>
            </a:r>
          </a:p>
        </p:txBody>
      </p:sp>
      <p:cxnSp>
        <p:nvCxnSpPr>
          <p:cNvPr id="525326" name="AutoShape 14">
            <a:extLst>
              <a:ext uri="{FF2B5EF4-FFF2-40B4-BE49-F238E27FC236}">
                <a16:creationId xmlns:a16="http://schemas.microsoft.com/office/drawing/2014/main" id="{94B8D65C-F455-4BBC-8A8D-C1B3D2F177EF}"/>
              </a:ext>
            </a:extLst>
          </p:cNvPr>
          <p:cNvCxnSpPr>
            <a:cxnSpLocks noChangeShapeType="1"/>
            <a:stCxn id="525318" idx="2"/>
            <a:endCxn id="525324" idx="0"/>
          </p:cNvCxnSpPr>
          <p:nvPr/>
        </p:nvCxnSpPr>
        <p:spPr bwMode="auto">
          <a:xfrm>
            <a:off x="4381500" y="3246438"/>
            <a:ext cx="0" cy="3984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5327" name="AutoShape 15">
            <a:extLst>
              <a:ext uri="{FF2B5EF4-FFF2-40B4-BE49-F238E27FC236}">
                <a16:creationId xmlns:a16="http://schemas.microsoft.com/office/drawing/2014/main" id="{BEEF6996-EABC-43CF-84A9-846D796EABBE}"/>
              </a:ext>
            </a:extLst>
          </p:cNvPr>
          <p:cNvCxnSpPr>
            <a:cxnSpLocks noChangeShapeType="1"/>
            <a:stCxn id="525324" idx="2"/>
            <a:endCxn id="525325" idx="0"/>
          </p:cNvCxnSpPr>
          <p:nvPr/>
        </p:nvCxnSpPr>
        <p:spPr bwMode="auto">
          <a:xfrm>
            <a:off x="4381500" y="4254500"/>
            <a:ext cx="0" cy="3270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8" name="AutoShape 16">
            <a:extLst>
              <a:ext uri="{FF2B5EF4-FFF2-40B4-BE49-F238E27FC236}">
                <a16:creationId xmlns:a16="http://schemas.microsoft.com/office/drawing/2014/main" id="{DF40AD80-A722-4A2D-8ABA-F3210DBB73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54451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Groupe d’acheteurs ATN</a:t>
            </a:r>
          </a:p>
          <a:p>
            <a:r>
              <a:rPr lang="fr-FR" altLang="en-US"/>
              <a:t>Achats TerraNova</a:t>
            </a:r>
          </a:p>
        </p:txBody>
      </p:sp>
      <p:cxnSp>
        <p:nvCxnSpPr>
          <p:cNvPr id="525329" name="AutoShape 17">
            <a:extLst>
              <a:ext uri="{FF2B5EF4-FFF2-40B4-BE49-F238E27FC236}">
                <a16:creationId xmlns:a16="http://schemas.microsoft.com/office/drawing/2014/main" id="{0E090412-2244-42D8-A04E-3101035FF3B8}"/>
              </a:ext>
            </a:extLst>
          </p:cNvPr>
          <p:cNvCxnSpPr>
            <a:cxnSpLocks noChangeShapeType="1"/>
            <a:stCxn id="525325" idx="2"/>
            <a:endCxn id="525328" idx="0"/>
          </p:cNvCxnSpPr>
          <p:nvPr/>
        </p:nvCxnSpPr>
        <p:spPr bwMode="auto">
          <a:xfrm>
            <a:off x="4381500" y="5191125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35727624-B481-4DA9-A543-568ED910DA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</a:t>
            </a:r>
          </a:p>
        </p:txBody>
      </p:sp>
      <p:sp>
        <p:nvSpPr>
          <p:cNvPr id="527363" name="Rectangle 3">
            <a:extLst>
              <a:ext uri="{FF2B5EF4-FFF2-40B4-BE49-F238E27FC236}">
                <a16:creationId xmlns:a16="http://schemas.microsoft.com/office/drawing/2014/main" id="{D94EE5D3-A2E7-4D21-8F02-014563F91B3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altLang="en-US" sz="2800"/>
              <a:t>1 seul centre de profit : TERRANOVA</a:t>
            </a:r>
          </a:p>
          <a:p>
            <a:r>
              <a:rPr lang="fr-FR" altLang="en-US" sz="2800"/>
              <a:t>Hiérarchie de centres de coûts</a:t>
            </a:r>
          </a:p>
          <a:p>
            <a:pPr lvl="1"/>
            <a:r>
              <a:rPr lang="fr-FR" altLang="en-US" sz="2400"/>
              <a:t>Centres de coûts G&amp;A Europe &amp; G&amp;A US</a:t>
            </a:r>
          </a:p>
          <a:p>
            <a:pPr lvl="1"/>
            <a:r>
              <a:rPr lang="fr-FR" altLang="en-US" sz="2400"/>
              <a:t>Un centre de coûts par phase et track</a:t>
            </a:r>
          </a:p>
          <a:p>
            <a:pPr lvl="1"/>
            <a:r>
              <a:rPr lang="fr-FR" altLang="en-US" sz="2400"/>
              <a:t>Un centre de coûts par entité juridique (pour les refacturations de salaires et la saisie des heures)</a:t>
            </a:r>
          </a:p>
          <a:p>
            <a:pPr lvl="1"/>
            <a:r>
              <a:rPr lang="fr-FR" altLang="en-US" sz="2400">
                <a:solidFill>
                  <a:srgbClr val="FF0000"/>
                </a:solidFill>
              </a:rPr>
              <a:t>Groupes de centres de coûts par brand et phase et track</a:t>
            </a:r>
          </a:p>
          <a:p>
            <a:r>
              <a:rPr lang="fr-FR" altLang="en-US" sz="2800"/>
              <a:t>Ordre d’investissement</a:t>
            </a:r>
          </a:p>
          <a:p>
            <a:pPr lvl="1"/>
            <a:r>
              <a:rPr lang="fr-FR" altLang="en-US" sz="2400"/>
              <a:t>Pour les aménagements de locaux</a:t>
            </a:r>
          </a:p>
          <a:p>
            <a:pPr lvl="1"/>
            <a:r>
              <a:rPr lang="fr-FR" altLang="en-US" sz="2400"/>
              <a:t>Imputés sur comptes généraux (pas de fiche immo)</a:t>
            </a:r>
          </a:p>
          <a:p>
            <a:pPr lvl="1"/>
            <a:r>
              <a:rPr lang="fr-FR" altLang="en-US" sz="2400"/>
              <a:t>Calcul et comptabilisation manuelle des amortissements sur CC G&amp;A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Rectangle 2">
            <a:extLst>
              <a:ext uri="{FF2B5EF4-FFF2-40B4-BE49-F238E27FC236}">
                <a16:creationId xmlns:a16="http://schemas.microsoft.com/office/drawing/2014/main" id="{DD074349-E4C7-4615-A81E-017DF40A85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 : proposition</a:t>
            </a:r>
          </a:p>
        </p:txBody>
      </p:sp>
      <p:sp>
        <p:nvSpPr>
          <p:cNvPr id="530436" name="AutoShape 4">
            <a:extLst>
              <a:ext uri="{FF2B5EF4-FFF2-40B4-BE49-F238E27FC236}">
                <a16:creationId xmlns:a16="http://schemas.microsoft.com/office/drawing/2014/main" id="{8868C840-0639-43D9-810B-D631B96F6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908050"/>
            <a:ext cx="1296987" cy="360363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TerraNova</a:t>
            </a:r>
          </a:p>
        </p:txBody>
      </p:sp>
      <p:sp>
        <p:nvSpPr>
          <p:cNvPr id="530437" name="AutoShape 5">
            <a:extLst>
              <a:ext uri="{FF2B5EF4-FFF2-40B4-BE49-F238E27FC236}">
                <a16:creationId xmlns:a16="http://schemas.microsoft.com/office/drawing/2014/main" id="{BBC44B09-15AF-47D3-A4D0-43CCFBFF70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150" y="148431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Frais Gx (US et Europe) </a:t>
            </a:r>
          </a:p>
        </p:txBody>
      </p:sp>
      <p:sp>
        <p:nvSpPr>
          <p:cNvPr id="530438" name="AutoShape 6">
            <a:extLst>
              <a:ext uri="{FF2B5EF4-FFF2-40B4-BE49-F238E27FC236}">
                <a16:creationId xmlns:a16="http://schemas.microsoft.com/office/drawing/2014/main" id="{0ACC8C1B-55E9-4BD0-9D7E-FB7A4B9773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150" y="206057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Phase </a:t>
            </a:r>
          </a:p>
        </p:txBody>
      </p:sp>
      <p:cxnSp>
        <p:nvCxnSpPr>
          <p:cNvPr id="530450" name="AutoShape 18">
            <a:extLst>
              <a:ext uri="{FF2B5EF4-FFF2-40B4-BE49-F238E27FC236}">
                <a16:creationId xmlns:a16="http://schemas.microsoft.com/office/drawing/2014/main" id="{7E053E68-2273-431B-955B-D6B9886AA5A6}"/>
              </a:ext>
            </a:extLst>
          </p:cNvPr>
          <p:cNvCxnSpPr>
            <a:cxnSpLocks noChangeShapeType="1"/>
            <a:stCxn id="530436" idx="2"/>
            <a:endCxn id="530438" idx="1"/>
          </p:cNvCxnSpPr>
          <p:nvPr/>
        </p:nvCxnSpPr>
        <p:spPr bwMode="auto">
          <a:xfrm rot="16200000" flipH="1">
            <a:off x="989806" y="1396207"/>
            <a:ext cx="973137" cy="71755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0452" name="AutoShape 20">
            <a:extLst>
              <a:ext uri="{FF2B5EF4-FFF2-40B4-BE49-F238E27FC236}">
                <a16:creationId xmlns:a16="http://schemas.microsoft.com/office/drawing/2014/main" id="{37D5F7D2-E497-44F1-BACF-0CBC5CF7EADC}"/>
              </a:ext>
            </a:extLst>
          </p:cNvPr>
          <p:cNvCxnSpPr>
            <a:cxnSpLocks noChangeShapeType="1"/>
            <a:stCxn id="530436" idx="2"/>
            <a:endCxn id="530437" idx="1"/>
          </p:cNvCxnSpPr>
          <p:nvPr/>
        </p:nvCxnSpPr>
        <p:spPr bwMode="auto">
          <a:xfrm rot="16200000" flipH="1">
            <a:off x="1277937" y="1108076"/>
            <a:ext cx="396875" cy="71755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0462" name="AutoShape 30">
            <a:extLst>
              <a:ext uri="{FF2B5EF4-FFF2-40B4-BE49-F238E27FC236}">
                <a16:creationId xmlns:a16="http://schemas.microsoft.com/office/drawing/2014/main" id="{42986BB0-507C-4475-997C-3AC0244C2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438" y="2708275"/>
            <a:ext cx="1296987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Track </a:t>
            </a:r>
          </a:p>
        </p:txBody>
      </p:sp>
      <p:sp>
        <p:nvSpPr>
          <p:cNvPr id="530463" name="AutoShape 31">
            <a:extLst>
              <a:ext uri="{FF2B5EF4-FFF2-40B4-BE49-F238E27FC236}">
                <a16:creationId xmlns:a16="http://schemas.microsoft.com/office/drawing/2014/main" id="{B2211B60-DF4F-4F8F-ABE1-49DF8E339A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5" y="335756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Brand </a:t>
            </a:r>
          </a:p>
        </p:txBody>
      </p:sp>
      <p:sp>
        <p:nvSpPr>
          <p:cNvPr id="530464" name="AutoShape 32">
            <a:extLst>
              <a:ext uri="{FF2B5EF4-FFF2-40B4-BE49-F238E27FC236}">
                <a16:creationId xmlns:a16="http://schemas.microsoft.com/office/drawing/2014/main" id="{85F43FD1-A5F9-4841-90F0-5C211DF0E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4005263"/>
            <a:ext cx="1296987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Entité </a:t>
            </a:r>
          </a:p>
        </p:txBody>
      </p:sp>
      <p:sp>
        <p:nvSpPr>
          <p:cNvPr id="530465" name="AutoShape 33">
            <a:extLst>
              <a:ext uri="{FF2B5EF4-FFF2-40B4-BE49-F238E27FC236}">
                <a16:creationId xmlns:a16="http://schemas.microsoft.com/office/drawing/2014/main" id="{9A74923F-5632-4BDD-B223-80EAF7B82C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0200" y="465296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Profil </a:t>
            </a:r>
          </a:p>
        </p:txBody>
      </p:sp>
      <p:sp>
        <p:nvSpPr>
          <p:cNvPr id="530466" name="AutoShape 34">
            <a:extLst>
              <a:ext uri="{FF2B5EF4-FFF2-40B4-BE49-F238E27FC236}">
                <a16:creationId xmlns:a16="http://schemas.microsoft.com/office/drawing/2014/main" id="{A85E91B5-F657-452C-97F3-5AA59358D1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900" y="530066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Collaborateur </a:t>
            </a:r>
          </a:p>
        </p:txBody>
      </p:sp>
      <p:cxnSp>
        <p:nvCxnSpPr>
          <p:cNvPr id="530467" name="AutoShape 35">
            <a:extLst>
              <a:ext uri="{FF2B5EF4-FFF2-40B4-BE49-F238E27FC236}">
                <a16:creationId xmlns:a16="http://schemas.microsoft.com/office/drawing/2014/main" id="{EC67D298-56CE-45D7-995C-C222F31B0431}"/>
              </a:ext>
            </a:extLst>
          </p:cNvPr>
          <p:cNvCxnSpPr>
            <a:cxnSpLocks noChangeShapeType="1"/>
            <a:stCxn id="530438" idx="2"/>
            <a:endCxn id="530462" idx="1"/>
          </p:cNvCxnSpPr>
          <p:nvPr/>
        </p:nvCxnSpPr>
        <p:spPr bwMode="auto">
          <a:xfrm rot="16200000" flipH="1">
            <a:off x="2251076" y="2654300"/>
            <a:ext cx="468312" cy="1587"/>
          </a:xfrm>
          <a:prstGeom prst="bentConnector4">
            <a:avLst>
              <a:gd name="adj1" fmla="val 30509"/>
              <a:gd name="adj2" fmla="val -1440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0468" name="AutoShape 36">
            <a:extLst>
              <a:ext uri="{FF2B5EF4-FFF2-40B4-BE49-F238E27FC236}">
                <a16:creationId xmlns:a16="http://schemas.microsoft.com/office/drawing/2014/main" id="{3EE3FA9B-BC09-4661-AC56-BE148B74BFBE}"/>
              </a:ext>
            </a:extLst>
          </p:cNvPr>
          <p:cNvCxnSpPr>
            <a:cxnSpLocks noChangeShapeType="1"/>
            <a:stCxn id="530462" idx="2"/>
            <a:endCxn id="530463" idx="1"/>
          </p:cNvCxnSpPr>
          <p:nvPr/>
        </p:nvCxnSpPr>
        <p:spPr bwMode="auto">
          <a:xfrm rot="5400000">
            <a:off x="2825750" y="3230563"/>
            <a:ext cx="469900" cy="146050"/>
          </a:xfrm>
          <a:prstGeom prst="bentConnector4">
            <a:avLst>
              <a:gd name="adj1" fmla="val 30745"/>
              <a:gd name="adj2" fmla="val 256523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0469" name="AutoShape 37">
            <a:extLst>
              <a:ext uri="{FF2B5EF4-FFF2-40B4-BE49-F238E27FC236}">
                <a16:creationId xmlns:a16="http://schemas.microsoft.com/office/drawing/2014/main" id="{ECB1236F-4393-4ECA-83F2-FBC567E95837}"/>
              </a:ext>
            </a:extLst>
          </p:cNvPr>
          <p:cNvCxnSpPr>
            <a:cxnSpLocks noChangeShapeType="1"/>
            <a:stCxn id="530463" idx="2"/>
            <a:endCxn id="530464" idx="1"/>
          </p:cNvCxnSpPr>
          <p:nvPr/>
        </p:nvCxnSpPr>
        <p:spPr bwMode="auto">
          <a:xfrm rot="5400000">
            <a:off x="3366294" y="3915569"/>
            <a:ext cx="468313" cy="73025"/>
          </a:xfrm>
          <a:prstGeom prst="bentConnector4">
            <a:avLst>
              <a:gd name="adj1" fmla="val 30509"/>
              <a:gd name="adj2" fmla="val 413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0470" name="AutoShape 38">
            <a:extLst>
              <a:ext uri="{FF2B5EF4-FFF2-40B4-BE49-F238E27FC236}">
                <a16:creationId xmlns:a16="http://schemas.microsoft.com/office/drawing/2014/main" id="{FFBEB55D-53CA-49F2-9C01-1E3827F1421D}"/>
              </a:ext>
            </a:extLst>
          </p:cNvPr>
          <p:cNvCxnSpPr>
            <a:cxnSpLocks noChangeShapeType="1"/>
            <a:stCxn id="530464" idx="2"/>
            <a:endCxn id="530465" idx="1"/>
          </p:cNvCxnSpPr>
          <p:nvPr/>
        </p:nvCxnSpPr>
        <p:spPr bwMode="auto">
          <a:xfrm rot="5400000">
            <a:off x="3942556" y="4563269"/>
            <a:ext cx="468313" cy="73025"/>
          </a:xfrm>
          <a:prstGeom prst="bentConnector4">
            <a:avLst>
              <a:gd name="adj1" fmla="val 30509"/>
              <a:gd name="adj2" fmla="val 413042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0471" name="AutoShape 39">
            <a:extLst>
              <a:ext uri="{FF2B5EF4-FFF2-40B4-BE49-F238E27FC236}">
                <a16:creationId xmlns:a16="http://schemas.microsoft.com/office/drawing/2014/main" id="{C8559ED5-15C4-445C-A006-56EF4B2D09D7}"/>
              </a:ext>
            </a:extLst>
          </p:cNvPr>
          <p:cNvCxnSpPr>
            <a:cxnSpLocks noChangeShapeType="1"/>
            <a:stCxn id="530465" idx="2"/>
            <a:endCxn id="530466" idx="1"/>
          </p:cNvCxnSpPr>
          <p:nvPr/>
        </p:nvCxnSpPr>
        <p:spPr bwMode="auto">
          <a:xfrm rot="5400000">
            <a:off x="4554537" y="5246688"/>
            <a:ext cx="468313" cy="1588"/>
          </a:xfrm>
          <a:prstGeom prst="bentConnector4">
            <a:avLst>
              <a:gd name="adj1" fmla="val 30509"/>
              <a:gd name="adj2" fmla="val 1450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0475" name="AutoShape 43">
            <a:extLst>
              <a:ext uri="{FF2B5EF4-FFF2-40B4-BE49-F238E27FC236}">
                <a16:creationId xmlns:a16="http://schemas.microsoft.com/office/drawing/2014/main" id="{331E40F8-5130-4296-B2F0-2A76E98A0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573405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Ordres d’investissement </a:t>
            </a:r>
          </a:p>
        </p:txBody>
      </p:sp>
      <p:cxnSp>
        <p:nvCxnSpPr>
          <p:cNvPr id="530476" name="AutoShape 44">
            <a:extLst>
              <a:ext uri="{FF2B5EF4-FFF2-40B4-BE49-F238E27FC236}">
                <a16:creationId xmlns:a16="http://schemas.microsoft.com/office/drawing/2014/main" id="{59FFD4A4-D056-4BAD-BD87-4B9F67A95A68}"/>
              </a:ext>
            </a:extLst>
          </p:cNvPr>
          <p:cNvCxnSpPr>
            <a:cxnSpLocks noChangeShapeType="1"/>
            <a:stCxn id="530436" idx="2"/>
            <a:endCxn id="530475" idx="1"/>
          </p:cNvCxnSpPr>
          <p:nvPr/>
        </p:nvCxnSpPr>
        <p:spPr bwMode="auto">
          <a:xfrm rot="16200000" flipH="1">
            <a:off x="-810418" y="3196431"/>
            <a:ext cx="4646612" cy="7905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0477" name="Text Box 45">
            <a:extLst>
              <a:ext uri="{FF2B5EF4-FFF2-40B4-BE49-F238E27FC236}">
                <a16:creationId xmlns:a16="http://schemas.microsoft.com/office/drawing/2014/main" id="{EE2CB760-12FB-46CA-9598-CCF069DFA2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1341438"/>
            <a:ext cx="2089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/>
              <a:t>Centre de coûts</a:t>
            </a:r>
          </a:p>
        </p:txBody>
      </p:sp>
      <p:sp>
        <p:nvSpPr>
          <p:cNvPr id="530478" name="Text Box 46">
            <a:extLst>
              <a:ext uri="{FF2B5EF4-FFF2-40B4-BE49-F238E27FC236}">
                <a16:creationId xmlns:a16="http://schemas.microsoft.com/office/drawing/2014/main" id="{329C4F5E-A60D-4463-9884-9566E54A48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2349500"/>
            <a:ext cx="2089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/>
              <a:t>Centre de coûts</a:t>
            </a:r>
          </a:p>
        </p:txBody>
      </p:sp>
      <p:sp>
        <p:nvSpPr>
          <p:cNvPr id="530479" name="Text Box 47">
            <a:extLst>
              <a:ext uri="{FF2B5EF4-FFF2-40B4-BE49-F238E27FC236}">
                <a16:creationId xmlns:a16="http://schemas.microsoft.com/office/drawing/2014/main" id="{A8A2733E-3383-4516-B461-FBD2DBA28D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3284538"/>
            <a:ext cx="33131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/>
              <a:t>Groupe de centres de coûts</a:t>
            </a:r>
          </a:p>
        </p:txBody>
      </p:sp>
      <p:sp>
        <p:nvSpPr>
          <p:cNvPr id="530480" name="Text Box 48">
            <a:extLst>
              <a:ext uri="{FF2B5EF4-FFF2-40B4-BE49-F238E27FC236}">
                <a16:creationId xmlns:a16="http://schemas.microsoft.com/office/drawing/2014/main" id="{C94699D8-A80D-4E59-B935-2572809FE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6325" y="4076700"/>
            <a:ext cx="2089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/>
              <a:t>Centre de coûts</a:t>
            </a:r>
          </a:p>
        </p:txBody>
      </p:sp>
      <p:sp>
        <p:nvSpPr>
          <p:cNvPr id="530481" name="Text Box 49">
            <a:extLst>
              <a:ext uri="{FF2B5EF4-FFF2-40B4-BE49-F238E27FC236}">
                <a16:creationId xmlns:a16="http://schemas.microsoft.com/office/drawing/2014/main" id="{0531EAE4-827C-4E3B-845B-57EDF5C41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4652963"/>
            <a:ext cx="29511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/>
              <a:t>Nature comptable 2ndaire</a:t>
            </a:r>
          </a:p>
        </p:txBody>
      </p:sp>
      <p:sp>
        <p:nvSpPr>
          <p:cNvPr id="530482" name="Text Box 50">
            <a:extLst>
              <a:ext uri="{FF2B5EF4-FFF2-40B4-BE49-F238E27FC236}">
                <a16:creationId xmlns:a16="http://schemas.microsoft.com/office/drawing/2014/main" id="{3894CF44-3D04-4128-BCFB-29FB85E60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6325" y="5229225"/>
            <a:ext cx="2089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/>
              <a:t>Type d’activité</a:t>
            </a:r>
          </a:p>
        </p:txBody>
      </p:sp>
      <p:sp>
        <p:nvSpPr>
          <p:cNvPr id="530483" name="Text Box 51">
            <a:extLst>
              <a:ext uri="{FF2B5EF4-FFF2-40B4-BE49-F238E27FC236}">
                <a16:creationId xmlns:a16="http://schemas.microsoft.com/office/drawing/2014/main" id="{41BEB801-F272-4180-A774-C9BEF437B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6325" y="5661025"/>
            <a:ext cx="2089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/>
              <a:t>Ordre interne</a:t>
            </a:r>
          </a:p>
        </p:txBody>
      </p:sp>
      <p:sp>
        <p:nvSpPr>
          <p:cNvPr id="530484" name="AutoShape 52">
            <a:extLst>
              <a:ext uri="{FF2B5EF4-FFF2-40B4-BE49-F238E27FC236}">
                <a16:creationId xmlns:a16="http://schemas.microsoft.com/office/drawing/2014/main" id="{5DD496A5-75D9-44EF-8938-1FB83E27395A}"/>
              </a:ext>
            </a:extLst>
          </p:cNvPr>
          <p:cNvSpPr>
            <a:spLocks/>
          </p:cNvSpPr>
          <p:nvPr/>
        </p:nvSpPr>
        <p:spPr bwMode="auto">
          <a:xfrm>
            <a:off x="4140200" y="1916113"/>
            <a:ext cx="287338" cy="1295400"/>
          </a:xfrm>
          <a:prstGeom prst="rightBrace">
            <a:avLst>
              <a:gd name="adj1" fmla="val 3756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>
            <a:extLst>
              <a:ext uri="{FF2B5EF4-FFF2-40B4-BE49-F238E27FC236}">
                <a16:creationId xmlns:a16="http://schemas.microsoft.com/office/drawing/2014/main" id="{5A230447-DB19-45E3-B640-66F7B804FE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 : proposition</a:t>
            </a:r>
          </a:p>
        </p:txBody>
      </p:sp>
      <p:sp>
        <p:nvSpPr>
          <p:cNvPr id="542723" name="AutoShape 3">
            <a:extLst>
              <a:ext uri="{FF2B5EF4-FFF2-40B4-BE49-F238E27FC236}">
                <a16:creationId xmlns:a16="http://schemas.microsoft.com/office/drawing/2014/main" id="{AF85B51A-DD76-48FF-8AA1-BC7146260B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908050"/>
            <a:ext cx="1296987" cy="360363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TerraNova</a:t>
            </a:r>
          </a:p>
        </p:txBody>
      </p:sp>
      <p:sp>
        <p:nvSpPr>
          <p:cNvPr id="542724" name="AutoShape 4">
            <a:extLst>
              <a:ext uri="{FF2B5EF4-FFF2-40B4-BE49-F238E27FC236}">
                <a16:creationId xmlns:a16="http://schemas.microsoft.com/office/drawing/2014/main" id="{4B99DB7E-4B93-40DD-BAD2-10CB8FD61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148431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 sz="1600"/>
              <a:t>G&amp;A FR  </a:t>
            </a:r>
          </a:p>
        </p:txBody>
      </p:sp>
      <p:sp>
        <p:nvSpPr>
          <p:cNvPr id="542725" name="AutoShape 5">
            <a:extLst>
              <a:ext uri="{FF2B5EF4-FFF2-40B4-BE49-F238E27FC236}">
                <a16:creationId xmlns:a16="http://schemas.microsoft.com/office/drawing/2014/main" id="{9705A419-27DC-405A-9643-E91D4C1C5D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188118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 sz="1600"/>
              <a:t>G&amp;A US</a:t>
            </a:r>
          </a:p>
        </p:txBody>
      </p:sp>
      <p:cxnSp>
        <p:nvCxnSpPr>
          <p:cNvPr id="542726" name="AutoShape 6">
            <a:extLst>
              <a:ext uri="{FF2B5EF4-FFF2-40B4-BE49-F238E27FC236}">
                <a16:creationId xmlns:a16="http://schemas.microsoft.com/office/drawing/2014/main" id="{45FB0B5D-C95A-468B-B425-6C83E8A20247}"/>
              </a:ext>
            </a:extLst>
          </p:cNvPr>
          <p:cNvCxnSpPr>
            <a:cxnSpLocks noChangeShapeType="1"/>
            <a:stCxn id="542723" idx="2"/>
            <a:endCxn id="542725" idx="1"/>
          </p:cNvCxnSpPr>
          <p:nvPr/>
        </p:nvCxnSpPr>
        <p:spPr bwMode="auto">
          <a:xfrm rot="16200000" flipH="1">
            <a:off x="1042988" y="1343025"/>
            <a:ext cx="793750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2727" name="AutoShape 7">
            <a:extLst>
              <a:ext uri="{FF2B5EF4-FFF2-40B4-BE49-F238E27FC236}">
                <a16:creationId xmlns:a16="http://schemas.microsoft.com/office/drawing/2014/main" id="{DEE9D208-2DD0-4707-B587-E6C22CB9EC20}"/>
              </a:ext>
            </a:extLst>
          </p:cNvPr>
          <p:cNvCxnSpPr>
            <a:cxnSpLocks noChangeShapeType="1"/>
            <a:stCxn id="542723" idx="2"/>
            <a:endCxn id="542724" idx="1"/>
          </p:cNvCxnSpPr>
          <p:nvPr/>
        </p:nvCxnSpPr>
        <p:spPr bwMode="auto">
          <a:xfrm rot="16200000" flipH="1">
            <a:off x="1241425" y="1144588"/>
            <a:ext cx="396875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2738" name="AutoShape 18">
            <a:extLst>
              <a:ext uri="{FF2B5EF4-FFF2-40B4-BE49-F238E27FC236}">
                <a16:creationId xmlns:a16="http://schemas.microsoft.com/office/drawing/2014/main" id="{F8A5C665-B5AD-496C-A989-F1E25BF17C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602773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 sz="1600"/>
              <a:t>Ordres d’investissement </a:t>
            </a:r>
          </a:p>
        </p:txBody>
      </p:sp>
      <p:cxnSp>
        <p:nvCxnSpPr>
          <p:cNvPr id="542739" name="AutoShape 19">
            <a:extLst>
              <a:ext uri="{FF2B5EF4-FFF2-40B4-BE49-F238E27FC236}">
                <a16:creationId xmlns:a16="http://schemas.microsoft.com/office/drawing/2014/main" id="{629568B3-8E40-4A9B-824C-6915D352E5CE}"/>
              </a:ext>
            </a:extLst>
          </p:cNvPr>
          <p:cNvCxnSpPr>
            <a:cxnSpLocks noChangeShapeType="1"/>
            <a:stCxn id="542723" idx="2"/>
            <a:endCxn id="542738" idx="1"/>
          </p:cNvCxnSpPr>
          <p:nvPr/>
        </p:nvCxnSpPr>
        <p:spPr bwMode="auto">
          <a:xfrm rot="16200000" flipH="1">
            <a:off x="-1030287" y="3416300"/>
            <a:ext cx="4940300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2740" name="Text Box 20">
            <a:extLst>
              <a:ext uri="{FF2B5EF4-FFF2-40B4-BE49-F238E27FC236}">
                <a16:creationId xmlns:a16="http://schemas.microsoft.com/office/drawing/2014/main" id="{CAC943CF-3843-4FE3-8457-4704626677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1600200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/>
              <a:t>Centre de coûts Centraux </a:t>
            </a:r>
          </a:p>
        </p:txBody>
      </p:sp>
      <p:sp>
        <p:nvSpPr>
          <p:cNvPr id="542741" name="Text Box 21">
            <a:extLst>
              <a:ext uri="{FF2B5EF4-FFF2-40B4-BE49-F238E27FC236}">
                <a16:creationId xmlns:a16="http://schemas.microsoft.com/office/drawing/2014/main" id="{6018B2F0-FB86-4C36-896D-34F409A647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2787650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Centre de coûts Entité </a:t>
            </a:r>
          </a:p>
        </p:txBody>
      </p:sp>
      <p:sp>
        <p:nvSpPr>
          <p:cNvPr id="542746" name="Text Box 26">
            <a:extLst>
              <a:ext uri="{FF2B5EF4-FFF2-40B4-BE49-F238E27FC236}">
                <a16:creationId xmlns:a16="http://schemas.microsoft.com/office/drawing/2014/main" id="{03BB105C-BFD0-4E32-B6D7-8DA2B269E7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6021388"/>
            <a:ext cx="2089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/>
              <a:t>Ordre interne reel </a:t>
            </a:r>
          </a:p>
        </p:txBody>
      </p:sp>
      <p:sp>
        <p:nvSpPr>
          <p:cNvPr id="542751" name="AutoShape 31">
            <a:extLst>
              <a:ext uri="{FF2B5EF4-FFF2-40B4-BE49-F238E27FC236}">
                <a16:creationId xmlns:a16="http://schemas.microsoft.com/office/drawing/2014/main" id="{4061CE39-6D99-491F-B57F-A153910EA2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256540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 altLang="en-US" sz="1600" dirty="0">
              <a:solidFill>
                <a:srgbClr val="FF0000"/>
              </a:solidFill>
            </a:endParaRPr>
          </a:p>
          <a:p>
            <a:r>
              <a:rPr lang="fr-FR" altLang="en-US" sz="1600" dirty="0">
                <a:solidFill>
                  <a:srgbClr val="FF0000"/>
                </a:solidFill>
              </a:rPr>
              <a:t>Entité RUBIX</a:t>
            </a:r>
          </a:p>
          <a:p>
            <a:r>
              <a:rPr lang="fr-FR" altLang="en-US" sz="1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42752" name="AutoShape 32">
            <a:extLst>
              <a:ext uri="{FF2B5EF4-FFF2-40B4-BE49-F238E27FC236}">
                <a16:creationId xmlns:a16="http://schemas.microsoft.com/office/drawing/2014/main" id="{CC3A8086-C416-43B6-B91B-9326BBE20A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306863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85725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fr-FR" altLang="en-US" sz="1600">
              <a:solidFill>
                <a:srgbClr val="FF0000"/>
              </a:solidFill>
            </a:endParaRPr>
          </a:p>
          <a:p>
            <a:pPr algn="ctr"/>
            <a:r>
              <a:rPr lang="fr-FR" altLang="en-US" sz="1600">
                <a:solidFill>
                  <a:srgbClr val="FF0000"/>
                </a:solidFill>
              </a:rPr>
              <a:t>Entité EMSAR</a:t>
            </a:r>
          </a:p>
          <a:p>
            <a:pPr algn="ctr"/>
            <a:endParaRPr lang="fr-FR" altLang="en-US" sz="1600">
              <a:solidFill>
                <a:srgbClr val="FF0000"/>
              </a:solidFill>
            </a:endParaRPr>
          </a:p>
        </p:txBody>
      </p:sp>
      <p:sp>
        <p:nvSpPr>
          <p:cNvPr id="542754" name="AutoShape 34">
            <a:extLst>
              <a:ext uri="{FF2B5EF4-FFF2-40B4-BE49-F238E27FC236}">
                <a16:creationId xmlns:a16="http://schemas.microsoft.com/office/drawing/2014/main" id="{A17C0FB6-DA0D-4980-A0EF-3E9720F0DF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357346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 sz="1600">
                <a:solidFill>
                  <a:srgbClr val="FF0000"/>
                </a:solidFill>
              </a:rPr>
              <a:t>Entite …</a:t>
            </a:r>
          </a:p>
        </p:txBody>
      </p:sp>
      <p:sp>
        <p:nvSpPr>
          <p:cNvPr id="542755" name="AutoShape 35">
            <a:extLst>
              <a:ext uri="{FF2B5EF4-FFF2-40B4-BE49-F238E27FC236}">
                <a16:creationId xmlns:a16="http://schemas.microsoft.com/office/drawing/2014/main" id="{7C86E502-4B2E-4803-8B35-C27981665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407670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r>
              <a:rPr lang="fr-FR" altLang="en-US" sz="1600">
                <a:solidFill>
                  <a:schemeClr val="accent2"/>
                </a:solidFill>
              </a:rPr>
              <a:t>BP FI-CO</a:t>
            </a:r>
          </a:p>
        </p:txBody>
      </p:sp>
      <p:sp>
        <p:nvSpPr>
          <p:cNvPr id="542760" name="AutoShape 40">
            <a:extLst>
              <a:ext uri="{FF2B5EF4-FFF2-40B4-BE49-F238E27FC236}">
                <a16:creationId xmlns:a16="http://schemas.microsoft.com/office/drawing/2014/main" id="{2D13208C-B155-4F13-9915-1F34F77875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465296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r>
              <a:rPr lang="fr-FR" altLang="en-US" sz="1600">
                <a:solidFill>
                  <a:schemeClr val="accent2"/>
                </a:solidFill>
              </a:rPr>
              <a:t>BP S Chain</a:t>
            </a:r>
          </a:p>
        </p:txBody>
      </p:sp>
      <p:sp>
        <p:nvSpPr>
          <p:cNvPr id="542761" name="AutoShape 41">
            <a:extLst>
              <a:ext uri="{FF2B5EF4-FFF2-40B4-BE49-F238E27FC236}">
                <a16:creationId xmlns:a16="http://schemas.microsoft.com/office/drawing/2014/main" id="{472C86EB-5D3E-44C0-83AF-E078681C2B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5300" y="526415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r>
              <a:rPr lang="fr-FR" altLang="en-US" sz="1600">
                <a:solidFill>
                  <a:schemeClr val="accent2"/>
                </a:solidFill>
              </a:rPr>
              <a:t>Réal FI-CO</a:t>
            </a:r>
          </a:p>
        </p:txBody>
      </p:sp>
      <p:sp>
        <p:nvSpPr>
          <p:cNvPr id="542763" name="Line 43">
            <a:extLst>
              <a:ext uri="{FF2B5EF4-FFF2-40B4-BE49-F238E27FC236}">
                <a16:creationId xmlns:a16="http://schemas.microsoft.com/office/drawing/2014/main" id="{7088B7A3-D18F-42CA-9198-4158125DC3F6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3284538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4" name="Line 44">
            <a:extLst>
              <a:ext uri="{FF2B5EF4-FFF2-40B4-BE49-F238E27FC236}">
                <a16:creationId xmlns:a16="http://schemas.microsoft.com/office/drawing/2014/main" id="{7A731AB4-881A-4E62-9CEF-675160A71E98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3789363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6" name="Line 46">
            <a:extLst>
              <a:ext uri="{FF2B5EF4-FFF2-40B4-BE49-F238E27FC236}">
                <a16:creationId xmlns:a16="http://schemas.microsoft.com/office/drawing/2014/main" id="{625217BA-EACD-4D90-B972-969FFFAA7AA4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4797425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7" name="Line 47">
            <a:extLst>
              <a:ext uri="{FF2B5EF4-FFF2-40B4-BE49-F238E27FC236}">
                <a16:creationId xmlns:a16="http://schemas.microsoft.com/office/drawing/2014/main" id="{D57A9ADA-40E3-4C8F-975B-2DDB494999AA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544512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8" name="Line 48">
            <a:extLst>
              <a:ext uri="{FF2B5EF4-FFF2-40B4-BE49-F238E27FC236}">
                <a16:creationId xmlns:a16="http://schemas.microsoft.com/office/drawing/2014/main" id="{D2CF7E3B-2BDD-4E2E-A4D8-53C4B7B6032B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270827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9" name="Line 49">
            <a:extLst>
              <a:ext uri="{FF2B5EF4-FFF2-40B4-BE49-F238E27FC236}">
                <a16:creationId xmlns:a16="http://schemas.microsoft.com/office/drawing/2014/main" id="{40C99BE7-D1A3-4F6E-B11E-F09898B05E12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4292600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70" name="Rectangle 50">
            <a:extLst>
              <a:ext uri="{FF2B5EF4-FFF2-40B4-BE49-F238E27FC236}">
                <a16:creationId xmlns:a16="http://schemas.microsoft.com/office/drawing/2014/main" id="{3D400B90-C020-4A35-90F9-55FA4A9B6F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4613275"/>
            <a:ext cx="1797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chemeClr val="accent2"/>
                </a:solidFill>
              </a:rPr>
              <a:t>Centre de coûts  Phase &amp; track</a:t>
            </a:r>
          </a:p>
        </p:txBody>
      </p:sp>
      <p:sp>
        <p:nvSpPr>
          <p:cNvPr id="542771" name="AutoShape 51">
            <a:extLst>
              <a:ext uri="{FF2B5EF4-FFF2-40B4-BE49-F238E27FC236}">
                <a16:creationId xmlns:a16="http://schemas.microsoft.com/office/drawing/2014/main" id="{BD0DB41E-09C3-4D5F-918C-5C8C6978EF6C}"/>
              </a:ext>
            </a:extLst>
          </p:cNvPr>
          <p:cNvSpPr>
            <a:spLocks/>
          </p:cNvSpPr>
          <p:nvPr/>
        </p:nvSpPr>
        <p:spPr bwMode="auto">
          <a:xfrm>
            <a:off x="5508625" y="1484313"/>
            <a:ext cx="142875" cy="936625"/>
          </a:xfrm>
          <a:prstGeom prst="rightBrace">
            <a:avLst>
              <a:gd name="adj1" fmla="val 5463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3" name="AutoShape 53">
            <a:extLst>
              <a:ext uri="{FF2B5EF4-FFF2-40B4-BE49-F238E27FC236}">
                <a16:creationId xmlns:a16="http://schemas.microsoft.com/office/drawing/2014/main" id="{A144CAC2-C09A-4FC2-929D-F61CF9DDD120}"/>
              </a:ext>
            </a:extLst>
          </p:cNvPr>
          <p:cNvSpPr>
            <a:spLocks/>
          </p:cNvSpPr>
          <p:nvPr/>
        </p:nvSpPr>
        <p:spPr bwMode="auto">
          <a:xfrm>
            <a:off x="5508625" y="2636838"/>
            <a:ext cx="142875" cy="1152525"/>
          </a:xfrm>
          <a:prstGeom prst="rightBrace">
            <a:avLst>
              <a:gd name="adj1" fmla="val 67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4" name="AutoShape 54">
            <a:extLst>
              <a:ext uri="{FF2B5EF4-FFF2-40B4-BE49-F238E27FC236}">
                <a16:creationId xmlns:a16="http://schemas.microsoft.com/office/drawing/2014/main" id="{44C2BD9D-83C8-4BDD-9107-12F5953ADBEA}"/>
              </a:ext>
            </a:extLst>
          </p:cNvPr>
          <p:cNvSpPr>
            <a:spLocks/>
          </p:cNvSpPr>
          <p:nvPr/>
        </p:nvSpPr>
        <p:spPr bwMode="auto">
          <a:xfrm>
            <a:off x="5508625" y="4076700"/>
            <a:ext cx="142875" cy="720725"/>
          </a:xfrm>
          <a:prstGeom prst="rightBrace">
            <a:avLst>
              <a:gd name="adj1" fmla="val 420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5" name="AutoShape 55">
            <a:extLst>
              <a:ext uri="{FF2B5EF4-FFF2-40B4-BE49-F238E27FC236}">
                <a16:creationId xmlns:a16="http://schemas.microsoft.com/office/drawing/2014/main" id="{427ABB8E-DEA1-462D-BD42-130BAE57BF2B}"/>
              </a:ext>
            </a:extLst>
          </p:cNvPr>
          <p:cNvSpPr>
            <a:spLocks/>
          </p:cNvSpPr>
          <p:nvPr/>
        </p:nvSpPr>
        <p:spPr bwMode="auto">
          <a:xfrm>
            <a:off x="5508625" y="5084763"/>
            <a:ext cx="142875" cy="720725"/>
          </a:xfrm>
          <a:prstGeom prst="rightBrace">
            <a:avLst>
              <a:gd name="adj1" fmla="val 420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>
            <a:extLst>
              <a:ext uri="{FF2B5EF4-FFF2-40B4-BE49-F238E27FC236}">
                <a16:creationId xmlns:a16="http://schemas.microsoft.com/office/drawing/2014/main" id="{5AA72A06-D18C-4446-9927-9E626BD1C6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 des Centres de Couts </a:t>
            </a:r>
          </a:p>
        </p:txBody>
      </p:sp>
      <p:pic>
        <p:nvPicPr>
          <p:cNvPr id="548867" name="Picture 3">
            <a:extLst>
              <a:ext uri="{FF2B5EF4-FFF2-40B4-BE49-F238E27FC236}">
                <a16:creationId xmlns:a16="http://schemas.microsoft.com/office/drawing/2014/main" id="{E6F0F895-6FC4-48F4-BBFE-1EB7D9E8BF2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11" y="2372735"/>
            <a:ext cx="6276190" cy="345714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770" name="Rectangle 2">
            <a:extLst>
              <a:ext uri="{FF2B5EF4-FFF2-40B4-BE49-F238E27FC236}">
                <a16:creationId xmlns:a16="http://schemas.microsoft.com/office/drawing/2014/main" id="{BE3165DB-4CAB-42EF-B9EA-739D0A69F8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Codification de la structure analytique </a:t>
            </a:r>
          </a:p>
        </p:txBody>
      </p:sp>
      <p:sp>
        <p:nvSpPr>
          <p:cNvPr id="544771" name="Rectangle 3">
            <a:extLst>
              <a:ext uri="{FF2B5EF4-FFF2-40B4-BE49-F238E27FC236}">
                <a16:creationId xmlns:a16="http://schemas.microsoft.com/office/drawing/2014/main" id="{56C09FF2-6097-4156-BB09-21742FC8C85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fr-FR" altLang="en-US" sz="1600" dirty="0"/>
              <a:t>Pour </a:t>
            </a:r>
            <a:r>
              <a:rPr lang="fr-FR" altLang="en-US" sz="1600" dirty="0" err="1"/>
              <a:t>gerer</a:t>
            </a:r>
            <a:r>
              <a:rPr lang="fr-FR" altLang="en-US" sz="1600" dirty="0"/>
              <a:t> au mieux les groupes de centres ,nous </a:t>
            </a:r>
            <a:r>
              <a:rPr lang="fr-FR" altLang="en-US" sz="1600" dirty="0" err="1"/>
              <a:t>preconisons</a:t>
            </a:r>
            <a:r>
              <a:rPr lang="fr-FR" altLang="en-US" sz="1600" dirty="0"/>
              <a:t> une codification sur 8 digits </a:t>
            </a:r>
          </a:p>
          <a:p>
            <a:r>
              <a:rPr lang="fr-FR" altLang="en-US" sz="1600" dirty="0"/>
              <a:t>2000    </a:t>
            </a:r>
            <a:r>
              <a:rPr lang="fr-FR" altLang="en-US" sz="1600" dirty="0">
                <a:solidFill>
                  <a:srgbClr val="FF0000"/>
                </a:solidFill>
              </a:rPr>
              <a:t>( </a:t>
            </a:r>
            <a:r>
              <a:rPr lang="fr-FR" altLang="en-US" sz="1600" dirty="0" err="1">
                <a:solidFill>
                  <a:srgbClr val="FF0000"/>
                </a:solidFill>
              </a:rPr>
              <a:t>scte</a:t>
            </a:r>
            <a:r>
              <a:rPr lang="fr-FR" altLang="en-US" sz="1600" dirty="0"/>
              <a:t> )            4 premiers digits</a:t>
            </a:r>
          </a:p>
          <a:p>
            <a:r>
              <a:rPr lang="fr-FR" altLang="en-US" sz="1600" dirty="0"/>
              <a:t>2000</a:t>
            </a:r>
            <a:r>
              <a:rPr lang="fr-FR" altLang="en-US" sz="1600" dirty="0">
                <a:solidFill>
                  <a:srgbClr val="FF0000"/>
                </a:solidFill>
              </a:rPr>
              <a:t>x</a:t>
            </a:r>
            <a:r>
              <a:rPr lang="fr-FR" altLang="en-US" sz="1600" dirty="0"/>
              <a:t>                         1 digit en 4eme position      </a:t>
            </a:r>
          </a:p>
          <a:p>
            <a:r>
              <a:rPr lang="fr-FR" altLang="en-US" sz="1600" dirty="0"/>
              <a:t>        0                         </a:t>
            </a:r>
            <a:r>
              <a:rPr lang="fr-FR" altLang="en-US" sz="1600" dirty="0" err="1"/>
              <a:t>reservé</a:t>
            </a:r>
            <a:r>
              <a:rPr lang="fr-FR" altLang="en-US" sz="1600" dirty="0"/>
              <a:t> pour les phases </a:t>
            </a:r>
          </a:p>
          <a:p>
            <a:r>
              <a:rPr lang="fr-FR" altLang="en-US" sz="1600" dirty="0"/>
              <a:t>        9                        CC </a:t>
            </a:r>
            <a:r>
              <a:rPr lang="fr-FR" altLang="en-US" sz="1600" dirty="0" err="1"/>
              <a:t>generaux</a:t>
            </a:r>
            <a:r>
              <a:rPr lang="fr-FR" altLang="en-US" sz="1600" dirty="0"/>
              <a:t> </a:t>
            </a:r>
            <a:r>
              <a:rPr lang="fr-FR" altLang="en-US" sz="1600" dirty="0" err="1"/>
              <a:t>Terranova</a:t>
            </a:r>
            <a:endParaRPr lang="fr-FR" altLang="en-US" sz="1600" dirty="0"/>
          </a:p>
          <a:p>
            <a:r>
              <a:rPr lang="fr-FR" altLang="en-US" sz="1600" dirty="0"/>
              <a:t>        1                        CC entité RUBIX SAS</a:t>
            </a:r>
          </a:p>
          <a:p>
            <a:r>
              <a:rPr lang="fr-FR" altLang="en-US" sz="1600" dirty="0"/>
              <a:t>        2                        CC entité EMSAR               …….</a:t>
            </a:r>
          </a:p>
          <a:p>
            <a:endParaRPr lang="fr-FR" altLang="en-US" sz="1600" dirty="0"/>
          </a:p>
          <a:p>
            <a:r>
              <a:rPr lang="fr-FR" altLang="en-US" sz="1600" dirty="0"/>
              <a:t>2000</a:t>
            </a:r>
            <a:r>
              <a:rPr lang="fr-FR" altLang="en-US" sz="1600" dirty="0">
                <a:solidFill>
                  <a:srgbClr val="FF0000"/>
                </a:solidFill>
              </a:rPr>
              <a:t>01  ( phase )       </a:t>
            </a:r>
            <a:r>
              <a:rPr lang="fr-FR" altLang="en-US" sz="1600" dirty="0"/>
              <a:t>CC  Phase Blue </a:t>
            </a:r>
            <a:r>
              <a:rPr lang="fr-FR" altLang="en-US" sz="1600" dirty="0" err="1"/>
              <a:t>Print</a:t>
            </a:r>
            <a:r>
              <a:rPr lang="fr-FR" altLang="en-US" sz="1600" dirty="0"/>
              <a:t> </a:t>
            </a:r>
          </a:p>
          <a:p>
            <a:r>
              <a:rPr lang="fr-FR" altLang="en-US" sz="1600" dirty="0"/>
              <a:t>        02                       CC  Phase </a:t>
            </a:r>
            <a:r>
              <a:rPr lang="fr-FR" altLang="en-US" sz="1600" dirty="0" err="1"/>
              <a:t>Réalization</a:t>
            </a:r>
            <a:endParaRPr lang="fr-FR" altLang="en-US" sz="1600" dirty="0"/>
          </a:p>
          <a:p>
            <a:r>
              <a:rPr lang="fr-FR" altLang="en-US" sz="1600" dirty="0"/>
              <a:t>        03                       CC  Phase Test</a:t>
            </a:r>
          </a:p>
          <a:p>
            <a:r>
              <a:rPr lang="fr-FR" altLang="en-US" sz="1600" dirty="0"/>
              <a:t>        04                       CC  Phase Formation</a:t>
            </a:r>
          </a:p>
          <a:p>
            <a:r>
              <a:rPr lang="fr-FR" altLang="en-US" sz="1600" dirty="0"/>
              <a:t>        06                       CC  Phase Roll In                         …….</a:t>
            </a:r>
          </a:p>
          <a:p>
            <a:endParaRPr lang="fr-FR" altLang="en-US" sz="1600" dirty="0"/>
          </a:p>
          <a:p>
            <a:r>
              <a:rPr lang="fr-FR" altLang="en-US" sz="1600" dirty="0"/>
              <a:t>200001</a:t>
            </a:r>
            <a:r>
              <a:rPr lang="fr-FR" altLang="en-US" sz="1600" dirty="0">
                <a:solidFill>
                  <a:srgbClr val="FF0000"/>
                </a:solidFill>
              </a:rPr>
              <a:t>10  (</a:t>
            </a:r>
            <a:r>
              <a:rPr lang="fr-FR" altLang="en-US" sz="1600" dirty="0" err="1">
                <a:solidFill>
                  <a:srgbClr val="FF0000"/>
                </a:solidFill>
              </a:rPr>
              <a:t>track</a:t>
            </a:r>
            <a:r>
              <a:rPr lang="fr-FR" altLang="en-US" sz="1600" dirty="0">
                <a:solidFill>
                  <a:srgbClr val="FF0000"/>
                </a:solidFill>
              </a:rPr>
              <a:t>)        </a:t>
            </a:r>
            <a:r>
              <a:rPr lang="fr-FR" altLang="en-US" sz="1600" dirty="0"/>
              <a:t>CC BP FICO         </a:t>
            </a:r>
          </a:p>
          <a:p>
            <a:r>
              <a:rPr lang="fr-FR" altLang="en-US" sz="1600" dirty="0"/>
              <a:t>             20                   CC BP </a:t>
            </a:r>
            <a:r>
              <a:rPr lang="fr-FR" altLang="en-US" sz="1600" dirty="0" err="1"/>
              <a:t>Supply</a:t>
            </a:r>
            <a:r>
              <a:rPr lang="fr-FR" altLang="en-US" sz="1600" dirty="0"/>
              <a:t> </a:t>
            </a:r>
            <a:r>
              <a:rPr lang="fr-FR" altLang="en-US" sz="1600" dirty="0" err="1"/>
              <a:t>chain</a:t>
            </a:r>
            <a:r>
              <a:rPr lang="fr-FR" altLang="en-US" sz="1600" dirty="0"/>
              <a:t>                      ……</a:t>
            </a:r>
          </a:p>
          <a:p>
            <a:r>
              <a:rPr lang="fr-FR" altLang="en-US" sz="1600" dirty="0"/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31C4B5BC-E699-468F-B157-3137C059C6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Budget</a:t>
            </a:r>
          </a:p>
        </p:txBody>
      </p:sp>
      <p:sp>
        <p:nvSpPr>
          <p:cNvPr id="526340" name="AutoShape 4">
            <a:extLst>
              <a:ext uri="{FF2B5EF4-FFF2-40B4-BE49-F238E27FC236}">
                <a16:creationId xmlns:a16="http://schemas.microsoft.com/office/drawing/2014/main" id="{32155C20-9D0B-4EC7-8204-8AF5F26A2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15573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Budget des ordres </a:t>
            </a:r>
            <a:br>
              <a:rPr lang="fr-FR" altLang="en-US"/>
            </a:br>
            <a:r>
              <a:rPr lang="fr-FR" altLang="en-US"/>
              <a:t>d’investissement</a:t>
            </a:r>
          </a:p>
        </p:txBody>
      </p:sp>
      <p:sp>
        <p:nvSpPr>
          <p:cNvPr id="526341" name="AutoShape 5">
            <a:extLst>
              <a:ext uri="{FF2B5EF4-FFF2-40B4-BE49-F238E27FC236}">
                <a16:creationId xmlns:a16="http://schemas.microsoft.com/office/drawing/2014/main" id="{244510D0-6AE0-4A45-9471-E72AE71AB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40052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Budget des centres </a:t>
            </a:r>
            <a:br>
              <a:rPr lang="fr-FR" altLang="en-US"/>
            </a:br>
            <a:r>
              <a:rPr lang="fr-FR" altLang="en-US"/>
              <a:t>de coûts « Track/phase »</a:t>
            </a:r>
          </a:p>
        </p:txBody>
      </p:sp>
      <p:sp>
        <p:nvSpPr>
          <p:cNvPr id="526342" name="AutoShape 6">
            <a:extLst>
              <a:ext uri="{FF2B5EF4-FFF2-40B4-BE49-F238E27FC236}">
                <a16:creationId xmlns:a16="http://schemas.microsoft.com/office/drawing/2014/main" id="{1ED06602-C3E2-4CE8-AAB0-D19805744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50133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Budget des taux</a:t>
            </a:r>
            <a:br>
              <a:rPr lang="fr-FR" altLang="en-US"/>
            </a:br>
            <a:r>
              <a:rPr lang="fr-FR" altLang="en-US"/>
              <a:t>horaires (saisie des heures)</a:t>
            </a:r>
          </a:p>
        </p:txBody>
      </p:sp>
      <p:sp>
        <p:nvSpPr>
          <p:cNvPr id="526343" name="Text Box 7">
            <a:extLst>
              <a:ext uri="{FF2B5EF4-FFF2-40B4-BE49-F238E27FC236}">
                <a16:creationId xmlns:a16="http://schemas.microsoft.com/office/drawing/2014/main" id="{6B3A5413-FDB9-450D-875E-22EC1CD852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667375"/>
            <a:ext cx="309721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en-US"/>
              <a:t>- Project leader</a:t>
            </a:r>
            <a:br>
              <a:rPr lang="fr-FR" altLang="en-US"/>
            </a:br>
            <a:r>
              <a:rPr lang="fr-FR" altLang="en-US"/>
              <a:t>- Track leader</a:t>
            </a:r>
            <a:br>
              <a:rPr lang="fr-FR" altLang="en-US"/>
            </a:br>
            <a:r>
              <a:rPr lang="fr-FR" altLang="en-US"/>
              <a:t>- BPL</a:t>
            </a:r>
            <a:br>
              <a:rPr lang="fr-FR" altLang="en-US"/>
            </a:br>
            <a:r>
              <a:rPr lang="fr-FR" altLang="en-US"/>
              <a:t>- BTL</a:t>
            </a:r>
          </a:p>
        </p:txBody>
      </p:sp>
      <p:sp>
        <p:nvSpPr>
          <p:cNvPr id="526344" name="Text Box 8">
            <a:extLst>
              <a:ext uri="{FF2B5EF4-FFF2-40B4-BE49-F238E27FC236}">
                <a16:creationId xmlns:a16="http://schemas.microsoft.com/office/drawing/2014/main" id="{204B2800-2CC1-48A0-BC2E-2AA6660AE6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2133600"/>
            <a:ext cx="30972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en-US"/>
              <a:t>Budget annuel</a:t>
            </a:r>
          </a:p>
        </p:txBody>
      </p:sp>
      <p:sp>
        <p:nvSpPr>
          <p:cNvPr id="526346" name="AutoShape 10">
            <a:extLst>
              <a:ext uri="{FF2B5EF4-FFF2-40B4-BE49-F238E27FC236}">
                <a16:creationId xmlns:a16="http://schemas.microsoft.com/office/drawing/2014/main" id="{4E598BEC-64DC-46E0-9522-27AD6CD02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8888" y="28527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r-FR" altLang="en-US"/>
              <a:t>Pré-budget mensuel par </a:t>
            </a:r>
            <a:br>
              <a:rPr lang="fr-FR" altLang="en-US"/>
            </a:br>
            <a:r>
              <a:rPr lang="fr-FR" altLang="en-US"/>
              <a:t>CC « Entités » et CC « Track/phase »</a:t>
            </a:r>
          </a:p>
        </p:txBody>
      </p:sp>
      <p:sp>
        <p:nvSpPr>
          <p:cNvPr id="526347" name="Text Box 11">
            <a:extLst>
              <a:ext uri="{FF2B5EF4-FFF2-40B4-BE49-F238E27FC236}">
                <a16:creationId xmlns:a16="http://schemas.microsoft.com/office/drawing/2014/main" id="{F6C179EC-2C6C-42F7-95ED-F7EDEBF059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3938" y="1700213"/>
            <a:ext cx="17287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/>
              <a:t>KO22</a:t>
            </a:r>
          </a:p>
        </p:txBody>
      </p:sp>
      <p:sp>
        <p:nvSpPr>
          <p:cNvPr id="526348" name="Text Box 12">
            <a:extLst>
              <a:ext uri="{FF2B5EF4-FFF2-40B4-BE49-F238E27FC236}">
                <a16:creationId xmlns:a16="http://schemas.microsoft.com/office/drawing/2014/main" id="{56FDAB5D-DE8F-4F2D-BAB4-317C23E9AE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3938" y="2924175"/>
            <a:ext cx="30241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/>
              <a:t>KP06, schéma 1-102</a:t>
            </a:r>
          </a:p>
        </p:txBody>
      </p:sp>
      <p:sp>
        <p:nvSpPr>
          <p:cNvPr id="526349" name="Text Box 13">
            <a:extLst>
              <a:ext uri="{FF2B5EF4-FFF2-40B4-BE49-F238E27FC236}">
                <a16:creationId xmlns:a16="http://schemas.microsoft.com/office/drawing/2014/main" id="{DFE9F22D-C5A3-41C0-BF88-BD26D5B1D8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500" y="4076700"/>
            <a:ext cx="30241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/>
              <a:t>KP06</a:t>
            </a:r>
          </a:p>
        </p:txBody>
      </p:sp>
      <p:sp>
        <p:nvSpPr>
          <p:cNvPr id="526350" name="Text Box 14">
            <a:extLst>
              <a:ext uri="{FF2B5EF4-FFF2-40B4-BE49-F238E27FC236}">
                <a16:creationId xmlns:a16="http://schemas.microsoft.com/office/drawing/2014/main" id="{97885B66-A04E-4F6C-A84A-0D2C423511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3938" y="5157788"/>
            <a:ext cx="30241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/>
              <a:t>KP26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13386</TotalTime>
  <Words>860</Words>
  <Application>Microsoft Office PowerPoint</Application>
  <PresentationFormat>On-screen Show (4:3)</PresentationFormat>
  <Paragraphs>188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Wingdings</vt:lpstr>
      <vt:lpstr>Modèle par défaut</vt:lpstr>
      <vt:lpstr>Facet</vt:lpstr>
      <vt:lpstr>KPC TerraNova SAS</vt:lpstr>
      <vt:lpstr>Fonctionnalités identifiées   </vt:lpstr>
      <vt:lpstr>Structure organisationnelle</vt:lpstr>
      <vt:lpstr>Structure analytique</vt:lpstr>
      <vt:lpstr>Structure analytique : proposition</vt:lpstr>
      <vt:lpstr>Structure analytique : proposition</vt:lpstr>
      <vt:lpstr>Structure analytique des Centres de Couts </vt:lpstr>
      <vt:lpstr>Codification de la structure analytique </vt:lpstr>
      <vt:lpstr>Processus Budget</vt:lpstr>
      <vt:lpstr>Processus Budget</vt:lpstr>
      <vt:lpstr>Processus Commandes</vt:lpstr>
      <vt:lpstr>Processus Saisie des heures salariés KPC</vt:lpstr>
      <vt:lpstr>Processus Factures fournisseurs &amp; règlements</vt:lpstr>
      <vt:lpstr>Work in process</vt:lpstr>
      <vt:lpstr>Réallocation des coûts G&amp;A cycle de repartition </vt:lpstr>
      <vt:lpstr>Processus Cash Pooling</vt:lpstr>
      <vt:lpstr>RH et salaires</vt:lpstr>
      <vt:lpstr>Refacturation finale</vt:lpstr>
      <vt:lpstr>OI</vt:lpstr>
    </vt:vector>
  </TitlesOfParts>
  <Company>VALOIS SAS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Valois SAS</dc:creator>
  <cp:lastModifiedBy>quesnot@gmail.com</cp:lastModifiedBy>
  <cp:revision>329</cp:revision>
  <cp:lastPrinted>2007-05-14T10:47:09Z</cp:lastPrinted>
  <dcterms:created xsi:type="dcterms:W3CDTF">2007-03-02T11:39:39Z</dcterms:created>
  <dcterms:modified xsi:type="dcterms:W3CDTF">2020-01-05T15:58:20Z</dcterms:modified>
</cp:coreProperties>
</file>